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70" r:id="rId3"/>
    <p:sldId id="275" r:id="rId4"/>
    <p:sldId id="271" r:id="rId5"/>
    <p:sldId id="272" r:id="rId6"/>
    <p:sldId id="27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4" autoAdjust="0"/>
    <p:restoredTop sz="94265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478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B52C-3D3C-400A-B72D-2EAD18124EA5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11448-279C-47A2-B817-F9F535B1E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11448-279C-47A2-B817-F9F535B1E76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6D43-17D9-4EE4-895B-EEE0ED34D9AD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7D87-A624-4613-A6B2-68847FB82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6D43-17D9-4EE4-895B-EEE0ED34D9AD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7D87-A624-4613-A6B2-68847FB82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6D43-17D9-4EE4-895B-EEE0ED34D9AD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7D87-A624-4613-A6B2-68847FB82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6D43-17D9-4EE4-895B-EEE0ED34D9AD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7D87-A624-4613-A6B2-68847FB82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6D43-17D9-4EE4-895B-EEE0ED34D9AD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7D87-A624-4613-A6B2-68847FB82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6D43-17D9-4EE4-895B-EEE0ED34D9AD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7D87-A624-4613-A6B2-68847FB82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6D43-17D9-4EE4-895B-EEE0ED34D9AD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7D87-A624-4613-A6B2-68847FB82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6D43-17D9-4EE4-895B-EEE0ED34D9AD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7D87-A624-4613-A6B2-68847FB82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6D43-17D9-4EE4-895B-EEE0ED34D9AD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7D87-A624-4613-A6B2-68847FB82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6D43-17D9-4EE4-895B-EEE0ED34D9AD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7D87-A624-4613-A6B2-68847FB82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6D43-17D9-4EE4-895B-EEE0ED34D9AD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7D87-A624-4613-A6B2-68847FB82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D6D43-17D9-4EE4-895B-EEE0ED34D9AD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67D87-A624-4613-A6B2-68847FB82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ytyzov\AppData\Local\Temp\Rar$DI16.845\3aafa149106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07157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РЕЗУЛЬТАТЫ ПЕДАГОГИЧЕСКОЙ ДЕЯТЕЛЬНОСТИ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1857364"/>
            <a:ext cx="5000660" cy="38576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Участие детей в конкурсах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Освоение образовательной программы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 Мониторинг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http://s013.radikal.ru/i323/1110/7c/eae16e0eff57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214686"/>
            <a:ext cx="357190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Kytyzov\AppData\Local\Temp\Rar$DI16.845\3aafa149106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Участие детей в конкурсах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142984"/>
          <a:ext cx="8501122" cy="49701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99759"/>
                <a:gridCol w="4867656"/>
                <a:gridCol w="2833707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Уровень, название мероприятия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результат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2010г.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Конкурс детского рисунка в доме творчества «Гнездово» «Я рисую маму»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Поощрительные призы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3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2011г.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Выставка –конкурс декоративно-прикладного творчества «Пасхальные мотивы»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Муниципальный конкурс  рисунков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«Спасем мир от пожара</a:t>
                      </a:r>
                    </a:p>
                    <a:p>
                      <a:endParaRPr lang="ru-RU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Грамота 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депутата горсовета г.Смоленска Косых В.В. «Самому юному участнику»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1-е место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2012г.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Фестиваль детского творчества «Праздник ремёсел», посвящённый 200-летию победы  России в Отечественной войне 1812 года.</a:t>
                      </a:r>
                    </a:p>
                    <a:p>
                      <a:endParaRPr lang="ru-RU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Грамоты 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администрации МБУК Дома  культуры «Гнездово»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2013г.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Выставка в МБУК ДК Гнездово «Моя мама лучшая на свете»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Выставка в МБУК ДК Гнездово «Новогодний сувенир»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Конкурс интернет журнала «Планета Детства» «Подарки для Елочки»</a:t>
                      </a:r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http://planetadetstva.net/</a:t>
                      </a:r>
                      <a:endParaRPr lang="ru-RU" sz="14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Грамоты 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администрации МБУК Дома  культуры «Гнездово»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сертификат 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участника конкурса </a:t>
                      </a:r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http://planetadetstva.net/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ytyzov\AppData\Local\Temp\Rar$DI16.845\3aafa149106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4" name="Рисунок 3" descr="Грамота_дс_обработка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6248" y="214290"/>
            <a:ext cx="1871721" cy="2643206"/>
          </a:xfrm>
          <a:prstGeom prst="rect">
            <a:avLst/>
          </a:prstGeom>
        </p:spPr>
      </p:pic>
      <p:pic>
        <p:nvPicPr>
          <p:cNvPr id="5" name="Picture 3" descr="C:\Documents and Settings\Admin\Рабочий стол\МАМА\Мама фото 2\Изображение 67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28596" y="3071810"/>
            <a:ext cx="2256855" cy="3071810"/>
          </a:xfrm>
          <a:prstGeom prst="rect">
            <a:avLst/>
          </a:prstGeom>
          <a:noFill/>
        </p:spPr>
      </p:pic>
      <p:pic>
        <p:nvPicPr>
          <p:cNvPr id="6" name="Рисунок 5" descr="2011-06-17 10-06-06_006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572132" y="3071810"/>
            <a:ext cx="2214578" cy="3143248"/>
          </a:xfrm>
          <a:prstGeom prst="rect">
            <a:avLst/>
          </a:prstGeom>
        </p:spPr>
      </p:pic>
      <p:pic>
        <p:nvPicPr>
          <p:cNvPr id="3" name="Picture 2" descr="C:\Documents and Settings\Admin\Рабочий стол\МАМА\Мама фото 2\Изображение 67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357158" y="214290"/>
            <a:ext cx="3791005" cy="2563593"/>
          </a:xfrm>
          <a:prstGeom prst="rect">
            <a:avLst/>
          </a:prstGeom>
          <a:noFill/>
        </p:spPr>
      </p:pic>
      <p:grpSp>
        <p:nvGrpSpPr>
          <p:cNvPr id="5121" name="Group 1"/>
          <p:cNvGrpSpPr>
            <a:grpSpLocks/>
          </p:cNvGrpSpPr>
          <p:nvPr/>
        </p:nvGrpSpPr>
        <p:grpSpPr bwMode="auto">
          <a:xfrm>
            <a:off x="6357950" y="214290"/>
            <a:ext cx="1857388" cy="2714644"/>
            <a:chOff x="0" y="6"/>
            <a:chExt cx="11907" cy="1679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0" y="6"/>
              <a:ext cx="11907" cy="16794"/>
            </a:xfrm>
            <a:prstGeom prst="rect">
              <a:avLst/>
            </a:prstGeom>
            <a:noFill/>
          </p:spPr>
        </p:pic>
        <p:sp>
          <p:nvSpPr>
            <p:cNvPr id="5123" name="WordArt 3"/>
            <p:cNvSpPr>
              <a:spLocks noChangeArrowheads="1" noChangeShapeType="1" noTextEdit="1"/>
            </p:cNvSpPr>
            <p:nvPr/>
          </p:nvSpPr>
          <p:spPr bwMode="auto">
            <a:xfrm>
              <a:off x="3141" y="4374"/>
              <a:ext cx="5940" cy="16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b="1" kern="10" spc="0" smtClean="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0000"/>
                      </a:gs>
                    </a:gsLst>
                    <a:path path="rect">
                      <a:fillToRect l="50000" t="50000" r="50000" b="50000"/>
                    </a:path>
                  </a:gradFill>
                  <a:effectLst/>
                  <a:latin typeface="Arial"/>
                  <a:cs typeface="Arial"/>
                </a:rPr>
                <a:t>СЕРТИФИКАТ</a:t>
              </a:r>
            </a:p>
            <a:p>
              <a:pPr algn="ctr" rtl="0"/>
              <a:r>
                <a:rPr lang="ru-RU" sz="3600" b="1" kern="10" spc="0" smtClean="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0000"/>
                      </a:gs>
                    </a:gsLst>
                    <a:path path="rect">
                      <a:fillToRect l="50000" t="50000" r="50000" b="50000"/>
                    </a:path>
                  </a:gradFill>
                  <a:effectLst/>
                  <a:latin typeface="Arial"/>
                  <a:cs typeface="Arial"/>
                </a:rPr>
                <a:t>участника</a:t>
              </a:r>
              <a:endParaRPr lang="ru-RU" sz="3600" b="1" kern="10" spc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Arial"/>
                <a:cs typeface="Arial"/>
              </a:endParaRPr>
            </a:p>
          </p:txBody>
        </p:sp>
        <p:sp>
          <p:nvSpPr>
            <p:cNvPr id="5124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681" y="7614"/>
              <a:ext cx="504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b="1" i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effectLst/>
                  <a:latin typeface="Times New Roman"/>
                  <a:cs typeface="Times New Roman"/>
                </a:rPr>
                <a:t>Ковалев Матвей</a:t>
              </a:r>
              <a:endParaRPr lang="ru-RU" sz="3600" b="1" i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5125" name="WordArt 5"/>
            <p:cNvSpPr>
              <a:spLocks noChangeArrowheads="1" noChangeShapeType="1" noTextEdit="1"/>
            </p:cNvSpPr>
            <p:nvPr/>
          </p:nvSpPr>
          <p:spPr bwMode="auto">
            <a:xfrm>
              <a:off x="4041" y="6354"/>
              <a:ext cx="4500" cy="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b="1" i="1" kern="10" spc="0" smtClean="0">
                  <a:ln w="3175">
                    <a:noFill/>
                    <a:round/>
                    <a:headEnd/>
                    <a:tailEnd/>
                  </a:ln>
                  <a:solidFill>
                    <a:srgbClr val="000000">
                      <a:alpha val="86000"/>
                    </a:srgbClr>
                  </a:solidFill>
                  <a:effectLst/>
                  <a:latin typeface="Times New Roman"/>
                  <a:cs typeface="Times New Roman"/>
                </a:rPr>
                <a:t>конкурса творческих работ </a:t>
              </a:r>
            </a:p>
            <a:p>
              <a:pPr algn="ctr" rtl="0"/>
              <a:r>
                <a:rPr lang="ru-RU" sz="3600" b="1" i="1" kern="10" spc="0" smtClean="0">
                  <a:ln w="3175">
                    <a:noFill/>
                    <a:round/>
                    <a:headEnd/>
                    <a:tailEnd/>
                  </a:ln>
                  <a:solidFill>
                    <a:srgbClr val="000000">
                      <a:alpha val="86000"/>
                    </a:srgbClr>
                  </a:solidFill>
                  <a:effectLst/>
                  <a:latin typeface="Times New Roman"/>
                  <a:cs typeface="Times New Roman"/>
                </a:rPr>
                <a:t>"Подарки для ёлки"</a:t>
              </a:r>
              <a:endParaRPr lang="ru-RU" sz="3600" b="1" i="1" kern="10" spc="0">
                <a:ln w="3175">
                  <a:noFill/>
                  <a:round/>
                  <a:headEnd/>
                  <a:tailEnd/>
                </a:ln>
                <a:solidFill>
                  <a:srgbClr val="000000">
                    <a:alpha val="86000"/>
                  </a:srgbClr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512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961" y="10854"/>
              <a:ext cx="6840" cy="12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i="1" kern="10" spc="0" smtClean="0">
                  <a:ln w="3175">
                    <a:noFill/>
                    <a:round/>
                    <a:headEnd/>
                    <a:tailEnd/>
                  </a:ln>
                  <a:solidFill>
                    <a:srgbClr val="000000">
                      <a:alpha val="86000"/>
                    </a:srgbClr>
                  </a:solidFill>
                  <a:effectLst/>
                  <a:latin typeface="Times New Roman"/>
                  <a:cs typeface="Times New Roman"/>
                </a:rPr>
                <a:t>Web-адрес размещения и голосования: </a:t>
              </a:r>
            </a:p>
            <a:p>
              <a:pPr algn="ctr" rtl="0"/>
              <a:r>
                <a:rPr lang="ru-RU" sz="3600" i="1" kern="10" spc="0" smtClean="0">
                  <a:ln w="3175">
                    <a:noFill/>
                    <a:round/>
                    <a:headEnd/>
                    <a:tailEnd/>
                  </a:ln>
                  <a:solidFill>
                    <a:srgbClr val="000000">
                      <a:alpha val="86000"/>
                    </a:srgbClr>
                  </a:solidFill>
                  <a:effectLst/>
                  <a:latin typeface="Times New Roman"/>
                  <a:cs typeface="Times New Roman"/>
                </a:rPr>
                <a:t>http://planetadetstva.net/konkursu/konkursnye-raboty/</a:t>
              </a:r>
            </a:p>
            <a:p>
              <a:pPr algn="ctr" rtl="0"/>
              <a:r>
                <a:rPr lang="ru-RU" sz="3600" i="1" kern="10" spc="0" smtClean="0">
                  <a:ln w="3175">
                    <a:noFill/>
                    <a:round/>
                    <a:headEnd/>
                    <a:tailEnd/>
                  </a:ln>
                  <a:solidFill>
                    <a:srgbClr val="000000">
                      <a:alpha val="86000"/>
                    </a:srgbClr>
                  </a:solidFill>
                  <a:effectLst/>
                  <a:latin typeface="Times New Roman"/>
                  <a:cs typeface="Times New Roman"/>
                </a:rPr>
                <a:t>podarki-dlya-yolki-zvezdochka.html</a:t>
              </a:r>
              <a:endParaRPr lang="ru-RU" sz="3600" i="1" kern="10" spc="0">
                <a:ln w="3175">
                  <a:noFill/>
                  <a:round/>
                  <a:headEnd/>
                  <a:tailEnd/>
                </a:ln>
                <a:solidFill>
                  <a:srgbClr val="000000">
                    <a:alpha val="86000"/>
                  </a:srgbClr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512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5481" y="12294"/>
              <a:ext cx="900" cy="1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i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80">
                      <a:alpha val="86000"/>
                    </a:srgbClr>
                  </a:solidFill>
                  <a:effectLst/>
                  <a:latin typeface="Times New Roman"/>
                  <a:cs typeface="Times New Roman"/>
                </a:rPr>
                <a:t>25.12.2013</a:t>
              </a:r>
              <a:endParaRPr lang="ru-RU" sz="3600" i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>
                    <a:alpha val="86000"/>
                  </a:srgbClr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5128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957" y="13014"/>
              <a:ext cx="2340" cy="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rPr>
                <a:t>Главный редактор</a:t>
              </a:r>
            </a:p>
            <a:p>
              <a:pPr algn="ctr" rtl="0"/>
              <a:r>
                <a:rPr lang="ru-RU" sz="3600" kern="10" spc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rPr>
                <a:t>интернет-журнала</a:t>
              </a:r>
            </a:p>
            <a:p>
              <a:pPr algn="ctr" rtl="0"/>
              <a:r>
                <a:rPr lang="ru-RU" sz="3600" kern="10" spc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rPr>
                <a:t>"Планета Детства"</a:t>
              </a:r>
              <a:endParaRPr lang="ru-RU" sz="3600" kern="10" spc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5129" name="WordArt 9"/>
            <p:cNvSpPr>
              <a:spLocks noChangeArrowheads="1" noChangeShapeType="1" noTextEdit="1"/>
            </p:cNvSpPr>
            <p:nvPr/>
          </p:nvSpPr>
          <p:spPr bwMode="auto">
            <a:xfrm>
              <a:off x="8181" y="13014"/>
              <a:ext cx="1980" cy="8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rPr>
                <a:t>канд. пед. наук</a:t>
              </a:r>
            </a:p>
            <a:p>
              <a:pPr algn="ctr" rtl="0"/>
              <a:r>
                <a:rPr lang="ru-RU" sz="3600" kern="10" spc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rPr>
                <a:t>доцент</a:t>
              </a:r>
            </a:p>
            <a:p>
              <a:pPr algn="ctr" rtl="0"/>
              <a:r>
                <a:rPr lang="ru-RU" sz="3600" kern="10" spc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rPr>
                <a:t>Сазонова А.В.</a:t>
              </a:r>
              <a:endParaRPr lang="ru-RU" sz="3600" kern="10" spc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endParaRPr>
            </a:p>
          </p:txBody>
        </p:sp>
        <p:pic>
          <p:nvPicPr>
            <p:cNvPr id="5130" name="Picture 10" descr="Печать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 rot="-887596">
              <a:off x="5686" y="12679"/>
              <a:ext cx="2315" cy="2315"/>
            </a:xfrm>
            <a:prstGeom prst="rect">
              <a:avLst/>
            </a:prstGeom>
            <a:noFill/>
          </p:spPr>
        </p:pic>
        <p:pic>
          <p:nvPicPr>
            <p:cNvPr id="5131" name="Picture 11" descr="Сазонова Подпись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5091" y="13185"/>
              <a:ext cx="2010" cy="675"/>
            </a:xfrm>
            <a:prstGeom prst="rect">
              <a:avLst/>
            </a:prstGeom>
            <a:noFill/>
          </p:spPr>
        </p:pic>
        <p:pic>
          <p:nvPicPr>
            <p:cNvPr id="5132" name="Picture 12" descr="Кузьо Подпись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5301" y="14424"/>
              <a:ext cx="975" cy="930"/>
            </a:xfrm>
            <a:prstGeom prst="rect">
              <a:avLst/>
            </a:prstGeom>
            <a:noFill/>
          </p:spPr>
        </p:pic>
        <p:sp>
          <p:nvSpPr>
            <p:cNvPr id="5133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881" y="14454"/>
              <a:ext cx="2340" cy="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/>
              <a:r>
                <a:rPr lang="ru-RU" sz="3600" kern="10" spc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rPr>
                <a:t>Редактор</a:t>
              </a:r>
            </a:p>
            <a:p>
              <a:pPr algn="l" rtl="0"/>
              <a:r>
                <a:rPr lang="ru-RU" sz="3600" kern="10" spc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rPr>
                <a:t>интернет-журнала</a:t>
              </a:r>
            </a:p>
            <a:p>
              <a:pPr algn="l" rtl="0"/>
              <a:r>
                <a:rPr lang="ru-RU" sz="3600" kern="10" spc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rPr>
                <a:t>"Планета Детства"</a:t>
              </a:r>
              <a:endParaRPr lang="ru-RU" sz="3600" kern="10" spc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5134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8001" y="14454"/>
              <a:ext cx="2700" cy="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rPr>
                <a:t>ассистент  кафедры </a:t>
              </a:r>
            </a:p>
            <a:p>
              <a:pPr algn="ctr" rtl="0"/>
              <a:r>
                <a:rPr lang="ru-RU" sz="3600" kern="10" spc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rPr>
                <a:t>ДНО ЛНУ</a:t>
              </a:r>
            </a:p>
            <a:p>
              <a:pPr algn="ctr" rtl="0"/>
              <a:r>
                <a:rPr lang="ru-RU" sz="3600" kern="10" spc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rPr>
                <a:t>Кузьо О.Г.</a:t>
              </a:r>
              <a:endParaRPr lang="ru-RU" sz="3600" kern="10" spc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5135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881" y="1987"/>
              <a:ext cx="2268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b="1" kern="10" spc="0" smtClean="0">
                  <a:ln w="9525">
                    <a:noFill/>
                    <a:round/>
                    <a:headEnd/>
                    <a:tailEnd/>
                  </a:ln>
                  <a:solidFill>
                    <a:srgbClr val="666699">
                      <a:alpha val="78999"/>
                    </a:srgbClr>
                  </a:solidFill>
                  <a:effectLst/>
                  <a:latin typeface="Times New Roman"/>
                  <a:cs typeface="Times New Roman"/>
                </a:rPr>
                <a:t>Интернет-журнал</a:t>
              </a:r>
              <a:endParaRPr lang="ru-RU" sz="3600" b="1" kern="10" spc="0">
                <a:ln w="9525">
                  <a:noFill/>
                  <a:round/>
                  <a:headEnd/>
                  <a:tailEnd/>
                </a:ln>
                <a:solidFill>
                  <a:srgbClr val="666699">
                    <a:alpha val="78999"/>
                  </a:srgbClr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5136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7821" y="1987"/>
              <a:ext cx="2268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kern="10" spc="0" smtClean="0">
                  <a:ln w="9525">
                    <a:noFill/>
                    <a:round/>
                    <a:headEnd/>
                    <a:tailEnd/>
                  </a:ln>
                  <a:solidFill>
                    <a:srgbClr val="666699">
                      <a:alpha val="78999"/>
                    </a:srgbClr>
                  </a:solidFill>
                  <a:effectLst/>
                  <a:latin typeface="Times New Roman"/>
                  <a:cs typeface="Times New Roman"/>
                </a:rPr>
                <a:t>planetadetstva.net</a:t>
              </a:r>
              <a:endParaRPr lang="ru-RU" sz="3600" b="1" kern="10" spc="0">
                <a:ln w="9525">
                  <a:noFill/>
                  <a:round/>
                  <a:headEnd/>
                  <a:tailEnd/>
                </a:ln>
                <a:solidFill>
                  <a:srgbClr val="666699">
                    <a:alpha val="78999"/>
                  </a:srgbClr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5137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3501" y="9954"/>
              <a:ext cx="540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b="1" i="1" kern="10" spc="0" smtClean="0">
                  <a:ln w="3175">
                    <a:noFill/>
                    <a:round/>
                    <a:headEnd/>
                    <a:tailEnd/>
                  </a:ln>
                  <a:solidFill>
                    <a:srgbClr val="000000">
                      <a:alpha val="86000"/>
                    </a:srgbClr>
                  </a:solidFill>
                  <a:effectLst/>
                  <a:latin typeface="Times New Roman"/>
                  <a:cs typeface="Times New Roman"/>
                </a:rPr>
                <a:t>Интернет-журнал "Планета Детства"</a:t>
              </a:r>
            </a:p>
            <a:p>
              <a:pPr algn="ctr" rtl="0"/>
              <a:r>
                <a:rPr lang="en-US" sz="3600" b="1" i="1" kern="10" spc="0" smtClean="0">
                  <a:ln w="3175">
                    <a:noFill/>
                    <a:round/>
                    <a:headEnd/>
                    <a:tailEnd/>
                  </a:ln>
                  <a:solidFill>
                    <a:srgbClr val="000000">
                      <a:alpha val="86000"/>
                    </a:srgbClr>
                  </a:solidFill>
                  <a:effectLst/>
                  <a:latin typeface="Times New Roman"/>
                  <a:cs typeface="Times New Roman"/>
                </a:rPr>
                <a:t>planetadetstva.net</a:t>
              </a:r>
              <a:endParaRPr lang="ru-RU" sz="3600" b="1" i="1" kern="10" spc="0">
                <a:ln w="3175">
                  <a:noFill/>
                  <a:round/>
                  <a:headEnd/>
                  <a:tailEnd/>
                </a:ln>
                <a:solidFill>
                  <a:srgbClr val="000000">
                    <a:alpha val="86000"/>
                  </a:srgbClr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5138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2961" y="8694"/>
              <a:ext cx="6120" cy="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i="1" kern="10" spc="0" smtClean="0">
                  <a:ln w="3175">
                    <a:noFill/>
                    <a:round/>
                    <a:headEnd/>
                    <a:tailEnd/>
                  </a:ln>
                  <a:solidFill>
                    <a:srgbClr val="000000">
                      <a:alpha val="86000"/>
                    </a:srgbClr>
                  </a:solidFill>
                  <a:effectLst/>
                  <a:latin typeface="Times New Roman"/>
                  <a:cs typeface="Times New Roman"/>
                </a:rPr>
                <a:t>группа «Земляне» МБДОУ №45 «Октябренок»,</a:t>
              </a:r>
            </a:p>
            <a:p>
              <a:pPr algn="ctr" rtl="0"/>
              <a:r>
                <a:rPr lang="ru-RU" sz="3600" i="1" kern="10" spc="0" smtClean="0">
                  <a:ln w="3175">
                    <a:noFill/>
                    <a:round/>
                    <a:headEnd/>
                    <a:tailEnd/>
                  </a:ln>
                  <a:solidFill>
                    <a:srgbClr val="000000">
                      <a:alpha val="86000"/>
                    </a:srgbClr>
                  </a:solidFill>
                  <a:effectLst/>
                  <a:latin typeface="Times New Roman"/>
                  <a:cs typeface="Times New Roman"/>
                </a:rPr>
                <a:t>г. Смоленск</a:t>
              </a:r>
              <a:endParaRPr lang="ru-RU" sz="3600" i="1" kern="10" spc="0">
                <a:ln w="3175">
                  <a:noFill/>
                  <a:round/>
                  <a:headEnd/>
                  <a:tailEnd/>
                </a:ln>
                <a:solidFill>
                  <a:srgbClr val="000000">
                    <a:alpha val="86000"/>
                  </a:srgbClr>
                </a:solidFill>
                <a:effectLst/>
                <a:latin typeface="Times New Roman"/>
                <a:cs typeface="Times New Roman"/>
              </a:endParaRPr>
            </a:p>
          </p:txBody>
        </p:sp>
      </p:grpSp>
      <p:pic>
        <p:nvPicPr>
          <p:cNvPr id="7" name="Picture 1" descr="C:\Users\Kytyzov\AppData\Local\Temp\Rar$DI00.699\1.jpg"/>
          <p:cNvPicPr>
            <a:picLocks noChangeAspect="1" noChangeArrowheads="1"/>
          </p:cNvPicPr>
          <p:nvPr/>
        </p:nvPicPr>
        <p:blipFill>
          <a:blip r:embed="rId11" cstate="screen">
            <a:lum bright="-20000" contrast="-20000"/>
          </a:blip>
          <a:srcRect/>
          <a:stretch>
            <a:fillRect/>
          </a:stretch>
        </p:blipFill>
        <p:spPr bwMode="auto">
          <a:xfrm>
            <a:off x="3000364" y="3071810"/>
            <a:ext cx="2336139" cy="321471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Kytyzov\AppData\Local\Temp\Rar$DI16.845\3aafa149106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000924" cy="65403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Освоение образовательной программы</a:t>
            </a:r>
            <a:b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Kytyzov\Desktop\фото к выпуску\SDC10755.JPG"/>
          <p:cNvPicPr>
            <a:picLocks noChangeAspect="1" noChangeArrowheads="1"/>
          </p:cNvPicPr>
          <p:nvPr/>
        </p:nvPicPr>
        <p:blipFill>
          <a:blip r:embed="rId3" cstate="screen">
            <a:lum contrast="10000"/>
          </a:blip>
          <a:srcRect/>
          <a:stretch>
            <a:fillRect/>
          </a:stretch>
        </p:blipFill>
        <p:spPr bwMode="auto">
          <a:xfrm>
            <a:off x="1357290" y="1214422"/>
            <a:ext cx="6417644" cy="4709723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Kytyzov\Desktop\фото к выпуску\11.JPG"/>
          <p:cNvPicPr>
            <a:picLocks noChangeAspect="1" noChangeArrowheads="1"/>
          </p:cNvPicPr>
          <p:nvPr/>
        </p:nvPicPr>
        <p:blipFill>
          <a:blip r:embed="rId4" cstate="screen">
            <a:lum contrast="10000"/>
          </a:blip>
          <a:srcRect/>
          <a:stretch>
            <a:fillRect/>
          </a:stretch>
        </p:blipFill>
        <p:spPr bwMode="auto">
          <a:xfrm>
            <a:off x="1285852" y="1142984"/>
            <a:ext cx="6500858" cy="4862429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Kytyzov\Desktop\фото к выпуску\SDC11580.JPG"/>
          <p:cNvPicPr>
            <a:picLocks noChangeAspect="1" noChangeArrowheads="1"/>
          </p:cNvPicPr>
          <p:nvPr/>
        </p:nvPicPr>
        <p:blipFill>
          <a:blip r:embed="rId5">
            <a:lum contrast="20000"/>
          </a:blip>
          <a:srcRect/>
          <a:stretch>
            <a:fillRect/>
          </a:stretch>
        </p:blipFill>
        <p:spPr bwMode="auto">
          <a:xfrm>
            <a:off x="1285852" y="1142984"/>
            <a:ext cx="6594520" cy="4857784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SDC1268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1142984"/>
            <a:ext cx="6572295" cy="4857784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C:\Users\Kytyzov\Desktop\фото к выпуску\100_167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285852" y="1142984"/>
            <a:ext cx="6543251" cy="4880621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C:\Users\Kytyzov\Desktop\фото к выпуску\SDC1284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52" y="1141821"/>
            <a:ext cx="6572296" cy="491586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Picture 2" descr="C:\Users\Kytyzov\Desktop\фото к выпуску\SDC1344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85852" y="1214422"/>
            <a:ext cx="6619398" cy="485778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026" name="Picture 2" descr="C:\Users\Kytyzov\Documents\фото экология 2012-2013г\P040213_0732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285852" y="1142985"/>
            <a:ext cx="6643734" cy="4929221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C:\Users\Kytyzov\AppData\Local\Temp\Rar$DI74.241\Изображение 049.jpg"/>
          <p:cNvPicPr/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1285852" y="1142984"/>
            <a:ext cx="6643734" cy="492922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1" name="Picture 2" descr="C:\Users\Kytyzov\Documents\кружок грамота\P030412_0918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285852" y="1142984"/>
            <a:ext cx="6643734" cy="49292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4097" name="Picture 1" descr="C:\Users\Kytyzov\Documents\кружок грамота\P040512_0937[01]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285852" y="1142984"/>
            <a:ext cx="6500858" cy="4875644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ytyzov\AppData\Local\Temp\Rar$DI16.845\3aafa149106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28604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      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Мониторинг 2012-2013 учебный год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.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072074"/>
            <a:ext cx="7772400" cy="1785926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Вывод: проведение и использование в практике результатов педагогической диагностики дает возможность воспитателям работать с опорой на знание индивидуальных возможностей каждого ребенка по различным видам деятельности.</a:t>
            </a:r>
            <a:b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полученных результатов позволяет отметить, что к концу учебного года у детей значительно выросла познавательная активность, улучшилась речь, дети научились наблюдать, думать, анализировать.</a:t>
            </a:r>
          </a:p>
          <a:p>
            <a:endParaRPr lang="ru-RU" dirty="0"/>
          </a:p>
        </p:txBody>
      </p:sp>
      <p:graphicFrame>
        <p:nvGraphicFramePr>
          <p:cNvPr id="3074" name="Object 2"/>
          <p:cNvGraphicFramePr>
            <a:graphicFrameLocks/>
          </p:cNvGraphicFramePr>
          <p:nvPr/>
        </p:nvGraphicFramePr>
        <p:xfrm>
          <a:off x="1071538" y="1142983"/>
          <a:ext cx="6858048" cy="3929091"/>
        </p:xfrm>
        <a:graphic>
          <a:graphicData uri="http://schemas.openxmlformats.org/presentationml/2006/ole">
            <p:oleObj spid="_x0000_s3074" name="Диаграмма" r:id="rId4" imgW="9401231" imgH="599117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Kytyzov\AppData\Local\Temp\Rar$DI16.845\3aafa149106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3286148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внимание</a:t>
            </a:r>
            <a:endParaRPr lang="ru-RU" sz="8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s013.radikal.ru/i323/1110/7c/eae16e0eff57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429000"/>
            <a:ext cx="321471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261</Words>
  <Application>Microsoft Office PowerPoint</Application>
  <PresentationFormat>Экран (4:3)</PresentationFormat>
  <Paragraphs>61</Paragraphs>
  <Slides>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Диаграмма</vt:lpstr>
      <vt:lpstr>РЕЗУЛЬТАТЫ ПЕДАГОГИЧЕСКОЙ ДЕЯТЕЛЬНОСТИ</vt:lpstr>
      <vt:lpstr> Участие детей в конкурсах </vt:lpstr>
      <vt:lpstr>Слайд 3</vt:lpstr>
      <vt:lpstr> Освоение образовательной программы </vt:lpstr>
      <vt:lpstr>       Мониторинг 2012-2013 учебный год.</vt:lpstr>
      <vt:lpstr>Спасибо 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Kytyzov</dc:creator>
  <cp:lastModifiedBy>Kytyzov</cp:lastModifiedBy>
  <cp:revision>193</cp:revision>
  <dcterms:created xsi:type="dcterms:W3CDTF">2013-11-11T17:50:12Z</dcterms:created>
  <dcterms:modified xsi:type="dcterms:W3CDTF">2014-02-01T20:40:22Z</dcterms:modified>
</cp:coreProperties>
</file>