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2"/>
                </a:solidFill>
              </a:rPr>
              <a:t>Наличие представлений о здоровье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представлений о здоровье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0.215</c:v>
                </c:pt>
                <c:pt idx="2">
                  <c:v>0.11799999999999999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теста "Здоровье и болезнь"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0.26500000000000001</c:v>
                </c:pt>
                <c:pt idx="1">
                  <c:v>0.28499999999999998</c:v>
                </c:pt>
                <c:pt idx="2" formatCode="0%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теста "Здоровье и болезнь"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0.26900000000000002</c:v>
                </c:pt>
                <c:pt idx="1">
                  <c:v>0.65300000000000002</c:v>
                </c:pt>
                <c:pt idx="2" formatCode="0%">
                  <c:v>7.8E-2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2"/>
                </a:solidFill>
              </a:rPr>
              <a:t>Процент семей,</a:t>
            </a:r>
            <a:r>
              <a:rPr lang="ru-RU" baseline="0" dirty="0" smtClean="0">
                <a:solidFill>
                  <a:schemeClr val="tx2"/>
                </a:solidFill>
              </a:rPr>
              <a:t> делающих зарядку</a:t>
            </a:r>
            <a:endParaRPr lang="ru-RU" dirty="0">
              <a:solidFill>
                <a:schemeClr val="tx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Япония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ФРГ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0.68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587464"/>
        <c:axId val="245305864"/>
      </c:barChart>
      <c:catAx>
        <c:axId val="21158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305864"/>
        <c:crosses val="autoZero"/>
        <c:auto val="1"/>
        <c:lblAlgn val="ctr"/>
        <c:lblOffset val="100"/>
        <c:noMultiLvlLbl val="0"/>
      </c:catAx>
      <c:valAx>
        <c:axId val="245305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587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t>21.01.2014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t>21.01.2014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noProof="0" dirty="0" smtClean="0"/>
              <a:t>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Euphemia"/>
                <a:ea typeface="+mn-ea"/>
                <a:cs typeface="+mn-cs"/>
              </a:rPr>
              <a:t>2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Euphemia"/>
                <a:ea typeface="+mn-ea"/>
                <a:cs typeface="+mn-cs"/>
              </a:rPr>
              <a:t>3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032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Euphemia"/>
                <a:ea typeface="+mn-ea"/>
                <a:cs typeface="+mn-cs"/>
              </a:rPr>
              <a:t>4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0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tx2"/>
                </a:solidFill>
                <a:latin typeface="Euphemia"/>
              </a:rPr>
              <a:t>Развитие мотивационной готовности к активному образу жизни</a:t>
            </a:r>
            <a:endParaRPr lang="ru-RU" sz="4800" b="0" i="0" dirty="0">
              <a:solidFill>
                <a:schemeClr val="tx2"/>
              </a:solidFill>
              <a:latin typeface="Euphemi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ru-RU" sz="2400" b="0" i="0" dirty="0" smtClean="0">
                <a:solidFill>
                  <a:srgbClr val="DF5327"/>
                </a:solidFill>
              </a:rPr>
              <a:t>Выполнила: Сысолятина Ольга Геннадьевна, педагог </a:t>
            </a:r>
            <a:r>
              <a:rPr lang="en-US" dirty="0" smtClean="0">
                <a:solidFill>
                  <a:srgbClr val="DF5327"/>
                </a:solidFill>
              </a:rPr>
              <a:t>I </a:t>
            </a:r>
            <a:r>
              <a:rPr lang="ru-RU" dirty="0" smtClean="0">
                <a:solidFill>
                  <a:srgbClr val="DF5327"/>
                </a:solidFill>
              </a:rPr>
              <a:t>категории</a:t>
            </a:r>
            <a:endParaRPr lang="ru-RU" sz="2400" b="0" i="0" dirty="0"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решается данная проблема?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Работа ДОУ по переориентации сознания родителей на эмоциональное сближение с ребенком</a:t>
            </a:r>
          </a:p>
          <a:p>
            <a:r>
              <a:rPr lang="ru-RU" sz="2800" dirty="0" smtClean="0"/>
              <a:t>Модернизация дошкольного образования и повышение квалификации работников сферы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0328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проблемной ситуации: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Развитие педагогического сознания требует длительного времени</a:t>
            </a:r>
          </a:p>
          <a:p>
            <a:r>
              <a:rPr lang="ru-RU" sz="2800" dirty="0" smtClean="0"/>
              <a:t>Переполненность групп ограничивает возможности педагога по личному взаимодействию с ребенком </a:t>
            </a:r>
          </a:p>
        </p:txBody>
      </p:sp>
    </p:spTree>
    <p:extLst>
      <p:ext uri="{BB962C8B-B14F-4D97-AF65-F5344CB8AC3E}">
        <p14:creationId xmlns:p14="http://schemas.microsoft.com/office/powerpoint/2010/main" val="28740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040558"/>
              </p:ext>
            </p:extLst>
          </p:nvPr>
        </p:nvGraphicFramePr>
        <p:xfrm>
          <a:off x="2208213" y="1505216"/>
          <a:ext cx="4525096" cy="420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6431" y="1140031"/>
            <a:ext cx="52845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Родители и педагоги должны: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создать условия здорового взросления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передать опыт, жизненные принципы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беречь ребенка, как самостоятельную личность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обеспечить социальную адаптацию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воспитать жизнелюбие и жизнестойкость </a:t>
            </a:r>
          </a:p>
        </p:txBody>
      </p:sp>
    </p:spTree>
    <p:extLst>
      <p:ext uri="{BB962C8B-B14F-4D97-AF65-F5344CB8AC3E}">
        <p14:creationId xmlns:p14="http://schemas.microsoft.com/office/powerpoint/2010/main" val="38689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400" b="0" i="0" dirty="0" smtClean="0">
                <a:latin typeface="Euphemia"/>
                <a:ea typeface="+mj-ea"/>
                <a:cs typeface="+mj-cs"/>
              </a:rPr>
              <a:t>Ситуация на сегодняшний день</a:t>
            </a:r>
            <a:endParaRPr lang="ru-RU" sz="3400" b="0" i="0" dirty="0">
              <a:latin typeface="Euphemia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ru-RU" sz="2800" dirty="0" smtClean="0">
                <a:latin typeface="Euphemia"/>
              </a:rPr>
              <a:t>Демографический потенциал страны – дети до 5 лет.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ru-RU" sz="2800" b="0" i="0" dirty="0" smtClean="0">
                <a:latin typeface="Euphemia"/>
              </a:rPr>
              <a:t>Критерий здоровье детей:</a:t>
            </a:r>
          </a:p>
          <a:p>
            <a:pPr lvl="1">
              <a:spcBef>
                <a:spcPts val="1800"/>
              </a:spcBef>
              <a:buClr>
                <a:srgbClr val="595959"/>
              </a:buClr>
              <a:buFont typeface="Wingdings"/>
              <a:buChar char="§"/>
            </a:pPr>
            <a:r>
              <a:rPr lang="ru-RU" sz="2800" dirty="0" smtClean="0">
                <a:latin typeface="Euphemia"/>
              </a:rPr>
              <a:t>Число пропущенных по болезни дней</a:t>
            </a:r>
          </a:p>
          <a:p>
            <a:pPr lvl="1">
              <a:spcBef>
                <a:spcPts val="1800"/>
              </a:spcBef>
              <a:buClr>
                <a:srgbClr val="595959"/>
              </a:buClr>
              <a:buFont typeface="Wingdings"/>
              <a:buChar char="§"/>
            </a:pPr>
            <a:r>
              <a:rPr lang="ru-RU" sz="2800" b="0" i="0" dirty="0" smtClean="0">
                <a:latin typeface="Euphemia"/>
              </a:rPr>
              <a:t>Индекс здоровья </a:t>
            </a:r>
          </a:p>
          <a:p>
            <a:pPr lvl="1">
              <a:spcBef>
                <a:spcPts val="1800"/>
              </a:spcBef>
              <a:buClr>
                <a:srgbClr val="595959"/>
              </a:buClr>
              <a:buFont typeface="Wingdings"/>
              <a:buChar char="§"/>
            </a:pPr>
            <a:r>
              <a:rPr lang="ru-RU" sz="2800" dirty="0" smtClean="0">
                <a:latin typeface="Euphemia"/>
              </a:rPr>
              <a:t>Количество детей </a:t>
            </a:r>
            <a:r>
              <a:rPr lang="en-US" sz="2800" dirty="0" smtClean="0">
                <a:latin typeface="Euphemia"/>
              </a:rPr>
              <a:t>I</a:t>
            </a:r>
            <a:r>
              <a:rPr lang="ru-RU" sz="2800" dirty="0" smtClean="0">
                <a:latin typeface="Euphemia"/>
              </a:rPr>
              <a:t> группы здоровья </a:t>
            </a:r>
          </a:p>
          <a:p>
            <a:pPr lvl="1">
              <a:spcBef>
                <a:spcPts val="1800"/>
              </a:spcBef>
              <a:buClr>
                <a:srgbClr val="595959"/>
              </a:buClr>
              <a:buFont typeface="Wingdings"/>
              <a:buChar char="§"/>
            </a:pPr>
            <a:r>
              <a:rPr lang="ru-RU" sz="2800" b="0" i="0" dirty="0" smtClean="0">
                <a:latin typeface="Euphemia"/>
              </a:rPr>
              <a:t>Отклонения в состоянии здоровья</a:t>
            </a:r>
          </a:p>
          <a:p>
            <a:pPr lvl="1">
              <a:spcBef>
                <a:spcPts val="1800"/>
              </a:spcBef>
              <a:buClr>
                <a:srgbClr val="595959"/>
              </a:buClr>
              <a:buFont typeface="Wingdings"/>
              <a:buChar char="§"/>
            </a:pPr>
            <a:r>
              <a:rPr lang="ru-RU" sz="2800" dirty="0" smtClean="0">
                <a:latin typeface="Euphemia"/>
              </a:rPr>
              <a:t>! Духовно-нравственный потенциал ребенка</a:t>
            </a:r>
            <a:endParaRPr lang="ru-RU" sz="2800" b="0" i="0" dirty="0" smtClean="0">
              <a:latin typeface="Euphemia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400" b="0" i="0" dirty="0" smtClean="0">
                <a:latin typeface="Euphemia"/>
                <a:ea typeface="+mj-ea"/>
                <a:cs typeface="+mj-cs"/>
              </a:rPr>
              <a:t>Ситуация на сегодняшний день</a:t>
            </a:r>
            <a:endParaRPr lang="ru-RU" sz="3400" b="0" i="0" dirty="0">
              <a:latin typeface="Euphemia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l" defTabSz="914400">
              <a:lnSpc>
                <a:spcPct val="150000"/>
              </a:lnSpc>
              <a:spcBef>
                <a:spcPts val="1800"/>
              </a:spcBef>
              <a:buClr>
                <a:srgbClr val="595959"/>
              </a:buClr>
              <a:buSzPct val="80000"/>
              <a:buNone/>
            </a:pPr>
            <a:r>
              <a:rPr lang="ru-RU" sz="2800" b="0" i="0" dirty="0" smtClean="0">
                <a:latin typeface="Euphemia"/>
              </a:rPr>
              <a:t>Актуальность формирования ответственного отношения к сохранению здоровья подчеркивается в Федеральных государственных требованиях к структуре Основной общеобразовательной программы дошкольного образования, где выделена отдельная образовательная область «Здоровье».</a:t>
            </a:r>
            <a:endParaRPr lang="ru-RU" sz="2800" b="0" i="0" dirty="0" smtClean="0">
              <a:latin typeface="Euphemia"/>
            </a:endParaRPr>
          </a:p>
        </p:txBody>
      </p:sp>
    </p:spTree>
    <p:extLst>
      <p:ext uri="{BB962C8B-B14F-4D97-AF65-F5344CB8AC3E}">
        <p14:creationId xmlns:p14="http://schemas.microsoft.com/office/powerpoint/2010/main" val="79359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0547" y="258672"/>
            <a:ext cx="6932819" cy="1083239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400" b="0" i="0" dirty="0" smtClean="0">
                <a:latin typeface="Euphemia"/>
                <a:ea typeface="+mj-ea"/>
                <a:cs typeface="+mj-cs"/>
              </a:rPr>
              <a:t>Ситуация на сегодняшний день</a:t>
            </a:r>
            <a:endParaRPr lang="ru-RU" sz="3400" b="0" i="0" dirty="0">
              <a:latin typeface="Euphemia"/>
              <a:ea typeface="+mj-ea"/>
              <a:cs typeface="+mj-cs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292880"/>
              </p:ext>
            </p:extLst>
          </p:nvPr>
        </p:nvGraphicFramePr>
        <p:xfrm>
          <a:off x="1486188" y="1508166"/>
          <a:ext cx="5878883" cy="406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30836" y="1508167"/>
            <a:ext cx="4191990" cy="420683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66,7% - имеют представления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21,5% - мотивировать свой выбор не смогли, следовали логике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11,8% - не смогли дифференцировать свою деятельность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0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4" y="570015"/>
            <a:ext cx="8633360" cy="514543"/>
          </a:xfrm>
        </p:spPr>
        <p:txBody>
          <a:bodyPr>
            <a:noAutofit/>
          </a:bodyPr>
          <a:lstStyle/>
          <a:p>
            <a:r>
              <a:rPr lang="ru-RU" sz="3400" dirty="0" smtClean="0"/>
              <a:t>Рисуночный тест «Здоровье и болезнь»</a:t>
            </a:r>
            <a:endParaRPr lang="ru-RU" sz="3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249028"/>
              </p:ext>
            </p:extLst>
          </p:nvPr>
        </p:nvGraphicFramePr>
        <p:xfrm>
          <a:off x="1187531" y="1211283"/>
          <a:ext cx="6697685" cy="438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18961" y="1318161"/>
            <a:ext cx="4286992" cy="439683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26,5% - высокий уровень представлений о здоровье и болезни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28,5% - средний уровень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45% - низкий уровень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9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4" y="570015"/>
            <a:ext cx="8633360" cy="514543"/>
          </a:xfrm>
        </p:spPr>
        <p:txBody>
          <a:bodyPr>
            <a:noAutofit/>
          </a:bodyPr>
          <a:lstStyle/>
          <a:p>
            <a:r>
              <a:rPr lang="ru-RU" sz="3400" dirty="0" smtClean="0"/>
              <a:t>Результат деятельности экспериментальных дошкольных учреждений  </a:t>
            </a:r>
            <a:endParaRPr lang="ru-RU" sz="3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332791"/>
              </p:ext>
            </p:extLst>
          </p:nvPr>
        </p:nvGraphicFramePr>
        <p:xfrm>
          <a:off x="1187531" y="1211283"/>
          <a:ext cx="6697685" cy="438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18961" y="1318161"/>
            <a:ext cx="4286992" cy="439683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26,9% - высокий уровень представлений о здоровье и болезни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65,3% - средний уровень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7,8% - низкий уровень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Ошибки в деятельности по формированию мотивационной готовности к активному образу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</a:t>
            </a:r>
            <a:r>
              <a:rPr lang="ru-RU" sz="2800" dirty="0" smtClean="0"/>
              <a:t>лишком сильная опека ребенка. Иногда родители не дают ребенку возможность проявить способности к </a:t>
            </a:r>
            <a:r>
              <a:rPr lang="ru-RU" sz="2800" dirty="0" err="1" smtClean="0"/>
              <a:t>самооздоровлению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Воздействие на организм ребенка в обход сознания не дает оздоровительного эффекта. Поэтому необходимо включать детей в процесс укрепления своего здоровья.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98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Отрицательные факторы, влияющие на благополучие ребенка в семье: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Дети больше общаются с телевизором и компьютером, нежели со взрослыми и сверстниками</a:t>
            </a:r>
          </a:p>
          <a:p>
            <a:r>
              <a:rPr lang="ru-RU" sz="2800" dirty="0" smtClean="0"/>
              <a:t>Родители часто недооценивают важность взаимоотношений со своими детьми</a:t>
            </a:r>
          </a:p>
          <a:p>
            <a:r>
              <a:rPr lang="ru-RU" sz="2800" dirty="0" err="1" smtClean="0"/>
              <a:t>Стрессогенность</a:t>
            </a:r>
            <a:r>
              <a:rPr lang="ru-RU" sz="2800" dirty="0" smtClean="0"/>
              <a:t> жизни взрослых вызывает у детей тревожность, импульсивную неустойчивость эмоционального состояния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36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потребности ребенка в период раннего детства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Биологические потребности:</a:t>
            </a:r>
          </a:p>
          <a:p>
            <a:pPr lvl="1"/>
            <a:r>
              <a:rPr lang="ru-RU" sz="2600" dirty="0" smtClean="0"/>
              <a:t>В пище, воздухе, воде, движении</a:t>
            </a:r>
          </a:p>
          <a:p>
            <a:r>
              <a:rPr lang="ru-RU" sz="2800" dirty="0" smtClean="0"/>
              <a:t>Потребности в любви и защите</a:t>
            </a:r>
          </a:p>
          <a:p>
            <a:r>
              <a:rPr lang="ru-RU" sz="2800" dirty="0" smtClean="0"/>
              <a:t>Потребности в общении</a:t>
            </a:r>
          </a:p>
          <a:p>
            <a:r>
              <a:rPr lang="ru-RU" sz="2800" dirty="0" smtClean="0"/>
              <a:t>Потребности в познании</a:t>
            </a:r>
          </a:p>
          <a:p>
            <a:r>
              <a:rPr lang="ru-RU" sz="2800" dirty="0" smtClean="0"/>
              <a:t>Потребности в самореализации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42267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с играющимися детьми (рисованное широкоэкранное изображение)</Template>
  <TotalTime>0</TotalTime>
  <Words>390</Words>
  <Application>Microsoft Office PowerPoint</Application>
  <PresentationFormat>Широкоэкранный</PresentationFormat>
  <Paragraphs>59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Euphemia</vt:lpstr>
      <vt:lpstr>Wingdings</vt:lpstr>
      <vt:lpstr>Children Happy 16x9</vt:lpstr>
      <vt:lpstr>Развитие мотивационной готовности к активному образу жизни</vt:lpstr>
      <vt:lpstr>Ситуация на сегодняшний день</vt:lpstr>
      <vt:lpstr>Ситуация на сегодняшний день</vt:lpstr>
      <vt:lpstr>Ситуация на сегодняшний день</vt:lpstr>
      <vt:lpstr>Рисуночный тест «Здоровье и болезнь»</vt:lpstr>
      <vt:lpstr>Результат деятельности экспериментальных дошкольных учреждений  </vt:lpstr>
      <vt:lpstr>Ошибки в деятельности по формированию мотивационной готовности к активному образу жизни</vt:lpstr>
      <vt:lpstr>Отрицательные факторы, влияющие на благополучие ребенка в семье:</vt:lpstr>
      <vt:lpstr>Базовые потребности ребенка в период раннего детства</vt:lpstr>
      <vt:lpstr>Как решается данная проблема?</vt:lpstr>
      <vt:lpstr>Причины проблемной ситуации:</vt:lpstr>
      <vt:lpstr>Выводы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2014-01-21T06:26:38Z</dcterms:created>
  <dcterms:modified xsi:type="dcterms:W3CDTF">2014-01-21T16:27:20Z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