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9" r:id="rId10"/>
    <p:sldId id="263" r:id="rId11"/>
    <p:sldId id="272" r:id="rId12"/>
    <p:sldId id="273" r:id="rId13"/>
    <p:sldId id="271" r:id="rId14"/>
    <p:sldId id="264" r:id="rId15"/>
    <p:sldId id="267" r:id="rId16"/>
    <p:sldId id="278" r:id="rId17"/>
    <p:sldId id="279" r:id="rId18"/>
    <p:sldId id="276" r:id="rId19"/>
    <p:sldId id="268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5161" autoAdjust="0"/>
  </p:normalViewPr>
  <p:slideViewPr>
    <p:cSldViewPr>
      <p:cViewPr varScale="1">
        <p:scale>
          <a:sx n="37" d="100"/>
          <a:sy n="37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B6A7-2BAF-4383-8A40-86361E525B74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06BA-2CEA-4AEB-9B34-8AD2AA0AA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06BA-2CEA-4AEB-9B34-8AD2AA0AA08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06BA-2CEA-4AEB-9B34-8AD2AA0AA08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Привлечь внимание к семье, показать её ценность для каждого человека.</a:t>
            </a:r>
          </a:p>
          <a:p>
            <a:r>
              <a:rPr lang="ru-RU" dirty="0" smtClean="0"/>
              <a:t>Формирование патриотических качеств, личности через приобщение детей к семейным традициям и ценностям.</a:t>
            </a:r>
          </a:p>
          <a:p>
            <a:r>
              <a:rPr lang="ru-RU" dirty="0" smtClean="0"/>
              <a:t>Формировать у детей представление о семье, профессии родителей.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06BA-2CEA-4AEB-9B34-8AD2AA0AA0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D599-2E88-4D5C-96D9-7A7E14305AF6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978B4-4E0D-4CF5-B937-FEF3B0E23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Юля\Desktop\руууки.jpg"/>
          <p:cNvPicPr>
            <a:picLocks noChangeAspect="1" noChangeArrowheads="1"/>
          </p:cNvPicPr>
          <p:nvPr/>
        </p:nvPicPr>
        <p:blipFill>
          <a:blip r:embed="rId3" cstate="email">
            <a:lum bright="11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5040560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 smtClean="0">
                <a:solidFill>
                  <a:schemeClr val="tx1"/>
                </a:solidFill>
              </a:rPr>
              <a:t>Вид</a:t>
            </a:r>
            <a:r>
              <a:rPr lang="ru-RU" sz="4800" dirty="0" smtClean="0">
                <a:solidFill>
                  <a:schemeClr val="tx1"/>
                </a:solidFill>
              </a:rPr>
              <a:t>: </a:t>
            </a:r>
            <a:r>
              <a:rPr lang="ru-RU" sz="3600" dirty="0" smtClean="0">
                <a:solidFill>
                  <a:schemeClr val="tx1"/>
                </a:solidFill>
              </a:rPr>
              <a:t>Информационно - ориентированный</a:t>
            </a:r>
            <a:endParaRPr lang="ru-RU" u="sng" dirty="0" smtClean="0">
              <a:solidFill>
                <a:schemeClr val="tx1"/>
              </a:solidFill>
            </a:endParaRPr>
          </a:p>
          <a:p>
            <a:pPr algn="l"/>
            <a:r>
              <a:rPr lang="ru-RU" sz="4800" u="sng" dirty="0" smtClean="0">
                <a:solidFill>
                  <a:schemeClr val="tx1"/>
                </a:solidFill>
              </a:rPr>
              <a:t>Участники</a:t>
            </a:r>
            <a:r>
              <a:rPr lang="ru-RU" sz="4800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Дети средней и старшей групп, родители, педагоги.</a:t>
            </a:r>
          </a:p>
          <a:p>
            <a:pPr algn="l"/>
            <a:r>
              <a:rPr lang="ru-RU" sz="4800" u="sng" dirty="0" smtClean="0">
                <a:solidFill>
                  <a:schemeClr val="tx1"/>
                </a:solidFill>
              </a:rPr>
              <a:t>Продолжительность проекта: </a:t>
            </a:r>
            <a:r>
              <a:rPr lang="ru-RU" dirty="0" smtClean="0">
                <a:solidFill>
                  <a:schemeClr val="tx1"/>
                </a:solidFill>
              </a:rPr>
              <a:t>Долгосрочный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7902" y="332656"/>
            <a:ext cx="61023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 «СЕМЬЯ»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ля\Desktop\111111111111111111111111111111111111111111111111111111111111111111\DSC_05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3501008"/>
            <a:ext cx="4439632" cy="29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 проектной деятельности: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Выставка рисунков</a:t>
            </a:r>
          </a:p>
          <a:p>
            <a:pPr algn="ctr">
              <a:buNone/>
            </a:pPr>
            <a:r>
              <a:rPr lang="ru-RU" sz="4000" b="1" dirty="0" smtClean="0"/>
              <a:t>«Моя мамочка»</a:t>
            </a:r>
          </a:p>
        </p:txBody>
      </p:sp>
      <p:pic>
        <p:nvPicPr>
          <p:cNvPr id="1026" name="Picture 2" descr="C:\Users\Юля\Desktop\111111111111111111111111111111111111111111111111111111111111111111\DSC_0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527025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«Мой дом»</a:t>
            </a:r>
          </a:p>
          <a:p>
            <a:endParaRPr lang="ru-RU" dirty="0"/>
          </a:p>
        </p:txBody>
      </p:sp>
      <p:pic>
        <p:nvPicPr>
          <p:cNvPr id="2050" name="Picture 2" descr="C:\Users\Юля\Desktop\Новая папка (2)\DSC_05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41551" y="3040258"/>
            <a:ext cx="5378921" cy="3601143"/>
          </a:xfrm>
          <a:prstGeom prst="rect">
            <a:avLst/>
          </a:prstGeom>
          <a:noFill/>
        </p:spPr>
      </p:pic>
      <p:pic>
        <p:nvPicPr>
          <p:cNvPr id="2051" name="Picture 3" descr="C:\Users\Юля\Desktop\Новая папка (2)\DSC_05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113" y="836712"/>
            <a:ext cx="51627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Моя семья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9" name="Picture 3" descr="C:\Users\Юля\Desktop\се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3020116"/>
            <a:ext cx="5436096" cy="3837884"/>
          </a:xfrm>
          <a:prstGeom prst="rect">
            <a:avLst/>
          </a:prstGeom>
          <a:noFill/>
        </p:spPr>
      </p:pic>
      <p:pic>
        <p:nvPicPr>
          <p:cNvPr id="4098" name="Picture 2" descr="C:\Users\Юля\Desktop\семь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836713"/>
            <a:ext cx="4409956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\Desktop\сол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/>
          <a:lstStyle/>
          <a:p>
            <a:pPr marL="2684463" indent="0">
              <a:tabLst>
                <a:tab pos="0" algn="l"/>
              </a:tabLst>
            </a:pPr>
            <a:r>
              <a:rPr lang="ru-RU" dirty="0" smtClean="0"/>
              <a:t>Фотовыставка «Семейные увлечения».</a:t>
            </a:r>
          </a:p>
          <a:p>
            <a:pPr marL="3230563" indent="0"/>
            <a:r>
              <a:rPr lang="ru-RU" dirty="0" smtClean="0"/>
              <a:t>Изготовление подарков, приглашений, открыток для членов семьи.</a:t>
            </a:r>
          </a:p>
          <a:p>
            <a:pPr marL="4306888" indent="0"/>
            <a:r>
              <a:rPr lang="ru-RU" dirty="0" smtClean="0"/>
              <a:t>Мини-проект «Герб моей семьи».</a:t>
            </a:r>
          </a:p>
          <a:p>
            <a:pPr marL="4306888" indent="0"/>
            <a:r>
              <a:rPr lang="ru-RU" dirty="0" smtClean="0"/>
              <a:t>Создание альбома «Наша группа».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354013" algn="just">
              <a:buNone/>
              <a:tabLst>
                <a:tab pos="354013" algn="l"/>
              </a:tabLst>
            </a:pPr>
            <a:r>
              <a:rPr lang="ru-RU" b="1" dirty="0" smtClean="0">
                <a:solidFill>
                  <a:srgbClr val="0070C0"/>
                </a:solidFill>
              </a:rPr>
              <a:t>1. Организационно-диагностический.</a:t>
            </a:r>
          </a:p>
          <a:p>
            <a:pPr marL="0" indent="0" algn="just">
              <a:buNone/>
              <a:tabLst>
                <a:tab pos="354013" algn="l"/>
              </a:tabLst>
            </a:pPr>
            <a:r>
              <a:rPr lang="ru-RU" dirty="0" smtClean="0">
                <a:solidFill>
                  <a:srgbClr val="0070C0"/>
                </a:solidFill>
              </a:rPr>
              <a:t>Установление партнерских отношений между родителями, детьми и педагогами.</a:t>
            </a:r>
          </a:p>
          <a:p>
            <a:pPr marL="0" indent="442913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2. Формирующий.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Создание эмоционально благополучной атмосферы дома и детского сада.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Формирование интереса к семье</a:t>
            </a:r>
          </a:p>
          <a:p>
            <a:pPr marL="0" indent="530225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3. Обобщающий этап.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Выставки творческих работ детей.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Формирование семейного гостевого уголка в группе.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лнце 3"/>
          <p:cNvSpPr/>
          <p:nvPr/>
        </p:nvSpPr>
        <p:spPr>
          <a:xfrm>
            <a:off x="683568" y="1484784"/>
            <a:ext cx="648072" cy="648072"/>
          </a:xfrm>
          <a:prstGeom prst="sun">
            <a:avLst>
              <a:gd name="adj" fmla="val 12500"/>
            </a:avLst>
          </a:prstGeom>
          <a:solidFill>
            <a:srgbClr val="FF00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755576" y="2780928"/>
            <a:ext cx="648072" cy="648072"/>
          </a:xfrm>
          <a:prstGeom prst="sun">
            <a:avLst>
              <a:gd name="adj" fmla="val 12500"/>
            </a:avLst>
          </a:prstGeom>
          <a:solidFill>
            <a:srgbClr val="FF00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827584" y="4509120"/>
            <a:ext cx="648072" cy="648072"/>
          </a:xfrm>
          <a:prstGeom prst="sun">
            <a:avLst>
              <a:gd name="adj" fmla="val 12500"/>
            </a:avLst>
          </a:prstGeom>
          <a:solidFill>
            <a:srgbClr val="FF0000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Деятельность на первом этапе.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Беседы на тему «Кем работают мои родители».</a:t>
            </a:r>
          </a:p>
          <a:p>
            <a:r>
              <a:rPr lang="ru-RU" dirty="0" smtClean="0"/>
              <a:t>Копилка пословиц и поговорок о семье.</a:t>
            </a:r>
          </a:p>
          <a:p>
            <a:r>
              <a:rPr lang="ru-RU" dirty="0" smtClean="0"/>
              <a:t>Создание развивающей среды в группе.</a:t>
            </a:r>
          </a:p>
          <a:p>
            <a:r>
              <a:rPr lang="ru-RU" dirty="0" smtClean="0"/>
              <a:t>Чтение художественной литературы на тему «Семья».</a:t>
            </a:r>
          </a:p>
          <a:p>
            <a:r>
              <a:rPr lang="ru-RU" dirty="0" smtClean="0"/>
              <a:t>Совместная экскурсия в дельфинарий с целью привлечь родителей к участию в проекте.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Деятельность на втором этапе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Совместный выезд на природу</a:t>
            </a:r>
          </a:p>
          <a:p>
            <a:r>
              <a:rPr lang="ru-RU" dirty="0" smtClean="0"/>
              <a:t>Совместное проведение новогоднего праздника</a:t>
            </a:r>
          </a:p>
          <a:p>
            <a:r>
              <a:rPr lang="ru-RU" dirty="0" smtClean="0"/>
              <a:t>Фотоальбомы: «Моя семья», «Когда мама и папа были маленькие», «Наш дедушки и бабушки»; </a:t>
            </a:r>
          </a:p>
          <a:p>
            <a:r>
              <a:rPr lang="ru-RU" dirty="0" smtClean="0"/>
              <a:t>Книжки-самоделки, чтение художественной литературы;</a:t>
            </a:r>
          </a:p>
          <a:p>
            <a:r>
              <a:rPr lang="ru-RU" dirty="0" smtClean="0"/>
              <a:t>Литература для семейного чтения (библиотека для родителей)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Деятельность на третьем этапе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совместного праздника «Вот я и стал на год взрослее».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Юля\Desktop\111111111111111111111111111111111111111111111111111111111111111111\DSC_0550.JPG"/>
          <p:cNvPicPr>
            <a:picLocks noChangeAspect="1" noChangeArrowheads="1"/>
          </p:cNvPicPr>
          <p:nvPr/>
        </p:nvPicPr>
        <p:blipFill>
          <a:blip r:embed="rId2" cstate="email">
            <a:lum bright="-6000" contrast="46000"/>
          </a:blip>
          <a:srcRect/>
          <a:stretch>
            <a:fillRect/>
          </a:stretch>
        </p:blipFill>
        <p:spPr bwMode="auto">
          <a:xfrm>
            <a:off x="0" y="0"/>
            <a:ext cx="942404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3065" y="1412776"/>
            <a:ext cx="88009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Пословицы о маме:</a:t>
            </a:r>
          </a:p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«Мама в доме, что солнышко в небе»</a:t>
            </a:r>
          </a:p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«При солнышке тепло, при матери добро»</a:t>
            </a:r>
            <a:endParaRPr lang="ru-RU" sz="44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/>
              <a:t>Составление творческих рассказов на тему «Моя Семья», «Мой домашний любимец»</a:t>
            </a:r>
          </a:p>
          <a:p>
            <a:r>
              <a:rPr lang="ru-RU" dirty="0" smtClean="0"/>
              <a:t>Сюжетно-ролевые игры («Семья», «Магазин», «Больница»)</a:t>
            </a:r>
          </a:p>
          <a:p>
            <a:endParaRPr lang="ru-RU" dirty="0" smtClean="0"/>
          </a:p>
        </p:txBody>
      </p:sp>
      <p:pic>
        <p:nvPicPr>
          <p:cNvPr id="2050" name="Picture 2" descr="C:\Users\Юля\Desktop\111111111111111111111111111111111111111111111111111111111111111111\DSC_05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068350"/>
            <a:ext cx="5112568" cy="33746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Юля\Desktop\pedago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671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33670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600" b="1" u="sng" dirty="0" smtClean="0"/>
              <a:t>Образовательные области</a:t>
            </a:r>
            <a:endParaRPr lang="ru-RU" sz="3600" b="1" dirty="0" smtClean="0"/>
          </a:p>
          <a:p>
            <a:pPr>
              <a:buNone/>
            </a:pPr>
            <a:r>
              <a:rPr lang="ru-RU" b="1" dirty="0" smtClean="0"/>
              <a:t> - Социально – личностная;</a:t>
            </a:r>
          </a:p>
          <a:p>
            <a:pPr>
              <a:buNone/>
            </a:pPr>
            <a:r>
              <a:rPr lang="ru-RU" b="1" dirty="0" smtClean="0"/>
              <a:t> - Человек в истории и культуре.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sz="3600" b="1" u="sng" dirty="0" smtClean="0"/>
              <a:t>Актуальность</a:t>
            </a:r>
          </a:p>
          <a:p>
            <a:pPr>
              <a:buNone/>
            </a:pPr>
            <a:r>
              <a:rPr lang="ru-RU" b="1" dirty="0" smtClean="0"/>
              <a:t> - Воспитание патриотических качеств;</a:t>
            </a:r>
          </a:p>
          <a:p>
            <a:pPr>
              <a:buNone/>
            </a:pPr>
            <a:r>
              <a:rPr lang="ru-RU" b="1" dirty="0" smtClean="0"/>
              <a:t> - Формирование у детей семейных ценностей;</a:t>
            </a:r>
          </a:p>
          <a:p>
            <a:pPr>
              <a:buNone/>
            </a:pPr>
            <a:r>
              <a:rPr lang="ru-RU" b="1" dirty="0" smtClean="0"/>
              <a:t> - Приобщение детей к семейным традициям и обычаям.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Юля\Desktop\111111111111111111111111111111111111111111111111111111111111111111\DSC_0556.JPG"/>
          <p:cNvPicPr>
            <a:picLocks noChangeAspect="1" noChangeArrowheads="1"/>
          </p:cNvPicPr>
          <p:nvPr/>
        </p:nvPicPr>
        <p:blipFill>
          <a:blip r:embed="rId2" cstate="email"/>
          <a:srcRect l="19073" t="23309"/>
          <a:stretch>
            <a:fillRect/>
          </a:stretch>
        </p:blipFill>
        <p:spPr bwMode="auto">
          <a:xfrm>
            <a:off x="2483768" y="4509120"/>
            <a:ext cx="3360814" cy="21322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3200" dirty="0" smtClean="0">
                <a:cs typeface="Times New Roman" pitchFamily="18" charset="0"/>
              </a:rPr>
              <a:t>Дидактические игры («Кем быть», «Кому, что нужно на работе», «Блоки </a:t>
            </a:r>
            <a:r>
              <a:rPr lang="ru-RU" sz="3200" dirty="0" err="1" smtClean="0">
                <a:cs typeface="Times New Roman" pitchFamily="18" charset="0"/>
              </a:rPr>
              <a:t>Дьенеша</a:t>
            </a:r>
            <a:r>
              <a:rPr lang="ru-RU" sz="3200" dirty="0" smtClean="0">
                <a:cs typeface="Times New Roman" pitchFamily="18" charset="0"/>
              </a:rPr>
              <a:t>», «Палочки </a:t>
            </a:r>
            <a:r>
              <a:rPr lang="ru-RU" sz="3200" dirty="0" err="1" smtClean="0">
                <a:cs typeface="Times New Roman" pitchFamily="18" charset="0"/>
              </a:rPr>
              <a:t>Кюизинера</a:t>
            </a:r>
            <a:r>
              <a:rPr lang="ru-RU" sz="3200" dirty="0" smtClean="0">
                <a:cs typeface="Times New Roman" pitchFamily="18" charset="0"/>
              </a:rPr>
              <a:t>»</a:t>
            </a:r>
          </a:p>
          <a:p>
            <a:pPr indent="354013" algn="just"/>
            <a:endParaRPr lang="ru-RU" sz="3200" dirty="0" smtClean="0">
              <a:cs typeface="Times New Roman" pitchFamily="18" charset="0"/>
            </a:endParaRPr>
          </a:p>
        </p:txBody>
      </p:sp>
      <p:pic>
        <p:nvPicPr>
          <p:cNvPr id="3074" name="Picture 2" descr="C:\Users\Юля\Desktop\111111111111111111111111111111111111111111111111111111111111111111\DSC_05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1" y="2358860"/>
            <a:ext cx="3888432" cy="2603272"/>
          </a:xfrm>
          <a:prstGeom prst="rect">
            <a:avLst/>
          </a:prstGeom>
          <a:noFill/>
        </p:spPr>
      </p:pic>
      <p:pic>
        <p:nvPicPr>
          <p:cNvPr id="3075" name="Picture 3" descr="C:\Users\Юля\Desktop\111111111111111111111111111111111111111111111111111111111111111111\DSC_05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1" y="2358860"/>
            <a:ext cx="3888432" cy="2603272"/>
          </a:xfrm>
          <a:prstGeom prst="rect">
            <a:avLst/>
          </a:prstGeom>
          <a:noFill/>
        </p:spPr>
      </p:pic>
      <p:pic>
        <p:nvPicPr>
          <p:cNvPr id="3076" name="Picture 4" descr="C:\Users\Юля\Desktop\111111111111111111111111111111111111111111111111111111111111111111\DSC_05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204864"/>
            <a:ext cx="3888432" cy="26032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078" name="Picture 6" descr="C:\Users\Юля\Desktop\111111111111111111111111111111111111111111111111111111111111111111\DSC_05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2204864"/>
            <a:ext cx="4264025" cy="28547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846640" cy="3411810"/>
          </a:xfrm>
        </p:spPr>
        <p:txBody>
          <a:bodyPr>
            <a:normAutofit/>
          </a:bodyPr>
          <a:lstStyle/>
          <a:p>
            <a:pPr indent="442913" algn="just"/>
            <a:r>
              <a:rPr lang="ru-RU" sz="3600" dirty="0" smtClean="0"/>
              <a:t>Инсценировка сказки «Кошкин дом», «Волк и семеро козлят»</a:t>
            </a:r>
            <a:br>
              <a:rPr lang="ru-RU" sz="3600" dirty="0" smtClean="0"/>
            </a:br>
            <a:r>
              <a:rPr lang="ru-RU" sz="3600" dirty="0" smtClean="0"/>
              <a:t>Строительные игры «Мебель для дома»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ля\Desktop\111111111111111111111111111111111111111111111111111111111111111111\DSC_0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564904"/>
            <a:ext cx="3168352" cy="2040632"/>
          </a:xfrm>
          <a:prstGeom prst="rect">
            <a:avLst/>
          </a:prstGeom>
          <a:noFill/>
        </p:spPr>
      </p:pic>
      <p:pic>
        <p:nvPicPr>
          <p:cNvPr id="4099" name="Picture 3" descr="C:\Users\Юля\Desktop\111111111111111111111111111111111111111111111111111111111111111111\DSC_05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068960"/>
            <a:ext cx="4517362" cy="3024336"/>
          </a:xfrm>
          <a:prstGeom prst="rect">
            <a:avLst/>
          </a:prstGeom>
          <a:noFill/>
        </p:spPr>
      </p:pic>
      <p:pic>
        <p:nvPicPr>
          <p:cNvPr id="4100" name="Picture 4" descr="C:\Users\Юля\Desktop\111111111111111111111111111111111111111111111111111111111111111111\DSC_05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4581128"/>
            <a:ext cx="311913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я\Desktop\mnogodetnaja-semj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171400"/>
            <a:ext cx="9173113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54747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 проекта: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941168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Формировать у детей понятие </a:t>
            </a:r>
          </a:p>
          <a:p>
            <a:pPr algn="ctr"/>
            <a:r>
              <a:rPr lang="ru-RU" sz="5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«СЕМЬЯ»</a:t>
            </a:r>
            <a:endParaRPr lang="ru-RU" sz="5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Юля\Desktop\ручи.jpg"/>
          <p:cNvPicPr>
            <a:picLocks noChangeAspect="1" noChangeArrowheads="1"/>
          </p:cNvPicPr>
          <p:nvPr/>
        </p:nvPicPr>
        <p:blipFill>
          <a:blip r:embed="rId3" cstate="email">
            <a:lum bright="13000"/>
          </a:blip>
          <a:srcRect/>
          <a:stretch>
            <a:fillRect/>
          </a:stretch>
        </p:blipFill>
        <p:spPr bwMode="auto">
          <a:xfrm>
            <a:off x="0" y="0"/>
            <a:ext cx="916826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Задачи проекта: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6192688"/>
          </a:xfrm>
        </p:spPr>
        <p:txBody>
          <a:bodyPr>
            <a:noAutofit/>
          </a:bodyPr>
          <a:lstStyle/>
          <a:p>
            <a:r>
              <a:rPr lang="ru-RU" dirty="0" smtClean="0"/>
              <a:t>Привлечь внимания детей к семье, показать ценность семьи и семейных традиций;</a:t>
            </a:r>
          </a:p>
          <a:p>
            <a:r>
              <a:rPr lang="ru-RU" dirty="0" smtClean="0"/>
              <a:t>Дать представление о профессии родителей;</a:t>
            </a:r>
          </a:p>
          <a:p>
            <a:r>
              <a:rPr lang="ru-RU" dirty="0" smtClean="0"/>
              <a:t>Развивать коммуникативные навыки;</a:t>
            </a:r>
          </a:p>
          <a:p>
            <a:r>
              <a:rPr lang="ru-RU" dirty="0" smtClean="0"/>
              <a:t>Воспитывать у детей любовь и уважение к членам семьи, учить проявлять заботу о родных людях;</a:t>
            </a:r>
          </a:p>
          <a:p>
            <a:r>
              <a:rPr lang="ru-RU" dirty="0" smtClean="0"/>
              <a:t>Формировать и развивать у детей навыки исследовательской и творческой работы, совместно с педагогами и родителями;</a:t>
            </a:r>
          </a:p>
          <a:p>
            <a:r>
              <a:rPr lang="ru-RU" dirty="0" smtClean="0"/>
              <a:t>Совершенствовать стиль партнерских отношений.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Предварительная 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Беседы и консультации</a:t>
            </a:r>
          </a:p>
          <a:p>
            <a:r>
              <a:rPr lang="ru-RU" dirty="0" smtClean="0"/>
              <a:t>Дни открытых дверей</a:t>
            </a:r>
          </a:p>
          <a:p>
            <a:r>
              <a:rPr lang="ru-RU" dirty="0" smtClean="0"/>
              <a:t>Круглый стол</a:t>
            </a:r>
          </a:p>
          <a:p>
            <a:r>
              <a:rPr lang="ru-RU" dirty="0" smtClean="0"/>
              <a:t>Анкетирование родителей </a:t>
            </a:r>
          </a:p>
          <a:p>
            <a:r>
              <a:rPr lang="ru-RU" dirty="0" smtClean="0"/>
              <a:t>Наблюдение за социально – личностными отношениями детей в группе</a:t>
            </a:r>
          </a:p>
          <a:p>
            <a:r>
              <a:rPr lang="ru-RU" dirty="0" smtClean="0"/>
              <a:t>Беседа с детьми на тему «Как я провел выходные»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Предварительная работа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/>
              <a:t>Рассматривание семейных альбомов, картин, иллюстраций.</a:t>
            </a:r>
          </a:p>
          <a:p>
            <a:r>
              <a:rPr lang="ru-RU" dirty="0" smtClean="0"/>
              <a:t>Дидактические сюжетно-ролевые игры по проекту «Семья».</a:t>
            </a:r>
          </a:p>
          <a:p>
            <a:r>
              <a:rPr lang="ru-RU" dirty="0" smtClean="0"/>
              <a:t>Заучивание пословиц, стихотворений и поговорок.</a:t>
            </a:r>
          </a:p>
          <a:p>
            <a:r>
              <a:rPr lang="ru-RU" dirty="0" smtClean="0"/>
              <a:t>Сочинение стихотворений и сказок.</a:t>
            </a:r>
          </a:p>
          <a:p>
            <a:r>
              <a:rPr lang="ru-RU" dirty="0" smtClean="0"/>
              <a:t>Утренники и развлечения.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Участие родителей в проекте: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/>
          <a:lstStyle/>
          <a:p>
            <a:r>
              <a:rPr lang="ru-RU" dirty="0" smtClean="0"/>
              <a:t>Рассказы родителей о своей профессии.</a:t>
            </a:r>
          </a:p>
          <a:p>
            <a:r>
              <a:rPr lang="ru-RU" dirty="0" smtClean="0"/>
              <a:t>Конкурс «Звездный Час».</a:t>
            </a:r>
          </a:p>
          <a:p>
            <a:r>
              <a:rPr lang="ru-RU" dirty="0" smtClean="0"/>
              <a:t>Мир семейных увлечений (домашний мини-музей).</a:t>
            </a:r>
          </a:p>
          <a:p>
            <a:r>
              <a:rPr lang="ru-RU" dirty="0" smtClean="0"/>
              <a:t>Создание книги «Это мой ребенок».</a:t>
            </a:r>
          </a:p>
          <a:p>
            <a:r>
              <a:rPr lang="ru-RU" dirty="0" smtClean="0"/>
              <a:t>Конкурс «Золотые руки моей мамы».</a:t>
            </a:r>
          </a:p>
          <a:p>
            <a:r>
              <a:rPr lang="ru-RU" dirty="0" smtClean="0"/>
              <a:t>Оформление праздничных стенгазет.</a:t>
            </a:r>
          </a:p>
          <a:p>
            <a:r>
              <a:rPr lang="ru-RU" dirty="0" smtClean="0"/>
              <a:t>Выпуск газеты к дню Матери.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Рассказы родителей о своих детях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ля\Desktop\111111111111111111111111111111111111111111111111111111111111111111\DSC_0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4409807" cy="29523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147" name="Picture 3" descr="C:\Users\Юля\Desktop\111111111111111111111111111111111111111111111111111111111111111111\DSC_05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196752"/>
            <a:ext cx="5870427" cy="39302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148" name="Picture 4" descr="C:\Users\Юля\Desktop\111111111111111111111111111111111111111111111111111111111111111111\DSC_05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429000"/>
            <a:ext cx="4392488" cy="29407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ru-RU" dirty="0" smtClean="0"/>
              <a:t>Конфетный мастер-класс Е.В. </a:t>
            </a:r>
            <a:r>
              <a:rPr lang="ru-RU" dirty="0" err="1" smtClean="0"/>
              <a:t>Красовой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Юля\Desktop\Новая папка (2)\DSC_04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08720"/>
            <a:ext cx="3549356" cy="2376264"/>
          </a:xfrm>
          <a:prstGeom prst="rect">
            <a:avLst/>
          </a:prstGeom>
          <a:noFill/>
        </p:spPr>
      </p:pic>
      <p:pic>
        <p:nvPicPr>
          <p:cNvPr id="1027" name="Picture 3" descr="C:\Users\Юля\Desktop\Новая папка (2)\DSC_04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908720"/>
            <a:ext cx="3592000" cy="2404813"/>
          </a:xfrm>
          <a:prstGeom prst="rect">
            <a:avLst/>
          </a:prstGeom>
          <a:noFill/>
        </p:spPr>
      </p:pic>
      <p:pic>
        <p:nvPicPr>
          <p:cNvPr id="1028" name="Picture 4" descr="C:\Users\Юля\Desktop\Новая папка (2)\DSC_04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645024"/>
            <a:ext cx="3656913" cy="2448272"/>
          </a:xfrm>
          <a:prstGeom prst="rect">
            <a:avLst/>
          </a:prstGeom>
          <a:noFill/>
        </p:spPr>
      </p:pic>
      <p:pic>
        <p:nvPicPr>
          <p:cNvPr id="1029" name="Picture 5" descr="C:\Users\Юля\Desktop\Новая папка (2)\DSC_04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645025"/>
            <a:ext cx="3600400" cy="241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235</TotalTime>
  <Words>596</Words>
  <Application>Microsoft Office PowerPoint</Application>
  <PresentationFormat>Экран (4:3)</PresentationFormat>
  <Paragraphs>93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Задачи проекта:</vt:lpstr>
      <vt:lpstr>Предварительная работа с родителями</vt:lpstr>
      <vt:lpstr>Предварительная работа с детьми</vt:lpstr>
      <vt:lpstr>Участие родителей в проекте:</vt:lpstr>
      <vt:lpstr>Рассказы родителей о своих детях</vt:lpstr>
      <vt:lpstr>Слайд 9</vt:lpstr>
      <vt:lpstr>Продукты проектной деятельности: </vt:lpstr>
      <vt:lpstr>Слайд 11</vt:lpstr>
      <vt:lpstr>Моя семья </vt:lpstr>
      <vt:lpstr>Слайд 13</vt:lpstr>
      <vt:lpstr>Этапы работы над проектом</vt:lpstr>
      <vt:lpstr>Деятельность на первом этапе.</vt:lpstr>
      <vt:lpstr>Деятельность на втором этапе</vt:lpstr>
      <vt:lpstr>Деятельность на третьем этапе</vt:lpstr>
      <vt:lpstr>Слайд 18</vt:lpstr>
      <vt:lpstr>Слайд 19</vt:lpstr>
      <vt:lpstr>Слайд 20</vt:lpstr>
      <vt:lpstr>Инсценировка сказки «Кошкин дом», «Волк и семеро козлят» Строительные игры «Мебель для дома»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«Семья»</dc:title>
  <dc:creator>Ю</dc:creator>
  <cp:lastModifiedBy>Ю</cp:lastModifiedBy>
  <cp:revision>25</cp:revision>
  <dcterms:created xsi:type="dcterms:W3CDTF">2011-11-26T15:27:30Z</dcterms:created>
  <dcterms:modified xsi:type="dcterms:W3CDTF">2013-04-27T18:51:46Z</dcterms:modified>
</cp:coreProperties>
</file>