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57" r:id="rId5"/>
    <p:sldId id="258" r:id="rId6"/>
    <p:sldId id="271" r:id="rId7"/>
    <p:sldId id="270" r:id="rId8"/>
    <p:sldId id="263" r:id="rId9"/>
    <p:sldId id="266" r:id="rId10"/>
    <p:sldId id="262" r:id="rId11"/>
    <p:sldId id="259" r:id="rId12"/>
    <p:sldId id="260" r:id="rId13"/>
    <p:sldId id="261" r:id="rId14"/>
    <p:sldId id="264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5501B-F8A1-4D80-9F19-E3A778E27E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4AC11-8639-4768-BED5-C4B10623FC2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Беседы и инструктажи в группе проходят в игровой форме.</a:t>
          </a:r>
          <a:endParaRPr lang="ru-RU" sz="2000" dirty="0"/>
        </a:p>
      </dgm:t>
    </dgm:pt>
    <dgm:pt modelId="{3A08FBC4-AFBB-4660-9258-4EE5B6B68F55}" type="parTrans" cxnId="{BDB54507-124E-498A-85F6-2C4021AE9325}">
      <dgm:prSet/>
      <dgm:spPr/>
      <dgm:t>
        <a:bodyPr/>
        <a:lstStyle/>
        <a:p>
          <a:endParaRPr lang="ru-RU"/>
        </a:p>
      </dgm:t>
    </dgm:pt>
    <dgm:pt modelId="{EAE10E78-F65D-4A7B-8C2E-2C9671184556}" type="sibTrans" cxnId="{BDB54507-124E-498A-85F6-2C4021AE9325}">
      <dgm:prSet/>
      <dgm:spPr/>
      <dgm:t>
        <a:bodyPr/>
        <a:lstStyle/>
        <a:p>
          <a:endParaRPr lang="ru-RU"/>
        </a:p>
      </dgm:t>
    </dgm:pt>
    <dgm:pt modelId="{7626FB91-7AEC-4749-9E10-1D0687FD192C}" type="pres">
      <dgm:prSet presAssocID="{8615501B-F8A1-4D80-9F19-E3A778E27E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FEB80-8DC7-4485-87D4-109658DD4CD5}" type="pres">
      <dgm:prSet presAssocID="{4DB4AC11-8639-4768-BED5-C4B10623FC28}" presName="parentText" presStyleLbl="node1" presStyleIdx="0" presStyleCnt="1" custLinFactY="-22913" custLinFactNeighborX="-23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F5D44-3307-424D-887C-61E5A584E541}" type="presOf" srcId="{8615501B-F8A1-4D80-9F19-E3A778E27EF9}" destId="{7626FB91-7AEC-4749-9E10-1D0687FD192C}" srcOrd="0" destOrd="0" presId="urn:microsoft.com/office/officeart/2005/8/layout/vList2"/>
    <dgm:cxn modelId="{BDB54507-124E-498A-85F6-2C4021AE9325}" srcId="{8615501B-F8A1-4D80-9F19-E3A778E27EF9}" destId="{4DB4AC11-8639-4768-BED5-C4B10623FC28}" srcOrd="0" destOrd="0" parTransId="{3A08FBC4-AFBB-4660-9258-4EE5B6B68F55}" sibTransId="{EAE10E78-F65D-4A7B-8C2E-2C9671184556}"/>
    <dgm:cxn modelId="{C1B7C317-2F49-4BDC-84CE-066284C41FD9}" type="presOf" srcId="{4DB4AC11-8639-4768-BED5-C4B10623FC28}" destId="{AF6FEB80-8DC7-4485-87D4-109658DD4CD5}" srcOrd="0" destOrd="0" presId="urn:microsoft.com/office/officeart/2005/8/layout/vList2"/>
    <dgm:cxn modelId="{201774C0-A5CB-4CBA-8992-6E92BEB7CC87}" type="presParOf" srcId="{7626FB91-7AEC-4749-9E10-1D0687FD192C}" destId="{AF6FEB80-8DC7-4485-87D4-109658DD4C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D9297B-BF3A-49BE-A18D-7AE7594E98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03274-816E-42D9-A777-1EC5ACF8E74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В нашем детском саду собрана большая библиотека методической литературы. Детям доступно множество интересных настольных и дидактических игр, макетов дорожных знаков и перекрестков. Методическая копилка постоянно пополняется играми, изготовленными в совместной деятельности воспитанников и педагогов.</a:t>
          </a:r>
          <a:endParaRPr lang="ru-RU" sz="2000" dirty="0"/>
        </a:p>
      </dgm:t>
    </dgm:pt>
    <dgm:pt modelId="{9CE3EDEF-D0EC-4FDE-802F-7C2BB3E9D202}" type="parTrans" cxnId="{BDF64239-F29E-49E0-8BEC-97720EFF791D}">
      <dgm:prSet/>
      <dgm:spPr/>
      <dgm:t>
        <a:bodyPr/>
        <a:lstStyle/>
        <a:p>
          <a:endParaRPr lang="ru-RU"/>
        </a:p>
      </dgm:t>
    </dgm:pt>
    <dgm:pt modelId="{757362D6-B7ED-41A5-96E8-8E07453EFB6E}" type="sibTrans" cxnId="{BDF64239-F29E-49E0-8BEC-97720EFF791D}">
      <dgm:prSet/>
      <dgm:spPr/>
      <dgm:t>
        <a:bodyPr/>
        <a:lstStyle/>
        <a:p>
          <a:endParaRPr lang="ru-RU"/>
        </a:p>
      </dgm:t>
    </dgm:pt>
    <dgm:pt modelId="{BB956603-B4D1-4E70-9812-F1A9C07255FE}" type="pres">
      <dgm:prSet presAssocID="{E5D9297B-BF3A-49BE-A18D-7AE7594E98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F5EBC-E340-4406-81F9-B9F88CB0A7E1}" type="pres">
      <dgm:prSet presAssocID="{99903274-816E-42D9-A777-1EC5ACF8E746}" presName="parentText" presStyleLbl="node1" presStyleIdx="0" presStyleCnt="1" custLinFactNeighborX="-1974" custLinFactNeighborY="-93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64239-F29E-49E0-8BEC-97720EFF791D}" srcId="{E5D9297B-BF3A-49BE-A18D-7AE7594E981D}" destId="{99903274-816E-42D9-A777-1EC5ACF8E746}" srcOrd="0" destOrd="0" parTransId="{9CE3EDEF-D0EC-4FDE-802F-7C2BB3E9D202}" sibTransId="{757362D6-B7ED-41A5-96E8-8E07453EFB6E}"/>
    <dgm:cxn modelId="{153C1697-0A9E-41EC-AF5D-23E31D17FA61}" type="presOf" srcId="{E5D9297B-BF3A-49BE-A18D-7AE7594E981D}" destId="{BB956603-B4D1-4E70-9812-F1A9C07255FE}" srcOrd="0" destOrd="0" presId="urn:microsoft.com/office/officeart/2005/8/layout/vList2"/>
    <dgm:cxn modelId="{74D5452E-408C-4476-B7A2-D2FA77B12A15}" type="presOf" srcId="{99903274-816E-42D9-A777-1EC5ACF8E746}" destId="{52AF5EBC-E340-4406-81F9-B9F88CB0A7E1}" srcOrd="0" destOrd="0" presId="urn:microsoft.com/office/officeart/2005/8/layout/vList2"/>
    <dgm:cxn modelId="{598CABB4-6CD0-4509-B9C3-6D1DC049882B}" type="presParOf" srcId="{BB956603-B4D1-4E70-9812-F1A9C07255FE}" destId="{52AF5EBC-E340-4406-81F9-B9F88CB0A7E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E02A17-887A-4E4D-BFF8-77EF6A53B5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C0EFC-ED2C-40C5-A1C6-0E98C545BAB4}">
      <dgm:prSet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В детский сад приглашаются театральные коллективы с интерактивными спектаклями по правилам дорожного движения.</a:t>
          </a:r>
          <a:endParaRPr lang="ru-RU" sz="2000" dirty="0"/>
        </a:p>
      </dgm:t>
    </dgm:pt>
    <dgm:pt modelId="{B0F66BB6-D029-4C04-A851-EA16B94B3226}" type="parTrans" cxnId="{00CCED29-2A8D-40C9-A021-6D6FB9BF8A4A}">
      <dgm:prSet/>
      <dgm:spPr/>
      <dgm:t>
        <a:bodyPr/>
        <a:lstStyle/>
        <a:p>
          <a:endParaRPr lang="ru-RU"/>
        </a:p>
      </dgm:t>
    </dgm:pt>
    <dgm:pt modelId="{23700CFE-066D-4C98-AB63-3282024CBC0E}" type="sibTrans" cxnId="{00CCED29-2A8D-40C9-A021-6D6FB9BF8A4A}">
      <dgm:prSet/>
      <dgm:spPr/>
      <dgm:t>
        <a:bodyPr/>
        <a:lstStyle/>
        <a:p>
          <a:endParaRPr lang="ru-RU"/>
        </a:p>
      </dgm:t>
    </dgm:pt>
    <dgm:pt modelId="{614B5AE7-F85D-4F17-A9FB-D315DA28962F}" type="pres">
      <dgm:prSet presAssocID="{62E02A17-887A-4E4D-BFF8-77EF6A53B5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9596C-60E7-4E70-96C2-886DD53E26BA}" type="pres">
      <dgm:prSet presAssocID="{98CC0EFC-ED2C-40C5-A1C6-0E98C545BAB4}" presName="parentText" presStyleLbl="node1" presStyleIdx="0" presStyleCnt="1" custLinFactY="-15699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565D7-CAA5-4A68-9EEE-E861BD7E4C33}" type="presOf" srcId="{98CC0EFC-ED2C-40C5-A1C6-0E98C545BAB4}" destId="{64E9596C-60E7-4E70-96C2-886DD53E26BA}" srcOrd="0" destOrd="0" presId="urn:microsoft.com/office/officeart/2005/8/layout/vList2"/>
    <dgm:cxn modelId="{BC13E94C-2317-40E8-A7C2-C78FAEC4C42E}" type="presOf" srcId="{62E02A17-887A-4E4D-BFF8-77EF6A53B554}" destId="{614B5AE7-F85D-4F17-A9FB-D315DA28962F}" srcOrd="0" destOrd="0" presId="urn:microsoft.com/office/officeart/2005/8/layout/vList2"/>
    <dgm:cxn modelId="{00CCED29-2A8D-40C9-A021-6D6FB9BF8A4A}" srcId="{62E02A17-887A-4E4D-BFF8-77EF6A53B554}" destId="{98CC0EFC-ED2C-40C5-A1C6-0E98C545BAB4}" srcOrd="0" destOrd="0" parTransId="{B0F66BB6-D029-4C04-A851-EA16B94B3226}" sibTransId="{23700CFE-066D-4C98-AB63-3282024CBC0E}"/>
    <dgm:cxn modelId="{8972115F-836B-4FB1-85E5-E16A82A28FB4}" type="presParOf" srcId="{614B5AE7-F85D-4F17-A9FB-D315DA28962F}" destId="{64E9596C-60E7-4E70-96C2-886DD53E26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BCF811-1ACC-44CC-BE4B-C9273CE850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9EEFE8-9C20-433E-90D0-5657E9FB4B3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Наш детский сад тесно сотрудничает с </a:t>
          </a:r>
          <a:br>
            <a:rPr lang="ru-RU" sz="2000" dirty="0" smtClean="0"/>
          </a:br>
          <a:r>
            <a:rPr lang="ru-RU" sz="2000" dirty="0" smtClean="0"/>
            <a:t>Санкт Петербургским университетом  МВД России.</a:t>
          </a:r>
          <a:endParaRPr lang="ru-RU" sz="2000" dirty="0"/>
        </a:p>
      </dgm:t>
    </dgm:pt>
    <dgm:pt modelId="{2C189DC4-79EA-452A-A7B1-43EBAA2F4708}" type="parTrans" cxnId="{B58C2B2C-7004-4FED-9969-A60941BDF917}">
      <dgm:prSet/>
      <dgm:spPr/>
      <dgm:t>
        <a:bodyPr/>
        <a:lstStyle/>
        <a:p>
          <a:endParaRPr lang="ru-RU"/>
        </a:p>
      </dgm:t>
    </dgm:pt>
    <dgm:pt modelId="{B6F44A32-246B-450A-84A8-A9CCAD3E62B5}" type="sibTrans" cxnId="{B58C2B2C-7004-4FED-9969-A60941BDF917}">
      <dgm:prSet/>
      <dgm:spPr/>
      <dgm:t>
        <a:bodyPr/>
        <a:lstStyle/>
        <a:p>
          <a:endParaRPr lang="ru-RU"/>
        </a:p>
      </dgm:t>
    </dgm:pt>
    <dgm:pt modelId="{6B3D7CB4-78DE-4351-8C4E-4F8A8ECC1867}" type="pres">
      <dgm:prSet presAssocID="{40BCF811-1ACC-44CC-BE4B-C9273CE850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27580-6690-40C7-8646-31C81E9831D9}" type="pres">
      <dgm:prSet presAssocID="{589EEFE8-9C20-433E-90D0-5657E9FB4B3C}" presName="parentText" presStyleLbl="node1" presStyleIdx="0" presStyleCnt="1" custLinFactY="-169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2499C-F736-4123-8AB1-65E8A1693495}" type="presOf" srcId="{589EEFE8-9C20-433E-90D0-5657E9FB4B3C}" destId="{E5827580-6690-40C7-8646-31C81E9831D9}" srcOrd="0" destOrd="0" presId="urn:microsoft.com/office/officeart/2005/8/layout/vList2"/>
    <dgm:cxn modelId="{D12B92C9-E0B1-4F85-B70C-00561873AC67}" type="presOf" srcId="{40BCF811-1ACC-44CC-BE4B-C9273CE850E8}" destId="{6B3D7CB4-78DE-4351-8C4E-4F8A8ECC1867}" srcOrd="0" destOrd="0" presId="urn:microsoft.com/office/officeart/2005/8/layout/vList2"/>
    <dgm:cxn modelId="{B58C2B2C-7004-4FED-9969-A60941BDF917}" srcId="{40BCF811-1ACC-44CC-BE4B-C9273CE850E8}" destId="{589EEFE8-9C20-433E-90D0-5657E9FB4B3C}" srcOrd="0" destOrd="0" parTransId="{2C189DC4-79EA-452A-A7B1-43EBAA2F4708}" sibTransId="{B6F44A32-246B-450A-84A8-A9CCAD3E62B5}"/>
    <dgm:cxn modelId="{5291F0F2-5084-4C41-A66E-A83DF1E30605}" type="presParOf" srcId="{6B3D7CB4-78DE-4351-8C4E-4F8A8ECC1867}" destId="{E5827580-6690-40C7-8646-31C81E9831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F4EE2E-AE49-4943-AD15-5033545634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F993-BA26-495E-8BFA-C3D46A8AFCB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Проводится активная работа с родителями. (Консультации, рекомендации, родительские собрания, клуб «Радуга», оформление выставок совместного творчества детей и родителей).</a:t>
          </a:r>
          <a:endParaRPr lang="ru-RU" sz="2000" dirty="0"/>
        </a:p>
      </dgm:t>
    </dgm:pt>
    <dgm:pt modelId="{FCE450C6-5B3F-4B7A-9731-89407BB534EF}" type="parTrans" cxnId="{B6475831-CB55-4C4B-8E89-BB8FCC37FA75}">
      <dgm:prSet/>
      <dgm:spPr/>
      <dgm:t>
        <a:bodyPr/>
        <a:lstStyle/>
        <a:p>
          <a:endParaRPr lang="ru-RU"/>
        </a:p>
      </dgm:t>
    </dgm:pt>
    <dgm:pt modelId="{39E6A584-0418-4BB5-B1D2-471BFC140F50}" type="sibTrans" cxnId="{B6475831-CB55-4C4B-8E89-BB8FCC37FA75}">
      <dgm:prSet/>
      <dgm:spPr/>
      <dgm:t>
        <a:bodyPr/>
        <a:lstStyle/>
        <a:p>
          <a:endParaRPr lang="ru-RU"/>
        </a:p>
      </dgm:t>
    </dgm:pt>
    <dgm:pt modelId="{E443FEF5-6C8B-4102-B7A9-091BA7B84EAD}" type="pres">
      <dgm:prSet presAssocID="{D3F4EE2E-AE49-4943-AD15-5033545634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9A795-3F80-455B-974E-83512B8F846E}" type="pres">
      <dgm:prSet presAssocID="{869BF993-BA26-495E-8BFA-C3D46A8AFCB8}" presName="parentText" presStyleLbl="node1" presStyleIdx="0" presStyleCnt="1" custLinFactY="-15699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4934D-CD59-43E2-89CB-9FFBA91621B7}" type="presOf" srcId="{869BF993-BA26-495E-8BFA-C3D46A8AFCB8}" destId="{9559A795-3F80-455B-974E-83512B8F846E}" srcOrd="0" destOrd="0" presId="urn:microsoft.com/office/officeart/2005/8/layout/vList2"/>
    <dgm:cxn modelId="{B6475831-CB55-4C4B-8E89-BB8FCC37FA75}" srcId="{D3F4EE2E-AE49-4943-AD15-5033545634A5}" destId="{869BF993-BA26-495E-8BFA-C3D46A8AFCB8}" srcOrd="0" destOrd="0" parTransId="{FCE450C6-5B3F-4B7A-9731-89407BB534EF}" sibTransId="{39E6A584-0418-4BB5-B1D2-471BFC140F50}"/>
    <dgm:cxn modelId="{78912B59-02BC-4762-BC89-3E1C54FC955E}" type="presOf" srcId="{D3F4EE2E-AE49-4943-AD15-5033545634A5}" destId="{E443FEF5-6C8B-4102-B7A9-091BA7B84EAD}" srcOrd="0" destOrd="0" presId="urn:microsoft.com/office/officeart/2005/8/layout/vList2"/>
    <dgm:cxn modelId="{8975F880-D8F7-41ED-A1A9-C03194A70FC1}" type="presParOf" srcId="{E443FEF5-6C8B-4102-B7A9-091BA7B84EAD}" destId="{9559A795-3F80-455B-974E-83512B8F84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12AD32-8A5C-4047-AFD0-635F337A73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D57BEA-1094-4ACC-8547-A0DC9C953A9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В рамках осуществления программы «От рождения до школы» под редакцией Н. Е. </a:t>
          </a:r>
          <a:r>
            <a:rPr lang="ru-RU" sz="2000" dirty="0" err="1" smtClean="0"/>
            <a:t>Вераксы</a:t>
          </a:r>
          <a:r>
            <a:rPr lang="ru-RU" sz="2000" dirty="0" smtClean="0"/>
            <a:t>, с детьми ведется работа по тетрадям «Безопасность» Н. Н.  Авдеевой, О. Л. Князевой, Р. Б. </a:t>
          </a:r>
          <a:r>
            <a:rPr lang="ru-RU" sz="2000" dirty="0" err="1" smtClean="0"/>
            <a:t>Стеркиной</a:t>
          </a:r>
          <a:r>
            <a:rPr lang="ru-RU" sz="2000" dirty="0" smtClean="0"/>
            <a:t>.</a:t>
          </a:r>
          <a:endParaRPr lang="ru-RU" sz="2000" dirty="0"/>
        </a:p>
      </dgm:t>
    </dgm:pt>
    <dgm:pt modelId="{D81E0E5C-5C75-46B7-9CD2-498C02CCC939}" type="parTrans" cxnId="{17EE546B-EAF6-48BE-BF35-A9A65F903DAF}">
      <dgm:prSet/>
      <dgm:spPr/>
      <dgm:t>
        <a:bodyPr/>
        <a:lstStyle/>
        <a:p>
          <a:endParaRPr lang="ru-RU"/>
        </a:p>
      </dgm:t>
    </dgm:pt>
    <dgm:pt modelId="{F7BD7B34-A4B1-4F1B-A31A-3EEBA191FA03}" type="sibTrans" cxnId="{17EE546B-EAF6-48BE-BF35-A9A65F903DAF}">
      <dgm:prSet/>
      <dgm:spPr/>
      <dgm:t>
        <a:bodyPr/>
        <a:lstStyle/>
        <a:p>
          <a:endParaRPr lang="ru-RU"/>
        </a:p>
      </dgm:t>
    </dgm:pt>
    <dgm:pt modelId="{B30C42F2-EF04-4E5A-967B-D8FE3FD6B35D}" type="pres">
      <dgm:prSet presAssocID="{F912AD32-8A5C-4047-AFD0-635F337A7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6DF93-2B9B-4B0C-885D-3D867463D48D}" type="pres">
      <dgm:prSet presAssocID="{E1D57BEA-1094-4ACC-8547-A0DC9C953A9C}" presName="parentText" presStyleLbl="node1" presStyleIdx="0" presStyleCnt="1" custLinFactY="-18288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4DBB3-8990-4CC5-AB6C-9FC01692A680}" type="presOf" srcId="{F912AD32-8A5C-4047-AFD0-635F337A73D5}" destId="{B30C42F2-EF04-4E5A-967B-D8FE3FD6B35D}" srcOrd="0" destOrd="0" presId="urn:microsoft.com/office/officeart/2005/8/layout/vList2"/>
    <dgm:cxn modelId="{17EE546B-EAF6-48BE-BF35-A9A65F903DAF}" srcId="{F912AD32-8A5C-4047-AFD0-635F337A73D5}" destId="{E1D57BEA-1094-4ACC-8547-A0DC9C953A9C}" srcOrd="0" destOrd="0" parTransId="{D81E0E5C-5C75-46B7-9CD2-498C02CCC939}" sibTransId="{F7BD7B34-A4B1-4F1B-A31A-3EEBA191FA03}"/>
    <dgm:cxn modelId="{74670BA5-604F-4E1C-AD1E-BCEB3BF98049}" type="presOf" srcId="{E1D57BEA-1094-4ACC-8547-A0DC9C953A9C}" destId="{18F6DF93-2B9B-4B0C-885D-3D867463D48D}" srcOrd="0" destOrd="0" presId="urn:microsoft.com/office/officeart/2005/8/layout/vList2"/>
    <dgm:cxn modelId="{4C2CF641-1582-4D05-B25B-BB860AF22D19}" type="presParOf" srcId="{B30C42F2-EF04-4E5A-967B-D8FE3FD6B35D}" destId="{18F6DF93-2B9B-4B0C-885D-3D867463D4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FF1BD-6B20-489C-BDF0-4F1D0C9E6D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4D2EC-CFA1-4425-B965-A590BC6142E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Регулярно проводятся экскурсии и наблюдения.</a:t>
          </a:r>
          <a:endParaRPr lang="ru-RU" sz="2000" dirty="0"/>
        </a:p>
      </dgm:t>
    </dgm:pt>
    <dgm:pt modelId="{488DC728-7AAD-4F97-83EE-D5B220D8816E}" type="parTrans" cxnId="{9BFA5355-4FEA-4F00-A9E8-02581EE27508}">
      <dgm:prSet/>
      <dgm:spPr/>
      <dgm:t>
        <a:bodyPr/>
        <a:lstStyle/>
        <a:p>
          <a:endParaRPr lang="ru-RU"/>
        </a:p>
      </dgm:t>
    </dgm:pt>
    <dgm:pt modelId="{4334C08B-B886-44C8-8C73-6A57952D292E}" type="sibTrans" cxnId="{9BFA5355-4FEA-4F00-A9E8-02581EE27508}">
      <dgm:prSet/>
      <dgm:spPr/>
      <dgm:t>
        <a:bodyPr/>
        <a:lstStyle/>
        <a:p>
          <a:endParaRPr lang="ru-RU"/>
        </a:p>
      </dgm:t>
    </dgm:pt>
    <dgm:pt modelId="{9B253898-FCB4-4381-8EFC-C30C99B4CD1F}" type="pres">
      <dgm:prSet presAssocID="{EEAFF1BD-6B20-489C-BDF0-4F1D0C9E6D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CFB35-4165-478F-A183-7FCC62BC3617}" type="pres">
      <dgm:prSet presAssocID="{9024D2EC-CFA1-4425-B965-A590BC6142E3}" presName="parentText" presStyleLbl="node1" presStyleIdx="0" presStyleCnt="1" custLinFactY="-16995" custLinFactNeighborX="33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FA5355-4FEA-4F00-A9E8-02581EE27508}" srcId="{EEAFF1BD-6B20-489C-BDF0-4F1D0C9E6D3C}" destId="{9024D2EC-CFA1-4425-B965-A590BC6142E3}" srcOrd="0" destOrd="0" parTransId="{488DC728-7AAD-4F97-83EE-D5B220D8816E}" sibTransId="{4334C08B-B886-44C8-8C73-6A57952D292E}"/>
    <dgm:cxn modelId="{0BA8279F-99A7-40C4-A167-5C9BF07970D5}" type="presOf" srcId="{9024D2EC-CFA1-4425-B965-A590BC6142E3}" destId="{4B7CFB35-4165-478F-A183-7FCC62BC3617}" srcOrd="0" destOrd="0" presId="urn:microsoft.com/office/officeart/2005/8/layout/vList2"/>
    <dgm:cxn modelId="{773E7341-DF64-4B11-AD30-6BBB50A9E6C8}" type="presOf" srcId="{EEAFF1BD-6B20-489C-BDF0-4F1D0C9E6D3C}" destId="{9B253898-FCB4-4381-8EFC-C30C99B4CD1F}" srcOrd="0" destOrd="0" presId="urn:microsoft.com/office/officeart/2005/8/layout/vList2"/>
    <dgm:cxn modelId="{27CB545D-A661-4858-BFF0-66FFE1BE6C53}" type="presParOf" srcId="{9B253898-FCB4-4381-8EFC-C30C99B4CD1F}" destId="{4B7CFB35-4165-478F-A183-7FCC62BC36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8485F-7813-4385-B236-FF739586F6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3DBE5B-D2DA-48A6-A179-CF147E00B53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Дети разучивают стихи, читают художественные тексты.</a:t>
          </a:r>
          <a:endParaRPr lang="ru-RU" sz="2000" dirty="0"/>
        </a:p>
      </dgm:t>
    </dgm:pt>
    <dgm:pt modelId="{EA6BE297-1A11-41EC-9DC8-59AD473E6AA6}" type="parTrans" cxnId="{E69A91CA-2092-4C6D-A79F-96CDC7C24C04}">
      <dgm:prSet/>
      <dgm:spPr/>
      <dgm:t>
        <a:bodyPr/>
        <a:lstStyle/>
        <a:p>
          <a:endParaRPr lang="ru-RU"/>
        </a:p>
      </dgm:t>
    </dgm:pt>
    <dgm:pt modelId="{B01587A0-8EFD-4921-9E70-CD5E7BE452E0}" type="sibTrans" cxnId="{E69A91CA-2092-4C6D-A79F-96CDC7C24C04}">
      <dgm:prSet/>
      <dgm:spPr/>
      <dgm:t>
        <a:bodyPr/>
        <a:lstStyle/>
        <a:p>
          <a:endParaRPr lang="ru-RU"/>
        </a:p>
      </dgm:t>
    </dgm:pt>
    <dgm:pt modelId="{41E9F1EF-C755-4410-8FA5-D995D3F9B4A8}" type="pres">
      <dgm:prSet presAssocID="{0A18485F-7813-4385-B236-FF739586F6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91E45-7CCA-40F9-9C99-D5FF69DED6FA}" type="pres">
      <dgm:prSet presAssocID="{683DBE5B-D2DA-48A6-A179-CF147E00B530}" presName="parentText" presStyleLbl="node1" presStyleIdx="0" presStyleCnt="1" custLinFactY="-15699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8B6E1-0BFF-4498-876A-90A67D923544}" type="presOf" srcId="{0A18485F-7813-4385-B236-FF739586F61E}" destId="{41E9F1EF-C755-4410-8FA5-D995D3F9B4A8}" srcOrd="0" destOrd="0" presId="urn:microsoft.com/office/officeart/2005/8/layout/vList2"/>
    <dgm:cxn modelId="{6A8B8838-A3DC-43CE-B0AB-DBE17680610C}" type="presOf" srcId="{683DBE5B-D2DA-48A6-A179-CF147E00B530}" destId="{67A91E45-7CCA-40F9-9C99-D5FF69DED6FA}" srcOrd="0" destOrd="0" presId="urn:microsoft.com/office/officeart/2005/8/layout/vList2"/>
    <dgm:cxn modelId="{E69A91CA-2092-4C6D-A79F-96CDC7C24C04}" srcId="{0A18485F-7813-4385-B236-FF739586F61E}" destId="{683DBE5B-D2DA-48A6-A179-CF147E00B530}" srcOrd="0" destOrd="0" parTransId="{EA6BE297-1A11-41EC-9DC8-59AD473E6AA6}" sibTransId="{B01587A0-8EFD-4921-9E70-CD5E7BE452E0}"/>
    <dgm:cxn modelId="{D03A2405-C66E-4912-B30A-F050CD996101}" type="presParOf" srcId="{41E9F1EF-C755-4410-8FA5-D995D3F9B4A8}" destId="{67A91E45-7CCA-40F9-9C99-D5FF69DED6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453E9-67FC-4132-A52D-ABDAE92494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6633C-7124-4496-9572-AC13E6BBD37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Тема безопасности закрепляется во всех образовательных областях и видах детской деятельности. </a:t>
          </a:r>
          <a:endParaRPr lang="ru-RU" sz="2000" dirty="0"/>
        </a:p>
      </dgm:t>
    </dgm:pt>
    <dgm:pt modelId="{6249CDCC-76B5-49BE-9385-0074352B3722}" type="parTrans" cxnId="{F85AEAC4-3B2E-4741-AE63-00686B49448C}">
      <dgm:prSet/>
      <dgm:spPr/>
      <dgm:t>
        <a:bodyPr/>
        <a:lstStyle/>
        <a:p>
          <a:endParaRPr lang="ru-RU"/>
        </a:p>
      </dgm:t>
    </dgm:pt>
    <dgm:pt modelId="{F4CC6FBE-4705-4E5D-BB74-6A265EE3DE71}" type="sibTrans" cxnId="{F85AEAC4-3B2E-4741-AE63-00686B49448C}">
      <dgm:prSet/>
      <dgm:spPr/>
      <dgm:t>
        <a:bodyPr/>
        <a:lstStyle/>
        <a:p>
          <a:endParaRPr lang="ru-RU"/>
        </a:p>
      </dgm:t>
    </dgm:pt>
    <dgm:pt modelId="{95111089-D0D6-475E-AB10-03927B9E55CF}" type="pres">
      <dgm:prSet presAssocID="{5E6453E9-67FC-4132-A52D-ABDAE92494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98345-9F41-4A87-B8AD-5A4111A82BAE}" type="pres">
      <dgm:prSet presAssocID="{EBE6633C-7124-4496-9572-AC13E6BBD375}" presName="parentText" presStyleLbl="node1" presStyleIdx="0" presStyleCnt="1" custLinFactY="-100000" custLinFactNeighborX="-22055" custLinFactNeighborY="-116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F7E30A-D52C-4F91-AA46-A7CC49241DEB}" type="presOf" srcId="{5E6453E9-67FC-4132-A52D-ABDAE924947C}" destId="{95111089-D0D6-475E-AB10-03927B9E55CF}" srcOrd="0" destOrd="0" presId="urn:microsoft.com/office/officeart/2005/8/layout/vList2"/>
    <dgm:cxn modelId="{E0983ED8-8A0E-4C34-B500-2FF9F6D86255}" type="presOf" srcId="{EBE6633C-7124-4496-9572-AC13E6BBD375}" destId="{84698345-9F41-4A87-B8AD-5A4111A82BAE}" srcOrd="0" destOrd="0" presId="urn:microsoft.com/office/officeart/2005/8/layout/vList2"/>
    <dgm:cxn modelId="{F85AEAC4-3B2E-4741-AE63-00686B49448C}" srcId="{5E6453E9-67FC-4132-A52D-ABDAE924947C}" destId="{EBE6633C-7124-4496-9572-AC13E6BBD375}" srcOrd="0" destOrd="0" parTransId="{6249CDCC-76B5-49BE-9385-0074352B3722}" sibTransId="{F4CC6FBE-4705-4E5D-BB74-6A265EE3DE71}"/>
    <dgm:cxn modelId="{5F499A8F-B9E7-4E0D-A3CD-36C63CB4BA2D}" type="presParOf" srcId="{95111089-D0D6-475E-AB10-03927B9E55CF}" destId="{84698345-9F41-4A87-B8AD-5A4111A82B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009FA6-CEB8-4973-82F3-D60F12110F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5D4BB-D4D9-4305-8B9E-075B3C068C2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Дети с удовольствием играют в сюжетно –ролевые игры «Водители», «В транспорте», «Инспектор </a:t>
          </a:r>
          <a:r>
            <a:rPr lang="ru-RU" sz="2000" dirty="0" err="1" smtClean="0"/>
            <a:t>ГИбДД</a:t>
          </a:r>
          <a:r>
            <a:rPr lang="ru-RU" sz="2000" dirty="0" smtClean="0"/>
            <a:t>» и т.д.</a:t>
          </a:r>
          <a:endParaRPr lang="ru-RU" sz="2000" dirty="0"/>
        </a:p>
      </dgm:t>
    </dgm:pt>
    <dgm:pt modelId="{F37AAB45-2018-4439-B8B5-40B03AE79A28}" type="parTrans" cxnId="{C7FAE318-D2FB-4884-8847-67A65EB60ACA}">
      <dgm:prSet/>
      <dgm:spPr/>
      <dgm:t>
        <a:bodyPr/>
        <a:lstStyle/>
        <a:p>
          <a:endParaRPr lang="ru-RU"/>
        </a:p>
      </dgm:t>
    </dgm:pt>
    <dgm:pt modelId="{4405AB2F-9BA4-4F17-82F7-4988E2B8ECCE}" type="sibTrans" cxnId="{C7FAE318-D2FB-4884-8847-67A65EB60ACA}">
      <dgm:prSet/>
      <dgm:spPr/>
      <dgm:t>
        <a:bodyPr/>
        <a:lstStyle/>
        <a:p>
          <a:endParaRPr lang="ru-RU"/>
        </a:p>
      </dgm:t>
    </dgm:pt>
    <dgm:pt modelId="{9CE4C3F0-8336-4987-BEB6-8F02A14E02DB}" type="pres">
      <dgm:prSet presAssocID="{AD009FA6-CEB8-4973-82F3-D60F12110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1C04DA-79A5-41CC-85B7-3607AE8979D9}" type="pres">
      <dgm:prSet presAssocID="{6125D4BB-D4D9-4305-8B9E-075B3C068C29}" presName="parentText" presStyleLbl="node1" presStyleIdx="0" presStyleCnt="1" custLinFactY="-15699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FAE318-D2FB-4884-8847-67A65EB60ACA}" srcId="{AD009FA6-CEB8-4973-82F3-D60F12110F4B}" destId="{6125D4BB-D4D9-4305-8B9E-075B3C068C29}" srcOrd="0" destOrd="0" parTransId="{F37AAB45-2018-4439-B8B5-40B03AE79A28}" sibTransId="{4405AB2F-9BA4-4F17-82F7-4988E2B8ECCE}"/>
    <dgm:cxn modelId="{61162CDF-1B18-4042-86CF-534B5574BD5D}" type="presOf" srcId="{AD009FA6-CEB8-4973-82F3-D60F12110F4B}" destId="{9CE4C3F0-8336-4987-BEB6-8F02A14E02DB}" srcOrd="0" destOrd="0" presId="urn:microsoft.com/office/officeart/2005/8/layout/vList2"/>
    <dgm:cxn modelId="{FD047822-4CFF-4D4C-B972-36E5ADC74E98}" type="presOf" srcId="{6125D4BB-D4D9-4305-8B9E-075B3C068C29}" destId="{0C1C04DA-79A5-41CC-85B7-3607AE8979D9}" srcOrd="0" destOrd="0" presId="urn:microsoft.com/office/officeart/2005/8/layout/vList2"/>
    <dgm:cxn modelId="{6F2A902D-12BA-41A4-B742-5BCEA194EB5A}" type="presParOf" srcId="{9CE4C3F0-8336-4987-BEB6-8F02A14E02DB}" destId="{0C1C04DA-79A5-41CC-85B7-3607AE8979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7E3EA-3D62-4EF5-8995-A1D0DC952E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188A25-EE86-4DA7-954F-7CCA8569AE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Для детей постоянно организовываются музыкальные досуги и физкультурные соревнования.</a:t>
          </a:r>
          <a:endParaRPr lang="ru-RU" sz="2000" dirty="0"/>
        </a:p>
      </dgm:t>
    </dgm:pt>
    <dgm:pt modelId="{B77D5B86-5393-4BF3-80D5-8D5CFEBA1F43}" type="parTrans" cxnId="{2A855DE8-FC62-47B4-A7AD-5006C8D89533}">
      <dgm:prSet/>
      <dgm:spPr/>
      <dgm:t>
        <a:bodyPr/>
        <a:lstStyle/>
        <a:p>
          <a:endParaRPr lang="ru-RU"/>
        </a:p>
      </dgm:t>
    </dgm:pt>
    <dgm:pt modelId="{E1E688AF-022C-4DEB-AE6C-59EA67B0FF61}" type="sibTrans" cxnId="{2A855DE8-FC62-47B4-A7AD-5006C8D89533}">
      <dgm:prSet/>
      <dgm:spPr/>
      <dgm:t>
        <a:bodyPr/>
        <a:lstStyle/>
        <a:p>
          <a:endParaRPr lang="ru-RU"/>
        </a:p>
      </dgm:t>
    </dgm:pt>
    <dgm:pt modelId="{02C6C193-A1F9-4DF2-98E0-044F859E85E1}" type="pres">
      <dgm:prSet presAssocID="{E947E3EA-3D62-4EF5-8995-A1D0DC952E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D976C-D719-4B95-B6A1-EBA35E3EB5D7}" type="pres">
      <dgm:prSet presAssocID="{74188A25-EE86-4DA7-954F-7CCA8569AE5A}" presName="parentText" presStyleLbl="node1" presStyleIdx="0" presStyleCnt="1" custLinFactY="-229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12036-8681-4AF1-964D-F9547B1B76C7}" type="presOf" srcId="{E947E3EA-3D62-4EF5-8995-A1D0DC952E3C}" destId="{02C6C193-A1F9-4DF2-98E0-044F859E85E1}" srcOrd="0" destOrd="0" presId="urn:microsoft.com/office/officeart/2005/8/layout/vList2"/>
    <dgm:cxn modelId="{2A855DE8-FC62-47B4-A7AD-5006C8D89533}" srcId="{E947E3EA-3D62-4EF5-8995-A1D0DC952E3C}" destId="{74188A25-EE86-4DA7-954F-7CCA8569AE5A}" srcOrd="0" destOrd="0" parTransId="{B77D5B86-5393-4BF3-80D5-8D5CFEBA1F43}" sibTransId="{E1E688AF-022C-4DEB-AE6C-59EA67B0FF61}"/>
    <dgm:cxn modelId="{2D7E12A8-4BD1-4848-86A9-EE4638A4EF8C}" type="presOf" srcId="{74188A25-EE86-4DA7-954F-7CCA8569AE5A}" destId="{92BD976C-D719-4B95-B6A1-EBA35E3EB5D7}" srcOrd="0" destOrd="0" presId="urn:microsoft.com/office/officeart/2005/8/layout/vList2"/>
    <dgm:cxn modelId="{0137C336-068F-46B1-8BEC-11E7D42CF7FD}" type="presParOf" srcId="{02C6C193-A1F9-4DF2-98E0-044F859E85E1}" destId="{92BD976C-D719-4B95-B6A1-EBA35E3EB5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6DE000-1F9A-4B23-85EF-61C8503862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4F6C2-A008-4530-A9A0-005076817A0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Закрепление знаний ПДД ведется через художественное творчество в совместной образовательной и самостоятельной деятельностях детей.</a:t>
          </a:r>
          <a:endParaRPr lang="ru-RU" sz="2000" dirty="0"/>
        </a:p>
      </dgm:t>
    </dgm:pt>
    <dgm:pt modelId="{1302C7CE-014E-47E7-9001-396BC233E305}" type="parTrans" cxnId="{C0500B9B-62B2-4FED-B2FA-455C5B4981E9}">
      <dgm:prSet/>
      <dgm:spPr/>
      <dgm:t>
        <a:bodyPr/>
        <a:lstStyle/>
        <a:p>
          <a:endParaRPr lang="ru-RU"/>
        </a:p>
      </dgm:t>
    </dgm:pt>
    <dgm:pt modelId="{14D97846-1D7E-4422-9C00-32BD2E8E7BC3}" type="sibTrans" cxnId="{C0500B9B-62B2-4FED-B2FA-455C5B4981E9}">
      <dgm:prSet/>
      <dgm:spPr/>
      <dgm:t>
        <a:bodyPr/>
        <a:lstStyle/>
        <a:p>
          <a:endParaRPr lang="ru-RU"/>
        </a:p>
      </dgm:t>
    </dgm:pt>
    <dgm:pt modelId="{5B6DB4B0-3F2D-46F2-8151-F30259920E47}" type="pres">
      <dgm:prSet presAssocID="{FE6DE000-1F9A-4B23-85EF-61C850386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01087-94A6-4040-8CD2-1471F7286526}" type="pres">
      <dgm:prSet presAssocID="{2144F6C2-A008-4530-A9A0-005076817A08}" presName="parentText" presStyleLbl="node1" presStyleIdx="0" presStyleCnt="1" custLinFactNeighborX="-793" custLinFactNeighborY="-93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331C2-5E9C-4FCC-8871-FD1E5B4CA3CC}" type="presOf" srcId="{2144F6C2-A008-4530-A9A0-005076817A08}" destId="{0B901087-94A6-4040-8CD2-1471F7286526}" srcOrd="0" destOrd="0" presId="urn:microsoft.com/office/officeart/2005/8/layout/vList2"/>
    <dgm:cxn modelId="{C0500B9B-62B2-4FED-B2FA-455C5B4981E9}" srcId="{FE6DE000-1F9A-4B23-85EF-61C8503862DB}" destId="{2144F6C2-A008-4530-A9A0-005076817A08}" srcOrd="0" destOrd="0" parTransId="{1302C7CE-014E-47E7-9001-396BC233E305}" sibTransId="{14D97846-1D7E-4422-9C00-32BD2E8E7BC3}"/>
    <dgm:cxn modelId="{CE80D28B-B5AC-4A5A-9650-F70E055CA9FA}" type="presOf" srcId="{FE6DE000-1F9A-4B23-85EF-61C8503862DB}" destId="{5B6DB4B0-3F2D-46F2-8151-F30259920E47}" srcOrd="0" destOrd="0" presId="urn:microsoft.com/office/officeart/2005/8/layout/vList2"/>
    <dgm:cxn modelId="{28B2E5C2-E1DE-408A-87A1-569FEDA9AECD}" type="presParOf" srcId="{5B6DB4B0-3F2D-46F2-8151-F30259920E47}" destId="{0B901087-94A6-4040-8CD2-1471F72865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321841-19A7-4153-9DEE-491482712B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88AE30-98ED-4565-9440-2BEB071A616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Инсценировки и театрализации создают не только положительный настрой, но и помогают закреплять правила дорожного движения.</a:t>
          </a:r>
          <a:endParaRPr lang="ru-RU" sz="2000" dirty="0"/>
        </a:p>
      </dgm:t>
    </dgm:pt>
    <dgm:pt modelId="{C0E080EE-89C7-4940-9B14-AB8582D45E48}" type="parTrans" cxnId="{32AECFCC-7EA9-415F-BA46-B4D0AAE11A4B}">
      <dgm:prSet/>
      <dgm:spPr/>
      <dgm:t>
        <a:bodyPr/>
        <a:lstStyle/>
        <a:p>
          <a:endParaRPr lang="ru-RU"/>
        </a:p>
      </dgm:t>
    </dgm:pt>
    <dgm:pt modelId="{1102F9C2-555F-4042-921A-70A2BF2D44E3}" type="sibTrans" cxnId="{32AECFCC-7EA9-415F-BA46-B4D0AAE11A4B}">
      <dgm:prSet/>
      <dgm:spPr/>
      <dgm:t>
        <a:bodyPr/>
        <a:lstStyle/>
        <a:p>
          <a:endParaRPr lang="ru-RU"/>
        </a:p>
      </dgm:t>
    </dgm:pt>
    <dgm:pt modelId="{1E950B0D-6E56-4F6C-9F3C-476FCED2E835}" type="pres">
      <dgm:prSet presAssocID="{D3321841-19A7-4153-9DEE-491482712B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05640-BA92-43B7-AC91-AD79E000122C}" type="pres">
      <dgm:prSet presAssocID="{3688AE30-98ED-4565-9440-2BEB071A6165}" presName="parentText" presStyleLbl="node1" presStyleIdx="0" presStyleCnt="1" custLinFactY="-15699" custLinFactNeighborX="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ECFCC-7EA9-415F-BA46-B4D0AAE11A4B}" srcId="{D3321841-19A7-4153-9DEE-491482712B05}" destId="{3688AE30-98ED-4565-9440-2BEB071A6165}" srcOrd="0" destOrd="0" parTransId="{C0E080EE-89C7-4940-9B14-AB8582D45E48}" sibTransId="{1102F9C2-555F-4042-921A-70A2BF2D44E3}"/>
    <dgm:cxn modelId="{98E1DE97-D9E9-4D49-B44B-9CFC137B1228}" type="presOf" srcId="{D3321841-19A7-4153-9DEE-491482712B05}" destId="{1E950B0D-6E56-4F6C-9F3C-476FCED2E835}" srcOrd="0" destOrd="0" presId="urn:microsoft.com/office/officeart/2005/8/layout/vList2"/>
    <dgm:cxn modelId="{C9F2C4BA-B99B-4325-99EE-DE9D9814B352}" type="presOf" srcId="{3688AE30-98ED-4565-9440-2BEB071A6165}" destId="{A6705640-BA92-43B7-AC91-AD79E000122C}" srcOrd="0" destOrd="0" presId="urn:microsoft.com/office/officeart/2005/8/layout/vList2"/>
    <dgm:cxn modelId="{E48D8C0C-3FBF-4504-AEA0-08F7BC51A5D3}" type="presParOf" srcId="{1E950B0D-6E56-4F6C-9F3C-476FCED2E835}" destId="{A6705640-BA92-43B7-AC91-AD79E00012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156ECD-AD20-4B37-BC06-925BD91F79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28563-D5E6-4C27-A33A-777E05738CA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/>
            <a:t>В детском саду собрано большое количество видеоматериала (обучающие видеоролики, диафильмы, мультфильмы).</a:t>
          </a:r>
          <a:endParaRPr lang="ru-RU" sz="2000" dirty="0"/>
        </a:p>
      </dgm:t>
    </dgm:pt>
    <dgm:pt modelId="{64131767-3B2C-49C0-8941-B47B67D6C572}" type="parTrans" cxnId="{F36F9C10-A897-4DD1-91B3-2A2AF9C8D760}">
      <dgm:prSet/>
      <dgm:spPr/>
      <dgm:t>
        <a:bodyPr/>
        <a:lstStyle/>
        <a:p>
          <a:endParaRPr lang="ru-RU"/>
        </a:p>
      </dgm:t>
    </dgm:pt>
    <dgm:pt modelId="{13D665E4-E7D4-4946-9614-565D2F7A3E2D}" type="sibTrans" cxnId="{F36F9C10-A897-4DD1-91B3-2A2AF9C8D760}">
      <dgm:prSet/>
      <dgm:spPr/>
      <dgm:t>
        <a:bodyPr/>
        <a:lstStyle/>
        <a:p>
          <a:endParaRPr lang="ru-RU"/>
        </a:p>
      </dgm:t>
    </dgm:pt>
    <dgm:pt modelId="{AD21EA4E-0065-4EE6-AA58-8DB04CD40243}" type="pres">
      <dgm:prSet presAssocID="{2D156ECD-AD20-4B37-BC06-925BD91F79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C2B6B-15E8-47F8-9BEB-7D612795DE54}" type="pres">
      <dgm:prSet presAssocID="{F1C28563-D5E6-4C27-A33A-777E05738CAC}" presName="parentText" presStyleLbl="node1" presStyleIdx="0" presStyleCnt="1" custLinFactY="-21617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5AB07-42E7-45BC-ABD0-60908A010990}" type="presOf" srcId="{F1C28563-D5E6-4C27-A33A-777E05738CAC}" destId="{3A8C2B6B-15E8-47F8-9BEB-7D612795DE54}" srcOrd="0" destOrd="0" presId="urn:microsoft.com/office/officeart/2005/8/layout/vList2"/>
    <dgm:cxn modelId="{A3FCB1D5-1D3F-42E9-8557-7B1BC5E2F515}" type="presOf" srcId="{2D156ECD-AD20-4B37-BC06-925BD91F79DC}" destId="{AD21EA4E-0065-4EE6-AA58-8DB04CD40243}" srcOrd="0" destOrd="0" presId="urn:microsoft.com/office/officeart/2005/8/layout/vList2"/>
    <dgm:cxn modelId="{F36F9C10-A897-4DD1-91B3-2A2AF9C8D760}" srcId="{2D156ECD-AD20-4B37-BC06-925BD91F79DC}" destId="{F1C28563-D5E6-4C27-A33A-777E05738CAC}" srcOrd="0" destOrd="0" parTransId="{64131767-3B2C-49C0-8941-B47B67D6C572}" sibTransId="{13D665E4-E7D4-4946-9614-565D2F7A3E2D}"/>
    <dgm:cxn modelId="{F880AF58-A779-462C-8E1F-CE815965B1AA}" type="presParOf" srcId="{AD21EA4E-0065-4EE6-AA58-8DB04CD40243}" destId="{3A8C2B6B-15E8-47F8-9BEB-7D612795DE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6FEB80-8DC7-4485-87D4-109658DD4CD5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Беседы и инструктажи в группе проходят в игровой форме.</a:t>
          </a:r>
          <a:endParaRPr lang="ru-RU" sz="2000" kern="1200" dirty="0"/>
        </a:p>
      </dsp:txBody>
      <dsp:txXfrm>
        <a:off x="0" y="0"/>
        <a:ext cx="6096000" cy="1216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7CFB35-4165-478F-A183-7FCC62BC3617}">
      <dsp:nvSpPr>
        <dsp:cNvPr id="0" name=""/>
        <dsp:cNvSpPr/>
      </dsp:nvSpPr>
      <dsp:spPr>
        <a:xfrm>
          <a:off x="0" y="4"/>
          <a:ext cx="6372200" cy="12168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Регулярно проводятся экскурсии и наблюдения.</a:t>
          </a:r>
          <a:endParaRPr lang="ru-RU" sz="2000" kern="1200" dirty="0"/>
        </a:p>
      </dsp:txBody>
      <dsp:txXfrm>
        <a:off x="0" y="4"/>
        <a:ext cx="6372200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A91E45-7CCA-40F9-9C99-D5FF69DED6FA}">
      <dsp:nvSpPr>
        <dsp:cNvPr id="0" name=""/>
        <dsp:cNvSpPr/>
      </dsp:nvSpPr>
      <dsp:spPr>
        <a:xfrm>
          <a:off x="0" y="15774"/>
          <a:ext cx="6096000" cy="12168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разучивают стихи, читают художественные тексты.</a:t>
          </a:r>
          <a:endParaRPr lang="ru-RU" sz="2000" kern="1200" dirty="0"/>
        </a:p>
      </dsp:txBody>
      <dsp:txXfrm>
        <a:off x="0" y="15774"/>
        <a:ext cx="6096000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98345-9F41-4A87-B8AD-5A4111A82BA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Тема безопасности закрепляется во всех образовательных областях и видах детской деятельности. </a:t>
          </a:r>
          <a:endParaRPr lang="ru-RU" sz="2000" kern="1200" dirty="0"/>
        </a:p>
      </dsp:txBody>
      <dsp:txXfrm>
        <a:off x="0" y="0"/>
        <a:ext cx="6096000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E43A-E59B-4799-8647-19EFD5D61056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09FF-4B9B-4A50-B997-108905DB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31.gif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36.gif"/><Relationship Id="rId5" Type="http://schemas.openxmlformats.org/officeDocument/2006/relationships/diagramColors" Target="../diagrams/colors9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41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0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diagramLayout" Target="../diagrams/layout12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image" Target="../media/image53.jpe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52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1.jpeg"/><Relationship Id="rId14" Type="http://schemas.openxmlformats.org/officeDocument/2006/relationships/image" Target="../media/image5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ost-169606-1258819550_thumb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00192" y="1556792"/>
            <a:ext cx="2232248" cy="1869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437112"/>
            <a:ext cx="871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	</a:t>
            </a:r>
            <a:endParaRPr lang="en-US" b="1" dirty="0" smtClean="0"/>
          </a:p>
          <a:p>
            <a:r>
              <a:rPr lang="ru-RU" i="1" dirty="0" smtClean="0"/>
              <a:t>воспитатель группы </a:t>
            </a:r>
            <a:r>
              <a:rPr lang="en-US" i="1" dirty="0" smtClean="0"/>
              <a:t>N9 </a:t>
            </a:r>
            <a:r>
              <a:rPr lang="ru-RU" i="1" dirty="0" smtClean="0"/>
              <a:t>ГБДОУ детского сада </a:t>
            </a:r>
            <a:r>
              <a:rPr lang="en-US" i="1" dirty="0" smtClean="0"/>
              <a:t>N37 </a:t>
            </a:r>
            <a:r>
              <a:rPr lang="ru-RU" i="1" dirty="0" smtClean="0"/>
              <a:t>Красносельского района СПб</a:t>
            </a:r>
            <a:r>
              <a:rPr lang="ru-RU" b="1" dirty="0" smtClean="0"/>
              <a:t>	</a:t>
            </a:r>
          </a:p>
          <a:p>
            <a:r>
              <a:rPr lang="ru-RU" b="1" dirty="0" smtClean="0"/>
              <a:t>							Лисицына К. А.</a:t>
            </a:r>
          </a:p>
          <a:p>
            <a:r>
              <a:rPr lang="ru-RU" b="1" dirty="0" smtClean="0"/>
              <a:t>							</a:t>
            </a:r>
          </a:p>
          <a:p>
            <a:endParaRPr lang="ru-RU" b="1" dirty="0"/>
          </a:p>
        </p:txBody>
      </p:sp>
      <p:pic>
        <p:nvPicPr>
          <p:cNvPr id="9" name="Рисунок 8" descr="post-169606-1258819550_thumb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99592" y="5418000"/>
            <a:ext cx="1440000" cy="144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разработка проекта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«Безопасная дорога детства».</a:t>
            </a:r>
            <a:endParaRPr lang="en-US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дорожного движения для детей дошкольного возраста.</a:t>
            </a:r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		</a:t>
            </a:r>
            <a:endParaRPr 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слайд 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3528" y="3573016"/>
            <a:ext cx="396044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слайд 9_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427984" y="2132856"/>
            <a:ext cx="3960000" cy="2988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4021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 дорожных на свете немало.</a:t>
            </a:r>
          </a:p>
          <a:p>
            <a:r>
              <a:rPr lang="ru-RU" dirty="0" smtClean="0"/>
              <a:t>Все бы их выучить нам не мешало.</a:t>
            </a:r>
          </a:p>
          <a:p>
            <a:r>
              <a:rPr lang="ru-RU" dirty="0" smtClean="0"/>
              <a:t>Но основное из правил движенья</a:t>
            </a:r>
          </a:p>
          <a:p>
            <a:r>
              <a:rPr lang="ru-RU" dirty="0" smtClean="0"/>
              <a:t>Знать как таблицу должны умноженья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На мостовой не играть, не кататься,</a:t>
            </a:r>
          </a:p>
          <a:p>
            <a:r>
              <a:rPr lang="ru-RU" dirty="0" smtClean="0"/>
              <a:t>Если ты хочешь здоровым остаться.</a:t>
            </a:r>
          </a:p>
        </p:txBody>
      </p:sp>
      <p:pic>
        <p:nvPicPr>
          <p:cNvPr id="7" name="Рисунок 6" descr="2_2_vidido_big.gif"/>
          <p:cNvPicPr>
            <a:picLocks noChangeAspect="1"/>
          </p:cNvPicPr>
          <p:nvPr/>
        </p:nvPicPr>
        <p:blipFill>
          <a:blip r:embed="rId9" cstate="email"/>
          <a:srcRect l="2721" r="5576" b="13622"/>
          <a:stretch>
            <a:fillRect/>
          </a:stretch>
        </p:blipFill>
        <p:spPr>
          <a:xfrm>
            <a:off x="6876256" y="188640"/>
            <a:ext cx="1910941" cy="1800000"/>
          </a:xfrm>
          <a:prstGeom prst="rect">
            <a:avLst/>
          </a:prstGeom>
        </p:spPr>
      </p:pic>
      <p:pic>
        <p:nvPicPr>
          <p:cNvPr id="8" name="Рисунок 7" descr="1177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716016" y="4437112"/>
            <a:ext cx="216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слайд 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1916832"/>
            <a:ext cx="170526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Ксюша\Desktop\для сайта\Театры\Мешок яблок\IMG_360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67744" y="1916832"/>
            <a:ext cx="383969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77148_1331ba6b_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9512" y="3717032"/>
            <a:ext cx="3302752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085184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приятель Ляпкин Яков – Золотая голова! </a:t>
            </a:r>
          </a:p>
          <a:p>
            <a:r>
              <a:rPr lang="ru-RU" dirty="0" smtClean="0"/>
              <a:t>И язык дорожных знаков для него, как дважды два!</a:t>
            </a:r>
            <a:endParaRPr lang="ru-RU" dirty="0"/>
          </a:p>
        </p:txBody>
      </p:sp>
      <p:pic>
        <p:nvPicPr>
          <p:cNvPr id="11" name="Рисунок 10" descr="1245061_0_3b437_e51f617e_l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516216" y="476672"/>
            <a:ext cx="1800000" cy="2719034"/>
          </a:xfrm>
          <a:prstGeom prst="rect">
            <a:avLst/>
          </a:prstGeom>
        </p:spPr>
      </p:pic>
      <p:pic>
        <p:nvPicPr>
          <p:cNvPr id="12" name="Рисунок 11" descr="9_4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20272" y="3501008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слайд 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2636912"/>
            <a:ext cx="271011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лайд 7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23728" y="4365104"/>
            <a:ext cx="271011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51520" y="5373216"/>
            <a:ext cx="144016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IMG_094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16" y="476672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2m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372200" y="3212976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9038-1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004048" y="3933176"/>
            <a:ext cx="1095983" cy="108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1840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Раньше счёта и письма, </a:t>
            </a:r>
            <a:br>
              <a:rPr lang="ru-RU" dirty="0" smtClean="0"/>
            </a:br>
            <a:r>
              <a:rPr lang="ru-RU" dirty="0" smtClean="0"/>
              <a:t>Рисованья, чтенья,</a:t>
            </a:r>
            <a:br>
              <a:rPr lang="ru-RU" dirty="0" smtClean="0"/>
            </a:br>
            <a:r>
              <a:rPr lang="ru-RU" dirty="0" smtClean="0"/>
              <a:t>Всем ребятам нужно знать</a:t>
            </a:r>
            <a:br>
              <a:rPr lang="ru-RU" dirty="0" smtClean="0"/>
            </a:br>
            <a:r>
              <a:rPr lang="ru-RU" dirty="0" smtClean="0"/>
              <a:t>Азбуку движенья!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слайд 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67944" y="2852936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слайд 8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528" y="134076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39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63688" y="4005064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_77147_a5d495e7_orig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0817274">
            <a:off x="5406159" y="364522"/>
            <a:ext cx="3508255" cy="243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221088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из вас идет вперед</a:t>
            </a:r>
          </a:p>
          <a:p>
            <a:r>
              <a:rPr lang="ru-RU" dirty="0" smtClean="0"/>
              <a:t>Только там, где переход?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6021288"/>
            <a:ext cx="36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«Это я, это я, это все мои друзья!».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191(1)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15616" y="1628800"/>
            <a:ext cx="7046089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96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7824" y="3861368"/>
            <a:ext cx="2880000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60648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на посту в любое время </a:t>
            </a:r>
          </a:p>
          <a:p>
            <a:r>
              <a:rPr lang="ru-RU" dirty="0" smtClean="0"/>
              <a:t>Дежурит ловкий постовой. </a:t>
            </a:r>
          </a:p>
          <a:p>
            <a:r>
              <a:rPr lang="ru-RU" dirty="0" smtClean="0"/>
              <a:t>Он  управляет сразу всеми,</a:t>
            </a:r>
          </a:p>
          <a:p>
            <a:r>
              <a:rPr lang="ru-RU" dirty="0" smtClean="0"/>
              <a:t>Кто перед ним на мостовой.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04192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:\Радуга ПДД\IMG_10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1844824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Ксюша\Pictures\детский сад\2010-2011\клуб Радуга\DSC043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0972800" y="-8229600"/>
            <a:ext cx="2400000" cy="1800000"/>
          </a:xfrm>
          <a:prstGeom prst="rect">
            <a:avLst/>
          </a:prstGeom>
          <a:noFill/>
        </p:spPr>
      </p:pic>
      <p:pic>
        <p:nvPicPr>
          <p:cNvPr id="3076" name="Picture 4" descr="C:\Users\Ксюша\Pictures\детский сад\2010-2011\клуб Радуга\DSC0434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0972800" y="-8229600"/>
            <a:ext cx="1800000" cy="1350000"/>
          </a:xfrm>
          <a:prstGeom prst="rect">
            <a:avLst/>
          </a:prstGeom>
          <a:noFill/>
        </p:spPr>
      </p:pic>
      <p:pic>
        <p:nvPicPr>
          <p:cNvPr id="7" name="Рисунок 6" descr="DSC0434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71600" y="306936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4347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012480" y="764944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77146_328aec8d_orig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563888" y="1556792"/>
            <a:ext cx="2092958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0680" y="5157192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Там, где транспорт и дорога, </a:t>
            </a:r>
          </a:p>
          <a:p>
            <a:r>
              <a:rPr lang="ru-RU" dirty="0" smtClean="0"/>
              <a:t>Знать порядок ВСЕ должны!!!</a:t>
            </a:r>
            <a:endParaRPr lang="ru-RU" dirty="0"/>
          </a:p>
        </p:txBody>
      </p:sp>
      <p:pic>
        <p:nvPicPr>
          <p:cNvPr id="11" name="Рисунок 10" descr="royalty-free-car-wash-clipart-illustration-1055222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41870" y="5661248"/>
            <a:ext cx="685714" cy="720000"/>
          </a:xfrm>
          <a:prstGeom prst="rect">
            <a:avLst/>
          </a:prstGeom>
        </p:spPr>
      </p:pic>
      <p:pic>
        <p:nvPicPr>
          <p:cNvPr id="12" name="Рисунок 11" descr="33_4_4_b.gif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588224" y="3141168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00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568" y="1988840"/>
            <a:ext cx="2391044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1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4208" y="332656"/>
            <a:ext cx="239104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19872" y="2492896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Круглый знак, а в нем окошко, </a:t>
            </a:r>
            <a:br>
              <a:rPr lang="ru-RU" dirty="0" smtClean="0"/>
            </a:br>
            <a:r>
              <a:rPr lang="ru-RU" dirty="0" smtClean="0"/>
              <a:t>Не спешите сгоряча, </a:t>
            </a:r>
            <a:br>
              <a:rPr lang="ru-RU" dirty="0" smtClean="0"/>
            </a:br>
            <a:r>
              <a:rPr lang="ru-RU" dirty="0" smtClean="0"/>
              <a:t>А подумайте немножко, </a:t>
            </a:r>
            <a:br>
              <a:rPr lang="ru-RU" dirty="0" smtClean="0"/>
            </a:br>
            <a:r>
              <a:rPr lang="ru-RU" dirty="0" smtClean="0"/>
              <a:t>Что здесь, свалка кирпича?</a:t>
            </a:r>
            <a:endParaRPr lang="ru-RU" dirty="0"/>
          </a:p>
        </p:txBody>
      </p:sp>
      <p:pic>
        <p:nvPicPr>
          <p:cNvPr id="6" name="Рисунок 5" descr="x_06b3f9b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V="1">
            <a:off x="5940152" y="4437112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av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218" y="144016"/>
            <a:ext cx="4083742" cy="6525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165402"/>
            <a:ext cx="46085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Воспитание дошкольников безопасному поведению на улице, знание и соблюдение ими правил дорожного движения – одна из актуальных тем сегодняшнего времени. В ситуации «автомобильного беспредела»  мало заставить ребенка «слушаться» сигналов светофора, нужно научить его видеть и слышать улицу.  </a:t>
            </a:r>
          </a:p>
          <a:p>
            <a:r>
              <a:rPr lang="ru-RU" sz="1700" dirty="0" smtClean="0"/>
              <a:t>Правила дорожного движения написаны  сложным языком и адресованы взрослым участникам уличного движения, дошкольников же необходимо знакомить с обязанностями пешеходов и пассажиров в других, доступных для них формах. </a:t>
            </a:r>
          </a:p>
          <a:p>
            <a:r>
              <a:rPr lang="ru-RU" sz="1700" dirty="0" smtClean="0"/>
              <a:t>Предлагаем вашему вниманию педагогический проект «Безопасная дорога детства», который осуществляется в нашем детском саду и  направлен на защиту жизни и здоровья наших маленьких воспитанников. Работа по проекту способствует развитию у детей заинтересованности к изучению правил дорожного движения, формирует и развивает умения и навыки безопасного поведения, воспитывает устойчивые привычки соблюдения правил безопасности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23528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Слайд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51520" y="1772816"/>
            <a:ext cx="5400000" cy="437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22982" y="1844824"/>
            <a:ext cx="3141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Город, в котором с тобой мы живем,</a:t>
            </a:r>
          </a:p>
          <a:p>
            <a:r>
              <a:rPr lang="ru-RU" dirty="0" smtClean="0"/>
              <a:t>Можно по праву сравнить с букварем.</a:t>
            </a:r>
          </a:p>
          <a:p>
            <a:r>
              <a:rPr lang="ru-RU" dirty="0" smtClean="0"/>
              <a:t>Азбукой улиц, проспектов, дорог</a:t>
            </a:r>
          </a:p>
          <a:p>
            <a:r>
              <a:rPr lang="ru-RU" dirty="0" smtClean="0"/>
              <a:t>Город дает нам с тобою урок.</a:t>
            </a:r>
            <a:endParaRPr lang="ru-RU" dirty="0"/>
          </a:p>
        </p:txBody>
      </p:sp>
      <p:pic>
        <p:nvPicPr>
          <p:cNvPr id="12" name="Рисунок 11" descr="673120_9879-0x60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72200" y="4365104"/>
            <a:ext cx="18120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188640"/>
          <a:ext cx="6372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слайд 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16216" y="1484784"/>
            <a:ext cx="245763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лайд 3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528" y="2996952"/>
            <a:ext cx="5420224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0_7713f_3c76296e_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716016" y="3978000"/>
            <a:ext cx="3364486" cy="28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1700808"/>
            <a:ext cx="2676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Движеньем полон город</a:t>
            </a:r>
            <a:r>
              <a:rPr lang="en-US" dirty="0" smtClean="0"/>
              <a:t>:</a:t>
            </a:r>
          </a:p>
          <a:p>
            <a:r>
              <a:rPr lang="ru-RU" dirty="0" smtClean="0"/>
              <a:t>Бегут машины в ряд, </a:t>
            </a:r>
          </a:p>
          <a:p>
            <a:r>
              <a:rPr lang="ru-RU" dirty="0" smtClean="0"/>
              <a:t>Цветные светофоры</a:t>
            </a:r>
          </a:p>
          <a:p>
            <a:r>
              <a:rPr lang="ru-RU" dirty="0" smtClean="0"/>
              <a:t>И день, и ночь горят.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1700808"/>
            <a:ext cx="266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Шагая осторожно,</a:t>
            </a:r>
          </a:p>
          <a:p>
            <a:r>
              <a:rPr lang="ru-RU" dirty="0" smtClean="0"/>
              <a:t>За улицей следи</a:t>
            </a:r>
          </a:p>
          <a:p>
            <a:r>
              <a:rPr lang="ru-RU" dirty="0" smtClean="0"/>
              <a:t>И только там, где можно,</a:t>
            </a:r>
          </a:p>
          <a:p>
            <a:r>
              <a:rPr lang="ru-RU" dirty="0" smtClean="0"/>
              <a:t>Ее переходи.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слайд 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44208" y="332656"/>
            <a:ext cx="239104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лайд 4_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2780928"/>
            <a:ext cx="7200000" cy="3654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_96870_8bdbbb43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452320" y="4077072"/>
            <a:ext cx="1348200" cy="25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1772816"/>
            <a:ext cx="487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Движеньем полон город – бегут машины в ряд.</a:t>
            </a:r>
          </a:p>
          <a:p>
            <a:r>
              <a:rPr lang="ru-RU" dirty="0" smtClean="0"/>
              <a:t>Цветные светофоры и день, и ночь горят.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067_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1988840"/>
            <a:ext cx="602359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4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92080" y="3933056"/>
            <a:ext cx="3600000" cy="239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5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92280" y="260648"/>
            <a:ext cx="1681680" cy="29417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 речки доехал</a:t>
            </a:r>
            <a:br>
              <a:rPr lang="ru-RU" dirty="0" smtClean="0"/>
            </a:br>
            <a:r>
              <a:rPr lang="ru-RU" dirty="0" smtClean="0"/>
              <a:t>Малыш грузовик: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Би-бип</a:t>
            </a:r>
            <a:r>
              <a:rPr lang="ru-RU" dirty="0" smtClean="0"/>
              <a:t>! Я купаться</a:t>
            </a:r>
            <a:br>
              <a:rPr lang="ru-RU" dirty="0" smtClean="0"/>
            </a:br>
            <a:r>
              <a:rPr lang="ru-RU" dirty="0" smtClean="0"/>
              <a:t>В реке не привык!</a:t>
            </a:r>
            <a:br>
              <a:rPr lang="ru-RU" dirty="0" smtClean="0"/>
            </a:br>
            <a:r>
              <a:rPr lang="ru-RU" dirty="0" smtClean="0"/>
              <a:t>Но как перебраться</a:t>
            </a:r>
            <a:br>
              <a:rPr lang="ru-RU" dirty="0" smtClean="0"/>
            </a:br>
            <a:r>
              <a:rPr lang="ru-RU" dirty="0" smtClean="0"/>
              <a:t>На берег другой?"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</a:t>
            </a:r>
            <a:r>
              <a:rPr lang="ru-RU" b="1" dirty="0" smtClean="0"/>
              <a:t>Мост</a:t>
            </a:r>
            <a:r>
              <a:rPr lang="ru-RU" dirty="0" smtClean="0"/>
              <a:t> улыбнулся, </a:t>
            </a:r>
            <a:br>
              <a:rPr lang="ru-RU" dirty="0" smtClean="0"/>
            </a:br>
            <a:r>
              <a:rPr lang="ru-RU" dirty="0" smtClean="0"/>
              <a:t>Немножко нагнулся,</a:t>
            </a:r>
            <a:br>
              <a:rPr lang="ru-RU" dirty="0" smtClean="0"/>
            </a:br>
            <a:r>
              <a:rPr lang="ru-RU" dirty="0" smtClean="0"/>
              <a:t>Ладони подставил:</a:t>
            </a:r>
            <a:br>
              <a:rPr lang="ru-RU" dirty="0" smtClean="0"/>
            </a:br>
            <a:r>
              <a:rPr lang="ru-RU" dirty="0" smtClean="0"/>
              <a:t>"Кати, дорогой!"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05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72000" y="3717032"/>
            <a:ext cx="433620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09_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528" y="1772816"/>
            <a:ext cx="542091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84168" y="1196752"/>
          <a:ext cx="2808312" cy="2377440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Командуя жезлом, он всех направляет,</a:t>
                      </a:r>
                      <a:br>
                        <a:rPr lang="ru-RU"/>
                      </a:br>
                      <a:r>
                        <a:rPr lang="ru-RU"/>
                        <a:t>И всем перекрёстком один управляет.</a:t>
                      </a:r>
                      <a:br>
                        <a:rPr lang="ru-RU"/>
                      </a:br>
                      <a:r>
                        <a:rPr lang="ru-RU"/>
                        <a:t>Он  словно  волшебник, машин дрессировщик,</a:t>
                      </a:r>
                      <a:br>
                        <a:rPr lang="ru-RU"/>
                      </a:br>
                      <a:r>
                        <a:rPr lang="ru-RU"/>
                        <a:t>А имя ему -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Регулировщик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0_7713f_3c76296e_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1560" y="4725144"/>
            <a:ext cx="2102804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ШКОЛА СВЕТОФОР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5536" y="1772816"/>
            <a:ext cx="3510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Зеленый, желтый, красный!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348737" y="1772816"/>
            <a:ext cx="3510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96870_8bdbbb43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895296" y="2276872"/>
            <a:ext cx="1540800" cy="28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9" y="260648"/>
            <a:ext cx="2520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 тебе помочь </a:t>
            </a:r>
          </a:p>
          <a:p>
            <a:r>
              <a:rPr lang="ru-RU" dirty="0" smtClean="0"/>
              <a:t>Путь пройти опасный,</a:t>
            </a:r>
          </a:p>
          <a:p>
            <a:r>
              <a:rPr lang="ru-RU" dirty="0" smtClean="0"/>
              <a:t>Горит и день и ночь</a:t>
            </a:r>
          </a:p>
          <a:p>
            <a:r>
              <a:rPr lang="ru-RU" dirty="0" smtClean="0"/>
              <a:t>Зеленый, Желтый, Красный.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07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3528" y="1988840"/>
            <a:ext cx="216809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7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4488" y="188640"/>
            <a:ext cx="2520000" cy="379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78(1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35696" y="3573016"/>
            <a:ext cx="43361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ost-169606-1258819550_thumb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131840" y="1700808"/>
            <a:ext cx="2697892" cy="1800000"/>
          </a:xfrm>
          <a:prstGeom prst="rect">
            <a:avLst/>
          </a:prstGeom>
        </p:spPr>
      </p:pic>
      <p:pic>
        <p:nvPicPr>
          <p:cNvPr id="8" name="Рисунок 7" descr="post-169606-1258819550_thumb.png"/>
          <p:cNvPicPr>
            <a:picLocks noChangeAspect="1"/>
          </p:cNvPicPr>
          <p:nvPr/>
        </p:nvPicPr>
        <p:blipFill>
          <a:blip r:embed="rId11" cstate="email"/>
          <a:srcRect t="-11779"/>
          <a:stretch>
            <a:fillRect/>
          </a:stretch>
        </p:blipFill>
        <p:spPr>
          <a:xfrm>
            <a:off x="5508104" y="3140968"/>
            <a:ext cx="1872208" cy="1800000"/>
          </a:xfrm>
          <a:prstGeom prst="rect">
            <a:avLst/>
          </a:prstGeom>
        </p:spPr>
      </p:pic>
      <p:pic>
        <p:nvPicPr>
          <p:cNvPr id="9" name="Рисунок 8" descr="post-169606-1258819550_thumb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79512" y="3861048"/>
            <a:ext cx="2741663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8224" y="515719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Маленькие домики по улицам бегут.</a:t>
            </a:r>
          </a:p>
          <a:p>
            <a:r>
              <a:rPr lang="ru-RU" dirty="0" smtClean="0"/>
              <a:t>Мальчиков и девочек домики везут.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649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96</cp:revision>
  <dcterms:created xsi:type="dcterms:W3CDTF">2012-09-07T16:55:15Z</dcterms:created>
  <dcterms:modified xsi:type="dcterms:W3CDTF">2012-10-14T14:20:50Z</dcterms:modified>
</cp:coreProperties>
</file>