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2" r:id="rId6"/>
    <p:sldId id="263" r:id="rId7"/>
    <p:sldId id="264" r:id="rId8"/>
    <p:sldId id="269" r:id="rId9"/>
    <p:sldId id="265" r:id="rId10"/>
    <p:sldId id="270" r:id="rId11"/>
    <p:sldId id="271" r:id="rId12"/>
    <p:sldId id="266" r:id="rId13"/>
    <p:sldId id="272" r:id="rId14"/>
    <p:sldId id="267" r:id="rId15"/>
    <p:sldId id="268" r:id="rId16"/>
    <p:sldId id="273" r:id="rId17"/>
    <p:sldId id="274" r:id="rId18"/>
    <p:sldId id="275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96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http://im8-tub-ru.yandex.net/i?id=160855616-48-72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http://im8-tub-ru.yandex.net/i?id=160855616-48-72" TargetMode="External"/><Relationship Id="rId3" Type="http://schemas.openxmlformats.org/officeDocument/2006/relationships/image" Target="../media/image23.jpeg"/><Relationship Id="rId7" Type="http://schemas.openxmlformats.org/officeDocument/2006/relationships/image" Target="../media/image1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gif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://www.rasteniya-lecarstvennie.ru/82-voronij-glaz-chetyrexlistnyj.html" TargetMode="Externa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://www.rasteniya-lecarstvennie.ru/259-rastenie-landysh-majskij.html" TargetMode="Externa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4.xml"/><Relationship Id="rId1" Type="http://schemas.openxmlformats.org/officeDocument/2006/relationships/audio" Target="file:///C:\Documents%20and%20Settings\&#1043;&#1072;&#1083;&#1103;\&#1056;&#1072;&#1073;&#1086;&#1095;&#1080;&#1081;%20&#1089;&#1090;&#1086;&#1083;\&#1059;&#1088;&#1086;&#1082;%20&#1087;&#1086;%20&#1082;&#1091;&#1073;&#1072;&#1085;&#1086;&#1074;&#1077;&#1076;&#1077;&#1085;&#1080;&#1102;%20&#1051;&#1077;&#1082;&#1072;&#1088;&#1089;&#1090;&#1074;&#1077;&#1085;&#1085;&#1099;&#1077;%20&#1088;&#1072;&#1089;&#1090;&#1077;&#1085;&#1080;&#1103;\&#1055;&#1088;&#1086;&#1075;&#1091;&#1083;&#1082;&#1072;%20&#1087;&#1086;%20&#1083;&#1077;&#1089;&#1091;%20(mp3ostrov.com).mp3" TargetMode="Externa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4.xml"/><Relationship Id="rId1" Type="http://schemas.openxmlformats.org/officeDocument/2006/relationships/audio" Target="file:///C:\Documents%20and%20Settings\&#1043;&#1072;&#1083;&#1103;\&#1056;&#1072;&#1073;&#1086;&#1095;&#1080;&#1081;%20&#1089;&#1090;&#1086;&#1083;\&#1059;&#1088;&#1086;&#1082;%20&#1087;&#1086;%20&#1082;&#1091;&#1073;&#1072;&#1085;&#1086;&#1074;&#1077;&#1076;&#1077;&#1085;&#1080;&#1102;%20&#1051;&#1077;&#1082;&#1072;&#1088;&#1089;&#1090;&#1074;&#1077;&#1085;&#1085;&#1099;&#1077;%20&#1088;&#1072;&#1089;&#1090;&#1077;&#1085;&#1080;&#1103;\&#1055;&#1088;&#1086;&#1075;&#1091;&#1083;&#1082;&#1072;%20&#1087;&#1086;%20&#1083;&#1077;&#1089;&#1091;%20(mp3ostrov.com).mp3" TargetMode="Externa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4" Type="http://schemas.openxmlformats.org/officeDocument/2006/relationships/image" Target="http://im8-tub-ru.yandex.net/i?id=160855616-48-72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http://im7-tub-ru.yandex.net/i?id=15285334-17-72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http://im7-tub-ru.yandex.net/i?id=53962169-26-72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1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6" Type="http://schemas.openxmlformats.org/officeDocument/2006/relationships/image" Target="http://im8-tub-ru.yandex.net/i?id=160855616-48-72" TargetMode="External"/><Relationship Id="rId5" Type="http://schemas.openxmlformats.org/officeDocument/2006/relationships/image" Target="../media/image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928670"/>
            <a:ext cx="7772400" cy="3357586"/>
          </a:xfrm>
        </p:spPr>
        <p:txBody>
          <a:bodyPr>
            <a:noAutofit/>
          </a:bodyPr>
          <a:lstStyle/>
          <a:p>
            <a:pPr algn="l"/>
            <a:r>
              <a:rPr lang="ru-RU" sz="6600" kern="10" dirty="0" smtClean="0">
                <a:ln w="12700" cmpd="sng">
                  <a:solidFill>
                    <a:srgbClr val="800000"/>
                  </a:solidFill>
                  <a:prstDash val="solid"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Ядовитые </a:t>
            </a:r>
            <a:r>
              <a:rPr lang="ru-RU" sz="6600" kern="10" dirty="0" smtClean="0">
                <a:ln w="12700" cmpd="sng">
                  <a:solidFill>
                    <a:srgbClr val="800000"/>
                  </a:solidFill>
                  <a:prstDash val="solid"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/>
            </a:r>
            <a:br>
              <a:rPr lang="ru-RU" sz="6600" kern="10" dirty="0" smtClean="0">
                <a:ln w="12700" cmpd="sng">
                  <a:solidFill>
                    <a:srgbClr val="800000"/>
                  </a:solidFill>
                  <a:prstDash val="solid"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</a:br>
            <a:r>
              <a:rPr lang="ru-RU" sz="6600" kern="10" dirty="0" smtClean="0">
                <a:ln w="12700" cmpd="sng">
                  <a:solidFill>
                    <a:srgbClr val="800000"/>
                  </a:solidFill>
                  <a:prstDash val="solid"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растения </a:t>
            </a:r>
            <a:r>
              <a:rPr lang="ru-RU" sz="5400" kern="10" dirty="0" smtClean="0">
                <a:ln w="12700" cmpd="sng">
                  <a:solidFill>
                    <a:srgbClr val="800000"/>
                  </a:solidFill>
                  <a:prstDash val="solid"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Краснодарского края</a:t>
            </a:r>
            <a:endParaRPr lang="ru-RU" sz="54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3108" y="4786322"/>
            <a:ext cx="6400800" cy="1466848"/>
          </a:xfrm>
        </p:spPr>
        <p:txBody>
          <a:bodyPr>
            <a:normAutofit/>
          </a:bodyPr>
          <a:lstStyle/>
          <a:p>
            <a:pPr algn="r">
              <a:lnSpc>
                <a:spcPct val="80000"/>
              </a:lnSpc>
            </a:pP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Подготовила </a:t>
            </a:r>
          </a:p>
          <a:p>
            <a:pPr algn="r">
              <a:lnSpc>
                <a:spcPct val="80000"/>
              </a:lnSpc>
            </a:pP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учитель начальных классов</a:t>
            </a:r>
          </a:p>
          <a:p>
            <a:pPr algn="r">
              <a:lnSpc>
                <a:spcPct val="80000"/>
              </a:lnSpc>
            </a:pP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БОУСОШ № 1 ст. Динской Краснодарского края</a:t>
            </a:r>
          </a:p>
          <a:p>
            <a:pPr algn="r">
              <a:lnSpc>
                <a:spcPct val="80000"/>
              </a:lnSpc>
            </a:pPr>
            <a:r>
              <a:rPr lang="ru-RU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Луганцева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Г.В.</a:t>
            </a:r>
          </a:p>
          <a:p>
            <a:endParaRPr lang="ru-RU" dirty="0"/>
          </a:p>
        </p:txBody>
      </p:sp>
      <p:pic>
        <p:nvPicPr>
          <p:cNvPr id="5" name="Рисунок 4" descr="http://im8-tub-ru.yandex.net/i?id=160855616-48-72"/>
          <p:cNvPicPr/>
          <p:nvPr/>
        </p:nvPicPr>
        <p:blipFill>
          <a:blip r:embed="rId2" r:link="rId3"/>
          <a:srcRect r="13287"/>
          <a:stretch>
            <a:fillRect/>
          </a:stretch>
        </p:blipFill>
        <p:spPr bwMode="auto">
          <a:xfrm>
            <a:off x="6715140" y="0"/>
            <a:ext cx="2143140" cy="335756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Documents and Settings\Галя\Мои документы\Downloads\мухомор.jpg"/>
          <p:cNvPicPr>
            <a:picLocks noChangeAspect="1" noChangeArrowheads="1"/>
          </p:cNvPicPr>
          <p:nvPr/>
        </p:nvPicPr>
        <p:blipFill>
          <a:blip r:embed="rId4"/>
          <a:srcRect r="1068" b="25897"/>
          <a:stretch>
            <a:fillRect/>
          </a:stretch>
        </p:blipFill>
        <p:spPr bwMode="auto">
          <a:xfrm>
            <a:off x="285720" y="4286256"/>
            <a:ext cx="2071702" cy="207170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7" name="Picture 5" descr="C:\Documents and Settings\Галя\Рабочий стол\лисичк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4000504"/>
            <a:ext cx="1658771" cy="22145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/>
          <a:lstStyle/>
          <a:p>
            <a:r>
              <a:rPr lang="ru-RU" kern="10" dirty="0" smtClean="0">
                <a:ln w="12700" cmpd="sng">
                  <a:solidFill>
                    <a:srgbClr val="800000"/>
                  </a:solidFill>
                  <a:prstDash val="solid"/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ГРИБНАЯ ПОЛЯНА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500166" y="1071546"/>
            <a:ext cx="2967030" cy="4525963"/>
          </a:xfrm>
        </p:spPr>
        <p:txBody>
          <a:bodyPr/>
          <a:lstStyle/>
          <a:p>
            <a:r>
              <a:rPr lang="ru-RU" kern="10" dirty="0" smtClean="0">
                <a:ln w="12700" cmpd="sng">
                  <a:solidFill>
                    <a:srgbClr val="800000"/>
                  </a:solidFill>
                  <a:prstDash val="solid"/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съедобные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14876" y="1071546"/>
            <a:ext cx="3071834" cy="4525963"/>
          </a:xfrm>
        </p:spPr>
        <p:txBody>
          <a:bodyPr/>
          <a:lstStyle/>
          <a:p>
            <a:r>
              <a:rPr lang="ru-RU" kern="10" dirty="0" smtClean="0">
                <a:ln w="12700" cmpd="sng">
                  <a:solidFill>
                    <a:srgbClr val="800000"/>
                  </a:solidFill>
                  <a:prstDash val="solid"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не  съедобные 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3554" name="Picture 2" descr="C:\Documents and Settings\Галя\Рабочий стол\белый гриб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4214818"/>
            <a:ext cx="1707357" cy="22764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3555" name="Picture 3" descr="C:\Documents and Settings\Галя\Рабочий стол\свинушки.jpg"/>
          <p:cNvPicPr>
            <a:picLocks noChangeAspect="1" noChangeArrowheads="1"/>
          </p:cNvPicPr>
          <p:nvPr/>
        </p:nvPicPr>
        <p:blipFill>
          <a:blip r:embed="rId4"/>
          <a:srcRect l="12500" t="5556" r="9722"/>
          <a:stretch>
            <a:fillRect/>
          </a:stretch>
        </p:blipFill>
        <p:spPr bwMode="auto">
          <a:xfrm>
            <a:off x="6429388" y="4214818"/>
            <a:ext cx="2402292" cy="21877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3556" name="Picture 4" descr="C:\Documents and Settings\Галя\Рабочий стол\поганка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71736" y="4000504"/>
            <a:ext cx="1796155" cy="228601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Picture 10" descr="C:\Documents and Settings\Галя\Рабочий стол\лесовик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281" y="214291"/>
            <a:ext cx="1476959" cy="157163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 descr="http://im8-tub-ru.yandex.net/i?id=160855616-48-72"/>
          <p:cNvPicPr/>
          <p:nvPr/>
        </p:nvPicPr>
        <p:blipFill>
          <a:blip r:embed="rId7" r:link="rId8"/>
          <a:srcRect/>
          <a:stretch>
            <a:fillRect/>
          </a:stretch>
        </p:blipFill>
        <p:spPr bwMode="auto">
          <a:xfrm>
            <a:off x="7500958" y="214290"/>
            <a:ext cx="1362075" cy="18573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26 0.01342 L -0.01806 -0.3856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" y="-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319 0.07546 L 0.2309 -0.3129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" y="-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 0.09143 L -0.29531 -0.1081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6" y="-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216 0.15649 L -0.01145 -0.1689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" y="-1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82660"/>
          </a:xfrm>
        </p:spPr>
        <p:txBody>
          <a:bodyPr>
            <a:noAutofit/>
          </a:bodyPr>
          <a:lstStyle/>
          <a:p>
            <a:r>
              <a:rPr lang="ru-RU" sz="3200" kern="10" dirty="0" smtClean="0">
                <a:ln w="12700" cmpd="sng">
                  <a:solidFill>
                    <a:srgbClr val="800000"/>
                  </a:solidFill>
                  <a:prstDash val="solid"/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Остановка    «Неопознанные растения»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pic>
        <p:nvPicPr>
          <p:cNvPr id="24579" name="Picture 3" descr="C:\Documents and Settings\Галя\Рабочий стол\вороний глаз.jpg"/>
          <p:cNvPicPr>
            <a:picLocks noChangeAspect="1" noChangeArrowheads="1"/>
          </p:cNvPicPr>
          <p:nvPr/>
        </p:nvPicPr>
        <p:blipFill>
          <a:blip r:embed="rId2"/>
          <a:srcRect l="4065" r="11154"/>
          <a:stretch>
            <a:fillRect/>
          </a:stretch>
        </p:blipFill>
        <p:spPr bwMode="auto">
          <a:xfrm>
            <a:off x="1142976" y="1000108"/>
            <a:ext cx="2714644" cy="25396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581" name="Picture 5" descr="C:\Documents and Settings\Галя\Рабочий стол\ландыш.jpg"/>
          <p:cNvPicPr>
            <a:picLocks noChangeAspect="1" noChangeArrowheads="1"/>
          </p:cNvPicPr>
          <p:nvPr/>
        </p:nvPicPr>
        <p:blipFill>
          <a:blip r:embed="rId3"/>
          <a:srcRect l="10147" t="2168"/>
          <a:stretch>
            <a:fillRect/>
          </a:stretch>
        </p:blipFill>
        <p:spPr bwMode="auto">
          <a:xfrm>
            <a:off x="5000628" y="986118"/>
            <a:ext cx="2857520" cy="25702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2" descr="C:\Documents and Settings\Галя\Рабочий стол\волчье лыко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3707932"/>
            <a:ext cx="2214578" cy="29380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1643042" y="6143644"/>
            <a:ext cx="24680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ru-RU" sz="2400" b="1" u="sng" dirty="0" smtClean="0"/>
              <a:t>Волчье лыко</a:t>
            </a:r>
            <a:r>
              <a:rPr lang="ru-RU" sz="2400" b="1" dirty="0" smtClean="0"/>
              <a:t> </a:t>
            </a:r>
            <a:r>
              <a:rPr lang="ru-RU" sz="2400" b="1" u="sng" dirty="0" smtClean="0"/>
              <a:t>3 </a:t>
            </a:r>
            <a:r>
              <a:rPr lang="ru-RU" sz="2400" b="1" u="sng" dirty="0" err="1" smtClean="0"/>
              <a:t>гр</a:t>
            </a:r>
            <a:endParaRPr lang="ru-RU" sz="2400" b="1" u="sng" dirty="0" smtClean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642910" y="2857496"/>
            <a:ext cx="2786082" cy="571504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sz="9600" b="1" u="sng" dirty="0" smtClean="0">
                <a:solidFill>
                  <a:schemeClr val="bg1"/>
                </a:solidFill>
              </a:rPr>
              <a:t>Вороний глаз</a:t>
            </a:r>
            <a:r>
              <a:rPr lang="ru-RU" sz="9600" b="1" dirty="0" smtClean="0">
                <a:solidFill>
                  <a:schemeClr val="bg1"/>
                </a:solidFill>
              </a:rPr>
              <a:t> </a:t>
            </a:r>
            <a:r>
              <a:rPr lang="ru-RU" sz="9600" b="1" u="sng" dirty="0" smtClean="0">
                <a:solidFill>
                  <a:schemeClr val="bg1"/>
                </a:solidFill>
              </a:rPr>
              <a:t>1гр </a:t>
            </a:r>
          </a:p>
          <a:p>
            <a:pPr>
              <a:buNone/>
            </a:pPr>
            <a:r>
              <a:rPr lang="ru-RU" sz="5100" dirty="0" smtClean="0"/>
              <a:t> 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72066" y="2928934"/>
            <a:ext cx="3714776" cy="500066"/>
          </a:xfrm>
        </p:spPr>
        <p:txBody>
          <a:bodyPr>
            <a:normAutofit fontScale="25000" lnSpcReduction="20000"/>
          </a:bodyPr>
          <a:lstStyle/>
          <a:p>
            <a:pPr algn="ctr">
              <a:buNone/>
            </a:pPr>
            <a:r>
              <a:rPr lang="ru-RU" sz="9600" b="1" u="sng" dirty="0" smtClean="0">
                <a:solidFill>
                  <a:schemeClr val="bg1"/>
                </a:solidFill>
              </a:rPr>
              <a:t>Ландыш майский</a:t>
            </a:r>
            <a:r>
              <a:rPr lang="ru-RU" sz="9600" b="1" dirty="0" smtClean="0">
                <a:solidFill>
                  <a:schemeClr val="bg1"/>
                </a:solidFill>
              </a:rPr>
              <a:t> </a:t>
            </a:r>
            <a:r>
              <a:rPr lang="ru-RU" sz="9600" b="1" u="sng" dirty="0" smtClean="0">
                <a:solidFill>
                  <a:schemeClr val="bg1"/>
                </a:solidFill>
              </a:rPr>
              <a:t>2гр</a:t>
            </a:r>
            <a:endParaRPr lang="ru-RU" sz="9600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ru-RU" sz="9600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sz="3200" dirty="0" smtClean="0"/>
              <a:t>      </a:t>
            </a:r>
          </a:p>
          <a:p>
            <a:endParaRPr lang="ru-RU" dirty="0"/>
          </a:p>
        </p:txBody>
      </p:sp>
      <p:pic>
        <p:nvPicPr>
          <p:cNvPr id="11" name="Picture 2" descr="C:\Documents and Settings\Галя\Рабочий стол\паснён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3857628"/>
            <a:ext cx="3532590" cy="23550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4929190" y="6143644"/>
            <a:ext cx="36962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ru-RU" sz="2400" b="1" u="sng" dirty="0" smtClean="0"/>
              <a:t>Красавка (</a:t>
            </a:r>
            <a:r>
              <a:rPr lang="ru-RU" sz="2400" b="1" u="sng" dirty="0" err="1" smtClean="0"/>
              <a:t>беладонна</a:t>
            </a:r>
            <a:r>
              <a:rPr lang="ru-RU" sz="2400" b="1" u="sng" dirty="0" smtClean="0"/>
              <a:t>) 4 </a:t>
            </a:r>
            <a:r>
              <a:rPr lang="ru-RU" sz="2400" b="1" u="sng" dirty="0" err="1" smtClean="0"/>
              <a:t>гр</a:t>
            </a:r>
            <a:endParaRPr lang="ru-RU" sz="2400" b="1" u="sng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" grpId="0" build="p"/>
      <p:bldP spid="4" grpId="0" build="p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39850"/>
          </a:xfrm>
        </p:spPr>
        <p:txBody>
          <a:bodyPr>
            <a:noAutofit/>
          </a:bodyPr>
          <a:lstStyle/>
          <a:p>
            <a:pPr algn="l"/>
            <a:r>
              <a:rPr lang="ru-RU" b="1" dirty="0" smtClean="0">
                <a:latin typeface="Times New Roman" pitchFamily="18" charset="0"/>
                <a:cs typeface="Times New Roman" pitchFamily="18" charset="0"/>
                <a:hlinkClick r:id="rId2"/>
              </a:rPr>
              <a:t>Вороний глаз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1 группа</a:t>
            </a:r>
            <a:endParaRPr lang="ru-RU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14876" y="1500174"/>
            <a:ext cx="4038600" cy="5357826"/>
          </a:xfrm>
        </p:spPr>
        <p:txBody>
          <a:bodyPr>
            <a:normAutofit fontScale="70000" lnSpcReduction="20000"/>
          </a:bodyPr>
          <a:lstStyle/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4286248" y="1189029"/>
            <a:ext cx="4643470" cy="5311805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endParaRPr lang="ru-RU" sz="5100" dirty="0" smtClean="0"/>
          </a:p>
          <a:p>
            <a:pPr>
              <a:buNone/>
            </a:pPr>
            <a:r>
              <a:rPr lang="ru-RU" sz="5100" dirty="0" smtClean="0"/>
              <a:t>     </a:t>
            </a:r>
            <a:r>
              <a:rPr lang="ru-RU" sz="3200" dirty="0" smtClean="0"/>
              <a:t>Трава близкая родственница ландыша. Название растение получило из-за черной блестящей ягоды на кончике стебля. Всегда один плод на целый низкий кустик, черного цвета с сизой поволокой. </a:t>
            </a:r>
            <a:br>
              <a:rPr lang="ru-RU" sz="3200" dirty="0" smtClean="0"/>
            </a:br>
            <a:r>
              <a:rPr lang="ru-RU" sz="3200" dirty="0" smtClean="0"/>
              <a:t>Конечно плод растения несъедобный. Растение содержит ядовитый сапонин </a:t>
            </a:r>
            <a:r>
              <a:rPr lang="ru-RU" sz="3200" dirty="0" err="1" smtClean="0"/>
              <a:t>парастифин</a:t>
            </a:r>
            <a:r>
              <a:rPr lang="ru-RU" sz="3200" dirty="0" smtClean="0"/>
              <a:t>. Плод повреждает сердечную деятельность, листья имеют антиспазматическое действие, корень может вызвать рвоту.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4579" name="Picture 3" descr="C:\Documents and Settings\Галя\Рабочий стол\вороний глаз.jpg"/>
          <p:cNvPicPr>
            <a:picLocks noChangeAspect="1" noChangeArrowheads="1"/>
          </p:cNvPicPr>
          <p:nvPr/>
        </p:nvPicPr>
        <p:blipFill>
          <a:blip r:embed="rId3"/>
          <a:srcRect l="4065" r="11154"/>
          <a:stretch>
            <a:fillRect/>
          </a:stretch>
        </p:blipFill>
        <p:spPr bwMode="auto">
          <a:xfrm>
            <a:off x="357158" y="1928802"/>
            <a:ext cx="4123467" cy="38576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97040"/>
          </a:xfrm>
        </p:spPr>
        <p:txBody>
          <a:bodyPr>
            <a:noAutofit/>
          </a:bodyPr>
          <a:lstStyle/>
          <a:p>
            <a:pPr algn="l"/>
            <a:r>
              <a:rPr lang="ru-RU" b="1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Ландыш майский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2 группа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kern="10" dirty="0" smtClean="0">
                <a:ln w="12700" cmpd="sng">
                  <a:solidFill>
                    <a:srgbClr val="800000"/>
                  </a:solidFill>
                  <a:prstDash val="solid"/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 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14876" y="1500174"/>
            <a:ext cx="4038600" cy="5357826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endParaRPr lang="ru-RU" dirty="0" smtClean="0"/>
          </a:p>
          <a:p>
            <a:pPr>
              <a:buNone/>
            </a:pPr>
            <a:r>
              <a:rPr lang="ru-RU" sz="3200" dirty="0" smtClean="0"/>
              <a:t>      Замечательное симпатичное растение активно используется в медицине. Капли приготовленные из растения успокаивают, укрепляют сердце. Но ландыш тоже ядовитое растение. Особенно опасны его несъедобные красные плоды, которые часто попадаются на глаза в августовском лесу.</a:t>
            </a:r>
            <a:br>
              <a:rPr lang="ru-RU" sz="3200" dirty="0" smtClean="0"/>
            </a:br>
            <a:r>
              <a:rPr lang="ru-RU" sz="3200" dirty="0" smtClean="0"/>
              <a:t>Растение обладает дурманящим запахом, как бы предупреждая: опасен, не подходи.</a:t>
            </a:r>
          </a:p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571472" y="1571612"/>
            <a:ext cx="4038600" cy="5668971"/>
          </a:xfrm>
        </p:spPr>
        <p:txBody>
          <a:bodyPr>
            <a:normAutofit fontScale="70000" lnSpcReduction="20000"/>
          </a:bodyPr>
          <a:lstStyle/>
          <a:p>
            <a:pPr algn="ctr"/>
            <a:endParaRPr lang="ru-RU" dirty="0"/>
          </a:p>
        </p:txBody>
      </p:sp>
      <p:pic>
        <p:nvPicPr>
          <p:cNvPr id="24581" name="Picture 5" descr="C:\Documents and Settings\Галя\Рабочий стол\ландыш.jpg"/>
          <p:cNvPicPr>
            <a:picLocks noChangeAspect="1" noChangeArrowheads="1"/>
          </p:cNvPicPr>
          <p:nvPr/>
        </p:nvPicPr>
        <p:blipFill>
          <a:blip r:embed="rId3"/>
          <a:srcRect l="10147" t="2168"/>
          <a:stretch>
            <a:fillRect/>
          </a:stretch>
        </p:blipFill>
        <p:spPr bwMode="auto">
          <a:xfrm>
            <a:off x="571472" y="2214554"/>
            <a:ext cx="4268145" cy="38391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ВОЛЧЬЕ ЛЫКО 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000332" y="857232"/>
            <a:ext cx="6143668" cy="5715040"/>
          </a:xfrm>
        </p:spPr>
        <p:txBody>
          <a:bodyPr>
            <a:noAutofit/>
          </a:bodyPr>
          <a:lstStyle/>
          <a:p>
            <a:r>
              <a:rPr lang="ru-RU" sz="2000" dirty="0" smtClean="0"/>
              <a:t>Мелкий кустарник, мало ветвистый, с  желтовато-серой слегка морщинистой корой и прямыми стеблями от 0,5 до 1,5 м.</a:t>
            </a:r>
            <a:br>
              <a:rPr lang="ru-RU" sz="2000" dirty="0" smtClean="0"/>
            </a:br>
            <a:r>
              <a:rPr lang="ru-RU" sz="2000" dirty="0" smtClean="0"/>
              <a:t>высотой. Цветет в апреле-мае до распускания листьев. Цветки розовато-сиреневые или </a:t>
            </a:r>
            <a:r>
              <a:rPr lang="ru-RU" sz="2000" dirty="0" err="1" smtClean="0"/>
              <a:t>темно-розовые</a:t>
            </a:r>
            <a:r>
              <a:rPr lang="ru-RU" sz="2000" dirty="0" smtClean="0"/>
              <a:t>. По форме очень похожи на цветки сирени — те же четыре лепестка, с нежным ароматом, напоминающим запах гиацинта. Но долго вдыхать этот</a:t>
            </a:r>
            <a:br>
              <a:rPr lang="ru-RU" sz="2000" dirty="0" smtClean="0"/>
            </a:br>
            <a:r>
              <a:rPr lang="ru-RU" sz="2000" dirty="0" smtClean="0"/>
              <a:t>запах нежелательно, так как он может вызывать головную боль. Осенью на растении поспевают красно-оранжевые продолговатые ягоды, очень соблазнительные. Но их не только есть, трогать не рекомендуется — растение ядовито!  При соприкосновении с влажной корой могут появляться волдыри и язвы. Одновременно наступает общее отравление организма. Очень сильный запах волчьего лыка иногда вызывает насморк, чихание и кашель. </a:t>
            </a:r>
            <a:r>
              <a:rPr lang="ru-RU" sz="2000" b="1" dirty="0" smtClean="0"/>
              <a:t> </a:t>
            </a:r>
            <a:endParaRPr lang="ru-RU" sz="2000" dirty="0"/>
          </a:p>
        </p:txBody>
      </p:sp>
      <p:pic>
        <p:nvPicPr>
          <p:cNvPr id="25602" name="Picture 2" descr="C:\Documents and Settings\Галя\Рабочий стол\волчье лыко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1500174"/>
            <a:ext cx="2857500" cy="3790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214282" y="5572140"/>
            <a:ext cx="29289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u="sng" dirty="0" smtClean="0"/>
              <a:t>3 группа</a:t>
            </a:r>
            <a:r>
              <a:rPr lang="ru-RU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КРАСАВКА (БЕЛЛАДОННА)</a:t>
            </a:r>
            <a:br>
              <a:rPr lang="ru-RU" b="1" dirty="0" smtClean="0">
                <a:solidFill>
                  <a:srgbClr val="FF0000"/>
                </a:solidFill>
              </a:rPr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571868" y="857232"/>
            <a:ext cx="5214974" cy="6000768"/>
          </a:xfrm>
        </p:spPr>
        <p:txBody>
          <a:bodyPr>
            <a:normAutofit fontScale="40000" lnSpcReduction="20000"/>
          </a:bodyPr>
          <a:lstStyle/>
          <a:p>
            <a:r>
              <a:rPr lang="ru-RU" sz="5500" dirty="0" smtClean="0"/>
              <a:t> </a:t>
            </a:r>
            <a:r>
              <a:rPr lang="ru-RU" sz="5100" dirty="0" smtClean="0"/>
              <a:t>Красавка — одна из самых</a:t>
            </a:r>
            <a:br>
              <a:rPr lang="ru-RU" sz="5100" dirty="0" smtClean="0"/>
            </a:br>
            <a:r>
              <a:rPr lang="ru-RU" sz="5100" dirty="0" smtClean="0"/>
              <a:t>ядовитых трав. «Бешеная вишня», «сонная дурь» — так называют ее в </a:t>
            </a:r>
            <a:r>
              <a:rPr lang="ru-RU" sz="5100" dirty="0" err="1" smtClean="0"/>
              <a:t>народе.Это</a:t>
            </a:r>
            <a:r>
              <a:rPr lang="ru-RU" sz="5100" dirty="0" smtClean="0"/>
              <a:t> многолетнее травянистое растение семейства пасленовых с прямостоячим толстым</a:t>
            </a:r>
            <a:br>
              <a:rPr lang="ru-RU" sz="5100" dirty="0" smtClean="0"/>
            </a:br>
            <a:r>
              <a:rPr lang="ru-RU" sz="5100" dirty="0" smtClean="0"/>
              <a:t>зеленым или фиолетово окрашенным стеблем, достигающим 1,5—2 м высоты. Листья крупные и заостренные. Цветки одиночные, довольно крупные, </a:t>
            </a:r>
            <a:br>
              <a:rPr lang="ru-RU" sz="5100" dirty="0" smtClean="0"/>
            </a:br>
            <a:r>
              <a:rPr lang="ru-RU" sz="5100" dirty="0" smtClean="0"/>
              <a:t>темно-пурпуровые (изредка венчик бывает желтым), невзрачные на вид. Цветет растение в июне—августе, плодоносит в июле-сентябре. Плод —блестящая черно-синяя ягода, величиной с вишню. Корневище толстое. Осенью дает черную с фиолетовым оттенком ядовитую ягоду, которая вызревает на грязновато-пурпурном (или зеленом) стебле. Цветет колокольчатыми буро-фиолетовыми цветками.</a:t>
            </a:r>
            <a:endParaRPr lang="ru-RU" sz="5100" dirty="0"/>
          </a:p>
        </p:txBody>
      </p:sp>
      <p:pic>
        <p:nvPicPr>
          <p:cNvPr id="26626" name="Picture 2" descr="C:\Documents and Settings\Галя\Рабочий стол\паснён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2143116"/>
            <a:ext cx="3429024" cy="2286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357158" y="4929198"/>
            <a:ext cx="307183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u="sng" dirty="0" smtClean="0"/>
          </a:p>
          <a:p>
            <a:pPr algn="ctr"/>
            <a:r>
              <a:rPr lang="ru-RU" sz="3600" b="1" u="sng" dirty="0" smtClean="0"/>
              <a:t>4 группа</a:t>
            </a:r>
            <a:r>
              <a:rPr lang="ru-RU" sz="3600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Правила  поведения в лесу:</a:t>
            </a:r>
            <a:endParaRPr lang="ru-RU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Правила обращения с опасными грибами: </a:t>
            </a:r>
          </a:p>
          <a:p>
            <a:r>
              <a:rPr lang="ru-RU" dirty="0" smtClean="0"/>
              <a:t>1. Собирай только знакомые тебе грибы! </a:t>
            </a:r>
          </a:p>
          <a:p>
            <a:r>
              <a:rPr lang="ru-RU" dirty="0" smtClean="0"/>
              <a:t> 2. Ни в коем случае не пробуй незнакомые грибы!</a:t>
            </a:r>
          </a:p>
          <a:p>
            <a:r>
              <a:rPr lang="ru-RU" dirty="0" smtClean="0"/>
              <a:t>3 .Спрашивай взрослых о незнакомых грибах!</a:t>
            </a:r>
          </a:p>
          <a:p>
            <a:r>
              <a:rPr lang="ru-RU" dirty="0" smtClean="0"/>
              <a:t> 4. Старайся запомнить, какие грибы съедобные, а какие – нет! </a:t>
            </a:r>
            <a:endParaRPr lang="ru-RU" dirty="0"/>
          </a:p>
        </p:txBody>
      </p:sp>
      <p:pic>
        <p:nvPicPr>
          <p:cNvPr id="27651" name="Picture 3" descr="C:\Documents and Settings\Галя\Рабочий стол\лес 444.jpe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61096" y="1571612"/>
            <a:ext cx="3453713" cy="46137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Правила обращения с ядовитыми растениями: </a:t>
            </a:r>
          </a:p>
          <a:p>
            <a:r>
              <a:rPr lang="ru-RU" dirty="0" smtClean="0"/>
              <a:t>1. Не срывай незнакомые тебе ягоды. </a:t>
            </a:r>
          </a:p>
          <a:p>
            <a:r>
              <a:rPr lang="ru-RU" dirty="0" smtClean="0"/>
              <a:t>2. Не бери в рот ягоду, если не знаешь, как она называется. </a:t>
            </a:r>
          </a:p>
          <a:p>
            <a:r>
              <a:rPr lang="ru-RU" dirty="0" smtClean="0"/>
              <a:t>3. Обязательно мой руки вернувшись из леса. </a:t>
            </a:r>
          </a:p>
          <a:p>
            <a:endParaRPr lang="ru-RU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Правила  поведения в лесу:</a:t>
            </a:r>
            <a:endParaRPr lang="ru-RU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4" name="Picture 2" descr="C:\Documents and Settings\Галя\Рабочий стол\33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57224" y="1428736"/>
            <a:ext cx="3321420" cy="49721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857620" y="1643050"/>
            <a:ext cx="4786346" cy="4525963"/>
          </a:xfrm>
        </p:spPr>
        <p:txBody>
          <a:bodyPr/>
          <a:lstStyle/>
          <a:p>
            <a:r>
              <a:rPr lang="ru-RU" b="1" dirty="0" smtClean="0">
                <a:solidFill>
                  <a:srgbClr val="000099"/>
                </a:solidFill>
                <a:latin typeface="Georgia" pitchFamily="18" charset="0"/>
              </a:rPr>
              <a:t>Я узнал …</a:t>
            </a:r>
          </a:p>
          <a:p>
            <a:r>
              <a:rPr lang="ru-RU" b="1" dirty="0" smtClean="0">
                <a:solidFill>
                  <a:srgbClr val="000099"/>
                </a:solidFill>
                <a:latin typeface="Georgia" pitchFamily="18" charset="0"/>
              </a:rPr>
              <a:t>Меня удивило …</a:t>
            </a:r>
          </a:p>
          <a:p>
            <a:r>
              <a:rPr lang="ru-RU" b="1" dirty="0" smtClean="0">
                <a:solidFill>
                  <a:srgbClr val="000099"/>
                </a:solidFill>
                <a:latin typeface="Georgia" pitchFamily="18" charset="0"/>
              </a:rPr>
              <a:t>Я задумался над …</a:t>
            </a:r>
          </a:p>
          <a:p>
            <a:r>
              <a:rPr lang="ru-RU" b="1" dirty="0" smtClean="0">
                <a:solidFill>
                  <a:srgbClr val="000099"/>
                </a:solidFill>
                <a:latin typeface="Georgia" pitchFamily="18" charset="0"/>
              </a:rPr>
              <a:t>Я научился …</a:t>
            </a:r>
          </a:p>
          <a:p>
            <a:r>
              <a:rPr lang="ru-RU" b="1" dirty="0" smtClean="0">
                <a:solidFill>
                  <a:srgbClr val="000099"/>
                </a:solidFill>
                <a:latin typeface="Georgia" pitchFamily="18" charset="0"/>
              </a:rPr>
              <a:t>Мне пригодится …</a:t>
            </a:r>
          </a:p>
          <a:p>
            <a:r>
              <a:rPr lang="ru-RU" b="1" dirty="0" smtClean="0">
                <a:solidFill>
                  <a:srgbClr val="000099"/>
                </a:solidFill>
                <a:latin typeface="Georgia" pitchFamily="18" charset="0"/>
              </a:rPr>
              <a:t>Я смогу …</a:t>
            </a:r>
          </a:p>
          <a:p>
            <a:endParaRPr lang="ru-RU" dirty="0"/>
          </a:p>
        </p:txBody>
      </p:sp>
      <p:sp>
        <p:nvSpPr>
          <p:cNvPr id="5" name="WordArt 3"/>
          <p:cNvSpPr>
            <a:spLocks noGrp="1" noChangeArrowheads="1" noChangeShapeType="1" noTextEdit="1"/>
          </p:cNvSpPr>
          <p:nvPr>
            <p:ph type="title"/>
          </p:nvPr>
        </p:nvSpPr>
        <p:spPr bwMode="auto"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 dirty="0">
                <a:ln w="12700" cmpd="sng">
                  <a:solidFill>
                    <a:srgbClr val="800000"/>
                  </a:solidFill>
                  <a:prstDash val="solid"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Сегодня на уроке</a:t>
            </a:r>
          </a:p>
        </p:txBody>
      </p:sp>
      <p:pic>
        <p:nvPicPr>
          <p:cNvPr id="2050" name="Picture 2" descr="C:\Documents and Settings\Галя\Мои документы\Мои рисунки\а1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714488"/>
            <a:ext cx="3200400" cy="3857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Галя\Рабочий стол\лесная тропинка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315382" cy="6858000"/>
          </a:xfrm>
          <a:prstGeom prst="rect">
            <a:avLst/>
          </a:prstGeom>
          <a:noFill/>
        </p:spPr>
      </p:pic>
      <p:pic>
        <p:nvPicPr>
          <p:cNvPr id="1029" name="Picture 5" descr="C:\Documents and Settings\Галя\Рабочий стол\неведомая птица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 l="31092" b="8797"/>
          <a:stretch>
            <a:fillRect/>
          </a:stretch>
        </p:blipFill>
        <p:spPr bwMode="auto">
          <a:xfrm>
            <a:off x="5929322" y="0"/>
            <a:ext cx="2143140" cy="212739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1" name="Picture 7" descr="C:\Documents and Settings\Галя\Рабочий стол\лягушонок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81680" y="2285992"/>
            <a:ext cx="3425714" cy="192882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2" name="Picture 8" descr="C:\Documents and Settings\Галя\Рабочий стол\ящерица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6248" y="4292923"/>
            <a:ext cx="3000396" cy="228530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3" name="Picture 9" descr="C:\Documents and Settings\Галя\Рабочий стол\мышонок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4281" y="3571876"/>
            <a:ext cx="3686081" cy="278608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4" name="Picture 10" descr="C:\Documents and Settings\Галя\Рабочий стол\вопрос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67042" y="571480"/>
            <a:ext cx="2571768" cy="25717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6" name="Picture 12" descr="C:\Documents and Settings\Галя\Рабочий стол\пчела на цветке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42910" y="57390"/>
            <a:ext cx="2397762" cy="249190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70" decel="100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770" decel="100000"/>
                                        <p:tgtEl>
                                          <p:spTgt spid="102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4" dur="77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70" decel="100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770" decel="100000"/>
                                        <p:tgtEl>
                                          <p:spTgt spid="103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3" dur="77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5" dur="77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770" decel="100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770" decel="100000"/>
                                        <p:tgtEl>
                                          <p:spTgt spid="103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4" dur="77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6" dur="77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70" decel="100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770" decel="100000"/>
                                        <p:tgtEl>
                                          <p:spTgt spid="103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5" dur="77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7" dur="77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770" decel="100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770" decel="100000"/>
                                        <p:tgtEl>
                                          <p:spTgt spid="103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6" dur="77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8" dur="77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Documents and Settings\Галя\Рабочий стол\русский ЛЕС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500042"/>
            <a:ext cx="3714776" cy="1725602"/>
          </a:xfrm>
        </p:spPr>
        <p:txBody>
          <a:bodyPr>
            <a:normAutofit fontScale="90000"/>
          </a:bodyPr>
          <a:lstStyle/>
          <a:p>
            <a:pPr algn="l"/>
            <a:r>
              <a:rPr lang="ru-RU" sz="6600" kern="10" dirty="0" smtClean="0">
                <a:ln w="12700" cmpd="sng">
                  <a:solidFill>
                    <a:srgbClr val="800000"/>
                  </a:solidFill>
                  <a:prstDash val="solid"/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Русский лес</a:t>
            </a:r>
            <a:endParaRPr lang="ru-RU" sz="6600" dirty="0">
              <a:solidFill>
                <a:schemeClr val="bg1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05400" y="285728"/>
            <a:ext cx="4038600" cy="6072230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– </a:t>
            </a:r>
            <a:r>
              <a:rPr lang="ru-RU" sz="4200" b="1" dirty="0" smtClean="0">
                <a:solidFill>
                  <a:schemeClr val="bg1"/>
                </a:solidFill>
              </a:rPr>
              <a:t>Нет ничего милее </a:t>
            </a:r>
          </a:p>
          <a:p>
            <a:pPr>
              <a:buNone/>
            </a:pPr>
            <a:r>
              <a:rPr lang="ru-RU" sz="4200" b="1" dirty="0" smtClean="0">
                <a:solidFill>
                  <a:schemeClr val="bg1"/>
                </a:solidFill>
              </a:rPr>
              <a:t> Бродить и думать здесь. </a:t>
            </a:r>
          </a:p>
          <a:p>
            <a:pPr>
              <a:buNone/>
            </a:pPr>
            <a:r>
              <a:rPr lang="ru-RU" sz="4200" b="1" dirty="0" smtClean="0">
                <a:solidFill>
                  <a:schemeClr val="bg1"/>
                </a:solidFill>
              </a:rPr>
              <a:t> Излечит, обогреет, </a:t>
            </a:r>
          </a:p>
          <a:p>
            <a:pPr>
              <a:buNone/>
            </a:pPr>
            <a:r>
              <a:rPr lang="ru-RU" sz="4200" b="1" dirty="0" smtClean="0">
                <a:solidFill>
                  <a:schemeClr val="bg1"/>
                </a:solidFill>
              </a:rPr>
              <a:t> Накормит русский лес. </a:t>
            </a:r>
          </a:p>
          <a:p>
            <a:pPr>
              <a:buNone/>
            </a:pPr>
            <a:r>
              <a:rPr lang="ru-RU" sz="4200" b="1" dirty="0" smtClean="0">
                <a:solidFill>
                  <a:schemeClr val="bg1"/>
                </a:solidFill>
              </a:rPr>
              <a:t>А будет жажда мучить –  </a:t>
            </a:r>
          </a:p>
          <a:p>
            <a:pPr>
              <a:buNone/>
            </a:pPr>
            <a:r>
              <a:rPr lang="ru-RU" sz="4200" b="1" dirty="0" smtClean="0">
                <a:solidFill>
                  <a:schemeClr val="bg1"/>
                </a:solidFill>
              </a:rPr>
              <a:t> То мне </a:t>
            </a:r>
            <a:r>
              <a:rPr lang="ru-RU" sz="4200" b="1" dirty="0" err="1" smtClean="0">
                <a:solidFill>
                  <a:schemeClr val="bg1"/>
                </a:solidFill>
              </a:rPr>
              <a:t>лесовичок</a:t>
            </a:r>
            <a:r>
              <a:rPr lang="ru-RU" sz="4200" b="1" dirty="0" smtClean="0">
                <a:solidFill>
                  <a:schemeClr val="bg1"/>
                </a:solidFill>
              </a:rPr>
              <a:t> </a:t>
            </a:r>
          </a:p>
          <a:p>
            <a:pPr>
              <a:buNone/>
            </a:pPr>
            <a:r>
              <a:rPr lang="ru-RU" sz="4200" b="1" dirty="0" smtClean="0">
                <a:solidFill>
                  <a:schemeClr val="bg1"/>
                </a:solidFill>
              </a:rPr>
              <a:t> Средь зарослей колючих </a:t>
            </a:r>
          </a:p>
          <a:p>
            <a:pPr>
              <a:buNone/>
            </a:pPr>
            <a:r>
              <a:rPr lang="ru-RU" sz="4200" b="1" dirty="0" smtClean="0">
                <a:solidFill>
                  <a:schemeClr val="bg1"/>
                </a:solidFill>
              </a:rPr>
              <a:t> Покажет родничок. </a:t>
            </a:r>
          </a:p>
          <a:p>
            <a:pPr>
              <a:buNone/>
            </a:pPr>
            <a:r>
              <a:rPr lang="ru-RU" sz="4200" b="1" dirty="0" smtClean="0">
                <a:solidFill>
                  <a:schemeClr val="bg1"/>
                </a:solidFill>
              </a:rPr>
              <a:t>Нагнусь к нему напиться </a:t>
            </a:r>
          </a:p>
          <a:p>
            <a:pPr>
              <a:buNone/>
            </a:pPr>
            <a:r>
              <a:rPr lang="ru-RU" sz="4200" b="1" dirty="0" smtClean="0">
                <a:solidFill>
                  <a:schemeClr val="bg1"/>
                </a:solidFill>
              </a:rPr>
              <a:t>И видно все до дна. </a:t>
            </a:r>
          </a:p>
          <a:p>
            <a:pPr>
              <a:buNone/>
            </a:pPr>
            <a:r>
              <a:rPr lang="ru-RU" sz="4200" b="1" dirty="0" smtClean="0">
                <a:solidFill>
                  <a:schemeClr val="bg1"/>
                </a:solidFill>
              </a:rPr>
              <a:t> Течет вода-водица, </a:t>
            </a:r>
          </a:p>
          <a:p>
            <a:pPr>
              <a:buNone/>
            </a:pPr>
            <a:r>
              <a:rPr lang="ru-RU" sz="4200" b="1" dirty="0" smtClean="0">
                <a:solidFill>
                  <a:schemeClr val="bg1"/>
                </a:solidFill>
              </a:rPr>
              <a:t> Вкусна и холодна. </a:t>
            </a:r>
          </a:p>
          <a:p>
            <a:pPr>
              <a:buNone/>
            </a:pPr>
            <a:r>
              <a:rPr lang="ru-RU" sz="4200" b="1" dirty="0" smtClean="0">
                <a:solidFill>
                  <a:schemeClr val="bg1"/>
                </a:solidFill>
              </a:rPr>
              <a:t>Нас ждут в лесу рябина, </a:t>
            </a:r>
          </a:p>
          <a:p>
            <a:pPr>
              <a:buNone/>
            </a:pPr>
            <a:r>
              <a:rPr lang="ru-RU" sz="4200" b="1" dirty="0" smtClean="0">
                <a:solidFill>
                  <a:schemeClr val="bg1"/>
                </a:solidFill>
              </a:rPr>
              <a:t> Орехи и цветы, </a:t>
            </a:r>
          </a:p>
          <a:p>
            <a:pPr>
              <a:buNone/>
            </a:pPr>
            <a:r>
              <a:rPr lang="ru-RU" sz="4200" b="1" dirty="0" smtClean="0">
                <a:solidFill>
                  <a:schemeClr val="bg1"/>
                </a:solidFill>
              </a:rPr>
              <a:t> Душистая малина </a:t>
            </a:r>
          </a:p>
          <a:p>
            <a:pPr>
              <a:buNone/>
            </a:pPr>
            <a:r>
              <a:rPr lang="ru-RU" sz="4200" b="1" dirty="0" smtClean="0">
                <a:solidFill>
                  <a:schemeClr val="bg1"/>
                </a:solidFill>
              </a:rPr>
              <a:t> На кустиках густых. </a:t>
            </a:r>
          </a:p>
          <a:p>
            <a:pPr>
              <a:buNone/>
            </a:pPr>
            <a:endParaRPr lang="ru-RU" dirty="0" smtClean="0">
              <a:solidFill>
                <a:schemeClr val="bg1"/>
              </a:solidFill>
            </a:endParaRPr>
          </a:p>
          <a:p>
            <a:endParaRPr lang="ru-RU" dirty="0"/>
          </a:p>
        </p:txBody>
      </p:sp>
      <p:pic>
        <p:nvPicPr>
          <p:cNvPr id="12" name="Прогулка по лесу (mp3ostrov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642910" y="607220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6012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0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0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5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2" grpId="0"/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1" descr="C:\Documents and Settings\Галя\Рабочий стол\поляна гриб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 t="-1925" r="3318"/>
          <a:stretch>
            <a:fillRect/>
          </a:stretch>
        </p:blipFill>
        <p:spPr bwMode="auto">
          <a:xfrm>
            <a:off x="0" y="-214338"/>
            <a:ext cx="9144000" cy="7072338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142984"/>
            <a:ext cx="4038600" cy="5715016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</a:rPr>
              <a:t>Ищу грибов поляну </a:t>
            </a:r>
          </a:p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</a:rPr>
              <a:t> Я, не жалея ног, </a:t>
            </a:r>
          </a:p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</a:rPr>
              <a:t> А если и устану – </a:t>
            </a:r>
          </a:p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</a:rPr>
              <a:t> Присяду на пенек. </a:t>
            </a:r>
          </a:p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</a:rPr>
              <a:t> Лес очень любит пеших, </a:t>
            </a:r>
          </a:p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</a:rPr>
              <a:t> Для них совсем он свой. </a:t>
            </a:r>
          </a:p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</a:rPr>
              <a:t> Здесь где-то бродит леший </a:t>
            </a:r>
          </a:p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</a:rPr>
              <a:t> С зеленой бородой. </a:t>
            </a:r>
          </a:p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</a:rPr>
              <a:t>Жизнь кажется иною, </a:t>
            </a:r>
          </a:p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</a:rPr>
              <a:t> И сердце не болит, </a:t>
            </a:r>
          </a:p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</a:rPr>
              <a:t> Когда над головою, </a:t>
            </a:r>
          </a:p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</a:rPr>
              <a:t> Как вечность, лес шумит. </a:t>
            </a:r>
          </a:p>
          <a:p>
            <a:pPr>
              <a:buNone/>
            </a:pPr>
            <a:endParaRPr lang="ru-RU" b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</a:rPr>
              <a:t>С.Никулиной</a:t>
            </a:r>
          </a:p>
          <a:p>
            <a:endParaRPr lang="ru-RU" b="1" dirty="0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000132"/>
          </a:xfrm>
        </p:spPr>
        <p:txBody>
          <a:bodyPr>
            <a:normAutofit fontScale="90000"/>
          </a:bodyPr>
          <a:lstStyle/>
          <a:p>
            <a:r>
              <a:rPr lang="ru-RU" sz="6600" kern="10" dirty="0" smtClean="0">
                <a:ln w="12700" cmpd="sng">
                  <a:solidFill>
                    <a:srgbClr val="800000"/>
                  </a:solidFill>
                  <a:prstDash val="solid"/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Русский лес</a:t>
            </a:r>
            <a:endParaRPr lang="ru-RU" sz="6600" dirty="0">
              <a:solidFill>
                <a:schemeClr val="bg1"/>
              </a:solidFill>
            </a:endParaRPr>
          </a:p>
        </p:txBody>
      </p:sp>
      <p:pic>
        <p:nvPicPr>
          <p:cNvPr id="7" name="Прогулка по лесу (mp3ostrov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286776" y="628652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12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3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3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3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3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3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3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3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3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3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3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3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4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Documents and Settings\Галя\Рабочий стол\поляна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 l="6367" t="9126" r="6958" b="710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97106"/>
          </a:xfrm>
        </p:spPr>
        <p:txBody>
          <a:bodyPr>
            <a:normAutofit/>
          </a:bodyPr>
          <a:lstStyle/>
          <a:p>
            <a:r>
              <a:rPr lang="ru-RU" sz="6600" kern="10" dirty="0" smtClean="0">
                <a:ln w="12700" cmpd="sng">
                  <a:solidFill>
                    <a:srgbClr val="800000"/>
                  </a:solidFill>
                  <a:prstDash val="solid"/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Тема урока:</a:t>
            </a:r>
            <a:br>
              <a:rPr lang="ru-RU" sz="6600" kern="10" dirty="0" smtClean="0">
                <a:ln w="12700" cmpd="sng">
                  <a:solidFill>
                    <a:srgbClr val="800000"/>
                  </a:solidFill>
                  <a:prstDash val="solid"/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</a:br>
            <a:endParaRPr lang="ru-RU" sz="6600" dirty="0">
              <a:solidFill>
                <a:schemeClr val="bg1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1643042" y="2500306"/>
            <a:ext cx="5972188" cy="314327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8000" kern="10" dirty="0" smtClean="0">
                <a:ln w="12700" cmpd="sng">
                  <a:solidFill>
                    <a:srgbClr val="800000"/>
                  </a:solidFill>
                  <a:prstDash val="solid"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Лесные опасности</a:t>
            </a:r>
            <a:endParaRPr lang="ru-RU" sz="8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uild="p"/>
      <p:bldP spid="7" grpI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 descr="C:\Documents and Settings\Галя\Рабочий стол\лес 11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53211" y="0"/>
            <a:ext cx="9267566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714348" y="285728"/>
            <a:ext cx="4500594" cy="635798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b="1" dirty="0" smtClean="0">
                <a:solidFill>
                  <a:schemeClr val="bg1"/>
                </a:solidFill>
              </a:rPr>
              <a:t>         Вкусный суп. 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bg1"/>
                </a:solidFill>
              </a:rPr>
              <a:t>Ведьма суп варить решила. 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bg1"/>
                </a:solidFill>
              </a:rPr>
              <a:t>Змей сушеных покрошила 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bg1"/>
                </a:solidFill>
              </a:rPr>
              <a:t>Развела большой костер 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bg1"/>
                </a:solidFill>
              </a:rPr>
              <a:t>И поставила котел 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bg1"/>
                </a:solidFill>
              </a:rPr>
              <a:t>Между сосен и полянок 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bg1"/>
                </a:solidFill>
              </a:rPr>
              <a:t>Собрала ведро поганок, 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bg1"/>
                </a:solidFill>
              </a:rPr>
              <a:t>Поскакала за бугор –  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bg1"/>
                </a:solidFill>
              </a:rPr>
              <a:t>Отыскала мухомор 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bg1"/>
                </a:solidFill>
              </a:rPr>
              <a:t>Для приправы – бузины,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bg1"/>
                </a:solidFill>
              </a:rPr>
              <a:t>Для отравы  - белены, 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bg1"/>
                </a:solidFill>
              </a:rPr>
              <a:t>Волчьих ягод полкорзины 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bg1"/>
                </a:solidFill>
              </a:rPr>
              <a:t>И отличной свежей тины 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bg1"/>
                </a:solidFill>
              </a:rPr>
              <a:t>Супчик вышел – то что надо: 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Целых двадцать литров яда! </a:t>
            </a:r>
          </a:p>
          <a:p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6" name="Рисунок 5" descr="http://im8-tub-ru.yandex.net/i?id=160855616-48-72"/>
          <p:cNvPicPr/>
          <p:nvPr/>
        </p:nvPicPr>
        <p:blipFill>
          <a:blip r:embed="rId3" r:link="rId4"/>
          <a:srcRect r="13287"/>
          <a:stretch>
            <a:fillRect/>
          </a:stretch>
        </p:blipFill>
        <p:spPr bwMode="auto">
          <a:xfrm>
            <a:off x="6000760" y="785794"/>
            <a:ext cx="2500330" cy="335758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5929322" y="5500702"/>
            <a:ext cx="14462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Мухомор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kern="10" dirty="0" smtClean="0">
                <a:ln w="12700" cmpd="sng">
                  <a:solidFill>
                    <a:srgbClr val="800000"/>
                  </a:solidFill>
                  <a:prstDash val="solid"/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ГРИБНАЯ ПОЛЯНА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7" name="Содержимое 6" descr="http://im7-tub-ru.yandex.net/i?id=15285334-17-72"/>
          <p:cNvPicPr>
            <a:picLocks noGrp="1"/>
          </p:cNvPicPr>
          <p:nvPr>
            <p:ph sz="half" idx="2"/>
          </p:nvPr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4648200" y="2341975"/>
            <a:ext cx="4038600" cy="304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>
          <a:xfrm rot="20286844">
            <a:off x="280037" y="2064812"/>
            <a:ext cx="4643470" cy="2400304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Посмотри, какой хороший!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Шляпка красная в горошек,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Кружевной воротничок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Он в лесу не новичок. </a:t>
            </a:r>
          </a:p>
          <a:p>
            <a:endParaRPr lang="ru-RU" dirty="0"/>
          </a:p>
        </p:txBody>
      </p:sp>
      <p:pic>
        <p:nvPicPr>
          <p:cNvPr id="9" name="Picture 10" descr="C:\Documents and Settings\Галя\Рабочий стол\вопрос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2000240"/>
            <a:ext cx="4214842" cy="42148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Содержимое 11" descr="http://im7-tub-ru.yandex.net/i?id=53962169-26-72"/>
          <p:cNvPicPr>
            <a:picLocks noGrp="1"/>
          </p:cNvPicPr>
          <p:nvPr>
            <p:ph sz="half" idx="2"/>
          </p:nvPr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4857752" y="2214554"/>
            <a:ext cx="3710014" cy="3211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5500694" y="5500702"/>
            <a:ext cx="25507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Бледная поганка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kern="10" dirty="0" smtClean="0">
                <a:ln w="12700" cmpd="sng">
                  <a:solidFill>
                    <a:srgbClr val="800000"/>
                  </a:solidFill>
                  <a:prstDash val="solid"/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ГРИБНАЯ ПОЛЯНА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>
          <a:xfrm rot="20286844">
            <a:off x="565526" y="2009614"/>
            <a:ext cx="4347308" cy="2400304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Есть старуха вредная, </a:t>
            </a:r>
          </a:p>
          <a:p>
            <a:pPr>
              <a:buNone/>
            </a:pPr>
            <a:r>
              <a:rPr lang="ru-RU" dirty="0" smtClean="0"/>
              <a:t> На ней шляпа бледная, </a:t>
            </a:r>
          </a:p>
          <a:p>
            <a:pPr>
              <a:buNone/>
            </a:pPr>
            <a:r>
              <a:rPr lang="ru-RU" dirty="0" smtClean="0"/>
              <a:t> А нога в ботинке, </a:t>
            </a:r>
          </a:p>
          <a:p>
            <a:pPr>
              <a:buNone/>
            </a:pPr>
            <a:r>
              <a:rPr lang="ru-RU" dirty="0" smtClean="0"/>
              <a:t> На чулке – </a:t>
            </a:r>
            <a:r>
              <a:rPr lang="ru-RU" dirty="0" err="1" smtClean="0"/>
              <a:t>пестринки</a:t>
            </a:r>
            <a:r>
              <a:rPr lang="ru-RU" dirty="0" smtClean="0"/>
              <a:t>. </a:t>
            </a:r>
          </a:p>
          <a:p>
            <a:endParaRPr lang="ru-RU" dirty="0"/>
          </a:p>
        </p:txBody>
      </p:sp>
      <p:pic>
        <p:nvPicPr>
          <p:cNvPr id="9" name="Picture 10" descr="C:\Documents and Settings\Галя\Рабочий стол\вопрос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1785926"/>
            <a:ext cx="4214842" cy="42148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7" name="Picture 9" descr="C:\Documents and Settings\Галя\Мои документы\опёнок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97280" y="4214818"/>
            <a:ext cx="1982387" cy="26431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/>
          <a:lstStyle/>
          <a:p>
            <a:r>
              <a:rPr lang="ru-RU" kern="10" dirty="0" smtClean="0">
                <a:ln w="12700" cmpd="sng">
                  <a:solidFill>
                    <a:srgbClr val="800000"/>
                  </a:solidFill>
                  <a:prstDash val="solid"/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ГРИБНАЯ ПОЛЯНА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500166" y="1071546"/>
            <a:ext cx="2967030" cy="4525963"/>
          </a:xfrm>
        </p:spPr>
        <p:txBody>
          <a:bodyPr/>
          <a:lstStyle/>
          <a:p>
            <a:r>
              <a:rPr lang="ru-RU" kern="10" dirty="0" smtClean="0">
                <a:ln w="12700" cmpd="sng">
                  <a:solidFill>
                    <a:srgbClr val="800000"/>
                  </a:solidFill>
                  <a:prstDash val="solid"/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съедобные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14876" y="1142984"/>
            <a:ext cx="3143272" cy="4454525"/>
          </a:xfrm>
        </p:spPr>
        <p:txBody>
          <a:bodyPr/>
          <a:lstStyle/>
          <a:p>
            <a:r>
              <a:rPr lang="ru-RU" kern="10" dirty="0" smtClean="0">
                <a:ln w="12700" cmpd="sng">
                  <a:solidFill>
                    <a:srgbClr val="800000"/>
                  </a:solidFill>
                  <a:prstDash val="solid"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не  съедобные 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2531" name="Picture 3" descr="C:\Documents and Settings\Галя\Рабочий стол\боровик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4143356"/>
            <a:ext cx="2035983" cy="27146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2535" name="Picture 7" descr="C:\Documents and Settings\Галя\Мои документы\бледная поганка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488" y="4143374"/>
            <a:ext cx="3619501" cy="27146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Рисунок 9" descr="http://im8-tub-ru.yandex.net/i?id=160855616-48-72"/>
          <p:cNvPicPr/>
          <p:nvPr/>
        </p:nvPicPr>
        <p:blipFill>
          <a:blip r:embed="rId5" r:link="rId6"/>
          <a:srcRect/>
          <a:stretch>
            <a:fillRect/>
          </a:stretch>
        </p:blipFill>
        <p:spPr bwMode="auto">
          <a:xfrm>
            <a:off x="7429520" y="214290"/>
            <a:ext cx="1433513" cy="14287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38" name="Picture 10" descr="C:\Documents and Settings\Галя\Рабочий стол\лесовик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4282" y="214290"/>
            <a:ext cx="1611228" cy="171451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3.33333E-6 L -0.02031 -0.3231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621 -0.01852 L 0.2809 -0.3546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" y="-1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1.85185E-6 L -0.52761 -0.1574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4" y="-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задачи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задачи</Template>
  <TotalTime>911</TotalTime>
  <Words>547</Words>
  <PresentationFormat>Экран (4:3)</PresentationFormat>
  <Paragraphs>112</Paragraphs>
  <Slides>18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задачи</vt:lpstr>
      <vt:lpstr>Ядовитые  растения Краснодарского края</vt:lpstr>
      <vt:lpstr>Слайд 2</vt:lpstr>
      <vt:lpstr>Русский лес</vt:lpstr>
      <vt:lpstr>Русский лес</vt:lpstr>
      <vt:lpstr>Тема урока: </vt:lpstr>
      <vt:lpstr>Слайд 6</vt:lpstr>
      <vt:lpstr>ГРИБНАЯ ПОЛЯНА</vt:lpstr>
      <vt:lpstr>ГРИБНАЯ ПОЛЯНА</vt:lpstr>
      <vt:lpstr>ГРИБНАЯ ПОЛЯНА</vt:lpstr>
      <vt:lpstr>ГРИБНАЯ ПОЛЯНА</vt:lpstr>
      <vt:lpstr>Остановка    «Неопознанные растения» </vt:lpstr>
      <vt:lpstr>Вороний глаз     1 группа</vt:lpstr>
      <vt:lpstr>Ландыш майский    2 группа.  </vt:lpstr>
      <vt:lpstr>ВОЛЧЬЕ ЛЫКО   </vt:lpstr>
      <vt:lpstr>КРАСАВКА (БЕЛЛАДОННА) </vt:lpstr>
      <vt:lpstr>Правила  поведения в лесу:</vt:lpstr>
      <vt:lpstr>Правила  поведения в лесу:</vt:lpstr>
      <vt:lpstr>Сегодня на уроке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Гапля</cp:lastModifiedBy>
  <cp:revision>86</cp:revision>
  <dcterms:modified xsi:type="dcterms:W3CDTF">2012-04-12T19:54:01Z</dcterms:modified>
</cp:coreProperties>
</file>