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1" r:id="rId1"/>
  </p:sldMasterIdLst>
  <p:notesMasterIdLst>
    <p:notesMasterId r:id="rId11"/>
  </p:notesMasterIdLst>
  <p:sldIdLst>
    <p:sldId id="257" r:id="rId2"/>
    <p:sldId id="259" r:id="rId3"/>
    <p:sldId id="282" r:id="rId4"/>
    <p:sldId id="262" r:id="rId5"/>
    <p:sldId id="266" r:id="rId6"/>
    <p:sldId id="280" r:id="rId7"/>
    <p:sldId id="271" r:id="rId8"/>
    <p:sldId id="283" r:id="rId9"/>
    <p:sldId id="285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EC74"/>
    <a:srgbClr val="6FE3DD"/>
    <a:srgbClr val="C1E2E5"/>
    <a:srgbClr val="5FFF53"/>
    <a:srgbClr val="F1AD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660"/>
  </p:normalViewPr>
  <p:slideViewPr>
    <p:cSldViewPr>
      <p:cViewPr varScale="1">
        <p:scale>
          <a:sx n="64" d="100"/>
          <a:sy n="64" d="100"/>
        </p:scale>
        <p:origin x="-153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8FF17F8-01AA-47F4-BB2A-58F6FA2A444D}" type="datetimeFigureOut">
              <a:rPr lang="ru-RU"/>
              <a:pPr>
                <a:defRPr/>
              </a:pPr>
              <a:t>09.01.2014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A457FEF-C529-4AF6-B6CC-395BCA9FE4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970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CBCEBC-4BA2-4B70-9122-F312F31032B5}" type="slidenum">
              <a:rPr lang="ru-RU" altLang="ru-RU" smtClean="0"/>
              <a:pPr eaLnBrk="1" hangingPunct="1"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7F5F29-62F0-4F62-AF46-1D2339026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8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CAF27-9915-4202-A9B2-259754E1B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7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F16CE-326C-4FC2-A480-7C08D87B19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03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3A63-4D40-41CE-BB80-8F31ED3920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84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51946-C823-4916-B4E7-B9EB6FA5C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98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BE7F-E008-484C-9687-17C74549A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47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87DAAB-339F-4342-B2E9-9164DAEF57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51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529A2-89D2-4A96-A98D-51E57640C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57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77C03C-9061-400F-BA2E-88DA3131C8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58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0D287-AE63-48E0-976F-B31D833B5D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8042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EED9207-603F-408F-8343-2EA889B383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08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28B5E89-033E-4DE2-BADF-41BDE8477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53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263E82-F578-45E2-9873-68792367B8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533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</a:defRPr>
            </a:lvl1pPr>
            <a:extLst/>
          </a:lstStyle>
          <a:p>
            <a:pPr>
              <a:defRPr/>
            </a:pPr>
            <a:fld id="{07969C5A-8BD6-4617-B231-B3C0395A6D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79" r:id="rId2"/>
    <p:sldLayoutId id="2147484287" r:id="rId3"/>
    <p:sldLayoutId id="2147484280" r:id="rId4"/>
    <p:sldLayoutId id="2147484288" r:id="rId5"/>
    <p:sldLayoutId id="2147484281" r:id="rId6"/>
    <p:sldLayoutId id="2147484289" r:id="rId7"/>
    <p:sldLayoutId id="2147484290" r:id="rId8"/>
    <p:sldLayoutId id="2147484291" r:id="rId9"/>
    <p:sldLayoutId id="2147484282" r:id="rId10"/>
    <p:sldLayoutId id="2147484283" r:id="rId11"/>
    <p:sldLayoutId id="2147484284" r:id="rId12"/>
    <p:sldLayoutId id="214748428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E:\&#1088;&#1091;&#1089;&#1089;&#1082;&#1072;&#1103;%20&#1087;&#1083;&#1103;&#1089;&#1086;&#1074;&#1072;&#1103;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Предметно-развивающая среда</a:t>
            </a:r>
            <a:b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</a:rPr>
              <a:t>«Русская изба»</a:t>
            </a:r>
          </a:p>
        </p:txBody>
      </p:sp>
      <p:pic>
        <p:nvPicPr>
          <p:cNvPr id="12291" name="Picture 17" descr="101_457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676400"/>
            <a:ext cx="2800350" cy="3735388"/>
          </a:xfrm>
          <a:noFill/>
        </p:spPr>
      </p:pic>
      <p:sp>
        <p:nvSpPr>
          <p:cNvPr id="12292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410200"/>
            <a:ext cx="83058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i="1" smtClean="0"/>
              <a:t>Утрата народом своего искусства, своих художественных ценностей - это национальная трагедия и угроза самому существованию нации.</a:t>
            </a:r>
          </a:p>
        </p:txBody>
      </p:sp>
      <p:pic>
        <p:nvPicPr>
          <p:cNvPr id="2" name="русская плясов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4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satMod val="130000"/>
                  </a:schemeClr>
                </a:solidFill>
              </a:rPr>
              <a:t>     В интеллектуальном марафоне, который предлагает современная школа, душевные качества, которые являются отличительной особенностью русского менталитета ( способность к сопереживанию, приобретение трудовых  навыков), остаются за гранью воспитательного и образовательного процесса.</a:t>
            </a:r>
          </a:p>
        </p:txBody>
      </p:sp>
      <p:pic>
        <p:nvPicPr>
          <p:cNvPr id="11267" name="Picture 9" descr="lkpk zhakooevizqc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0" y="1739900"/>
            <a:ext cx="3681413" cy="2046288"/>
          </a:xfrm>
          <a:noFill/>
        </p:spPr>
      </p:pic>
      <p:pic>
        <p:nvPicPr>
          <p:cNvPr id="11268" name="Picture 10" descr="p22_p100001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7638" y="1752600"/>
            <a:ext cx="2679700" cy="2033588"/>
          </a:xfrm>
          <a:noFill/>
        </p:spPr>
      </p:pic>
      <p:pic>
        <p:nvPicPr>
          <p:cNvPr id="11269" name="Picture 11" descr="interakti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87450" y="3938588"/>
            <a:ext cx="2578100" cy="2187575"/>
          </a:xfrm>
          <a:noFill/>
        </p:spPr>
      </p:pic>
      <p:pic>
        <p:nvPicPr>
          <p:cNvPr id="11270" name="Picture 12" descr="574_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00600" y="3938588"/>
            <a:ext cx="3430588" cy="2398712"/>
          </a:xfr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456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  <a:t>Задачи:</a:t>
            </a:r>
            <a:br>
              <a:rPr lang="ru-RU" b="1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533400" y="838200"/>
            <a:ext cx="82296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ru-RU" altLang="ru-RU" sz="2400"/>
              <a:t>Помочь детям почувствовать духовную жизнь русского народа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Познакомить с культурным наследием предков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Воспитывать гордость за свой народ, пробуждать чувство любви к родине, посеять семена патриотизма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Развивать внимание, память, мышление, воображение, восприятие детей, мелкую и общую моторику , речь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Развивать нравственные качества личности дошкольника</a:t>
            </a:r>
          </a:p>
          <a:p>
            <a:pPr eaLnBrk="1" hangingPunct="1">
              <a:buFontTx/>
              <a:buAutoNum type="arabicPeriod"/>
            </a:pPr>
            <a:r>
              <a:rPr lang="ru-RU" altLang="ru-RU" sz="2400"/>
              <a:t>Помочь детям осознать взаимосвязи настоящего, прошлого, будущего, ощутить себя в потоке времени, найти там свое место</a:t>
            </a:r>
            <a:br>
              <a:rPr lang="ru-RU" altLang="ru-RU" sz="2400"/>
            </a:br>
            <a:endParaRPr lang="ru-RU" altLang="ru-RU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4339" name="Picture 12" descr="101_454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57600" y="3505200"/>
            <a:ext cx="2382838" cy="3176588"/>
          </a:xfrm>
          <a:noFill/>
        </p:spPr>
      </p:pic>
      <p:pic>
        <p:nvPicPr>
          <p:cNvPr id="14340" name="Picture 10" descr="101_454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62600" y="228600"/>
            <a:ext cx="2590800" cy="3454400"/>
          </a:xfrm>
          <a:noFill/>
        </p:spPr>
      </p:pic>
      <p:pic>
        <p:nvPicPr>
          <p:cNvPr id="14341" name="Picture 13" descr="101_455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200" y="4038600"/>
            <a:ext cx="3581400" cy="2686050"/>
          </a:xfrm>
          <a:noFill/>
        </p:spPr>
      </p:pic>
      <p:pic>
        <p:nvPicPr>
          <p:cNvPr id="14342" name="Picture 14" descr="101_456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76925" y="4038600"/>
            <a:ext cx="3086100" cy="2316163"/>
          </a:xfrm>
          <a:noFill/>
        </p:spPr>
      </p:pic>
      <p:pic>
        <p:nvPicPr>
          <p:cNvPr id="14343" name="Picture 7" descr="E:\DCIM\101KC813\101_480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00050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«Изба красна углами, а печь пирогами»</a:t>
            </a:r>
          </a:p>
        </p:txBody>
      </p:sp>
      <p:pic>
        <p:nvPicPr>
          <p:cNvPr id="15363" name="Picture 9" descr="101_464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275" y="1524000"/>
            <a:ext cx="2914650" cy="2185988"/>
          </a:xfrm>
          <a:noFill/>
        </p:spPr>
      </p:pic>
      <p:pic>
        <p:nvPicPr>
          <p:cNvPr id="15364" name="Picture 8" descr="E:\фото изба\101_475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249613" cy="2435225"/>
          </a:xfrm>
          <a:noFill/>
        </p:spPr>
      </p:pic>
      <p:sp>
        <p:nvSpPr>
          <p:cNvPr id="15365" name="Объект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6" name="Picture 10" descr="E:\фото изба\101_476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10175" y="3938588"/>
            <a:ext cx="2914650" cy="2187575"/>
          </a:xfrm>
          <a:noFill/>
        </p:spPr>
      </p:pic>
      <p:pic>
        <p:nvPicPr>
          <p:cNvPr id="15367" name="Picture 9" descr="101_458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3429000"/>
            <a:ext cx="24384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516096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>
          <a:xfrm>
            <a:off x="457200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endParaRPr lang="ru-RU" altLang="ru-RU" smtClean="0"/>
          </a:p>
        </p:txBody>
      </p:sp>
      <p:sp>
        <p:nvSpPr>
          <p:cNvPr id="20484" name="Текст 4"/>
          <p:cNvSpPr>
            <a:spLocks noGrp="1"/>
          </p:cNvSpPr>
          <p:nvPr>
            <p:ph type="body" sz="half" idx="3"/>
          </p:nvPr>
        </p:nvSpPr>
        <p:spPr>
          <a:xfrm>
            <a:off x="4664075" y="328613"/>
            <a:ext cx="4022725" cy="639762"/>
          </a:xfrm>
          <a:ln>
            <a:headEnd/>
            <a:tailEnd/>
          </a:ln>
        </p:spPr>
        <p:txBody>
          <a:bodyPr/>
          <a:lstStyle/>
          <a:p>
            <a:pPr marL="63500" eaLnBrk="1" hangingPunct="1"/>
            <a:endParaRPr lang="ru-RU" altLang="ru-RU" smtClean="0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762000"/>
            <a:ext cx="4040188" cy="3032125"/>
          </a:xfrm>
          <a:noFill/>
          <a:ln>
            <a:headEnd/>
            <a:tailEnd/>
          </a:ln>
        </p:spPr>
      </p:pic>
      <p:pic>
        <p:nvPicPr>
          <p:cNvPr id="20486" name="Picture 4" descr="E:\фото изба\101_47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67200" y="533400"/>
            <a:ext cx="4470400" cy="3352800"/>
          </a:xfrm>
          <a:noFill/>
          <a:ln>
            <a:headEnd/>
            <a:tailEnd/>
          </a:ln>
        </p:spPr>
      </p:pic>
      <p:pic>
        <p:nvPicPr>
          <p:cNvPr id="20487" name="Picture 8" descr="E:\DCIM\101KC813\101_46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352800"/>
            <a:ext cx="455136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Заголовок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«Расчудесная ярмарка»</a:t>
            </a:r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219200"/>
            <a:ext cx="2895600" cy="2170113"/>
          </a:xfrm>
          <a:noFill/>
        </p:spPr>
      </p:pic>
      <p:pic>
        <p:nvPicPr>
          <p:cNvPr id="22532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33800" y="1371600"/>
            <a:ext cx="2911475" cy="2185988"/>
          </a:xfrm>
          <a:noFill/>
        </p:spPr>
      </p:pic>
      <p:pic>
        <p:nvPicPr>
          <p:cNvPr id="22533" name="Picture 9" descr="E:\фото изба\101_4827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558101">
            <a:off x="182562" y="3783013"/>
            <a:ext cx="3135313" cy="2351088"/>
          </a:xfrm>
          <a:noFill/>
        </p:spPr>
      </p:pic>
      <p:pic>
        <p:nvPicPr>
          <p:cNvPr id="22534" name="Picture 10" descr="E:\фото изба\101_454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58000" y="1066800"/>
            <a:ext cx="2022475" cy="2647950"/>
          </a:xfrm>
          <a:noFill/>
        </p:spPr>
      </p:pic>
      <p:pic>
        <p:nvPicPr>
          <p:cNvPr id="22535" name="Picture 8" descr="E:\сканирование\фото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3626">
            <a:off x="6705600" y="3556000"/>
            <a:ext cx="215741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9" descr="E:\DCIM\101KC813\101_455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0" y="3917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«Сведем домок в один уголок»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2" descr="E:\DCIM\101KC813\101_48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0" y="990600"/>
            <a:ext cx="3552825" cy="2665413"/>
          </a:xfrm>
          <a:noFill/>
        </p:spPr>
      </p:pic>
      <p:pic>
        <p:nvPicPr>
          <p:cNvPr id="26628" name="Picture 3" descr="E:\DCIM\101KC813\101_481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34000" y="990600"/>
            <a:ext cx="3552825" cy="2665413"/>
          </a:xfrm>
          <a:noFill/>
        </p:spPr>
      </p:pic>
      <p:pic>
        <p:nvPicPr>
          <p:cNvPr id="26629" name="Picture 4" descr="E:\DCIM\101KC813\101_4823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276600"/>
            <a:ext cx="3402013" cy="2551113"/>
          </a:xfrm>
          <a:noFill/>
        </p:spPr>
      </p:pic>
      <p:pic>
        <p:nvPicPr>
          <p:cNvPr id="26630" name="Picture 5" descr="E:\DCIM\101KC813\101_482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70188" y="3810000"/>
            <a:ext cx="3630612" cy="2722563"/>
          </a:xfrm>
          <a:noFill/>
        </p:spPr>
      </p:pic>
      <p:pic>
        <p:nvPicPr>
          <p:cNvPr id="26631" name="Picture 6" descr="E:\DCIM\101KC813\101_481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414020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7200" dirty="0" smtClean="0"/>
              <a:t>СПАСИБО ЗА ВНИМАНИЕ!</a:t>
            </a:r>
            <a:endParaRPr lang="ru-RU" sz="72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674</TotalTime>
  <Words>153</Words>
  <Application>Microsoft Office PowerPoint</Application>
  <PresentationFormat>Экран (4:3)</PresentationFormat>
  <Paragraphs>15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Предметно-развивающая среда «Русская изба»</vt:lpstr>
      <vt:lpstr>     В интеллектуальном марафоне, который предлагает современная школа, душевные качества, которые являются отличительной особенностью русского менталитета ( способность к сопереживанию, приобретение трудовых  навыков), остаются за гранью воспитательного и образовательного процесса.</vt:lpstr>
      <vt:lpstr>Задачи: </vt:lpstr>
      <vt:lpstr>Презентация PowerPoint</vt:lpstr>
      <vt:lpstr>«Изба красна углами, а печь пирогами»</vt:lpstr>
      <vt:lpstr>Презентация PowerPoint</vt:lpstr>
      <vt:lpstr>«Расчудесная ярмарка»</vt:lpstr>
      <vt:lpstr>«Сведем домок в один уголок»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89</cp:revision>
  <cp:lastPrinted>1601-01-01T00:00:00Z</cp:lastPrinted>
  <dcterms:created xsi:type="dcterms:W3CDTF">1601-01-01T00:00:00Z</dcterms:created>
  <dcterms:modified xsi:type="dcterms:W3CDTF">2014-01-09T11:41:58Z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