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 id="264" r:id="rId8"/>
    <p:sldId id="265" r:id="rId9"/>
    <p:sldId id="266" r:id="rId10"/>
    <p:sldId id="267" r:id="rId11"/>
    <p:sldId id="269" r:id="rId12"/>
    <p:sldId id="268" r:id="rId13"/>
    <p:sldId id="270" r:id="rId14"/>
    <p:sldId id="271" r:id="rId15"/>
    <p:sldId id="276"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p:cViewPr>
        <p:scale>
          <a:sx n="82" d="100"/>
          <a:sy n="82" d="100"/>
        </p:scale>
        <p:origin x="-792" y="-5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advTm="6281">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advClick="0" advTm="6281">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6281">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08.03.2012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advClick="0" advTm="6281">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08.03.2012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6281">
    <p:wipe dir="d"/>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канирование0023.jpg"/>
          <p:cNvPicPr>
            <a:picLocks noChangeAspect="1"/>
          </p:cNvPicPr>
          <p:nvPr/>
        </p:nvPicPr>
        <p:blipFill>
          <a:blip r:embed="rId3" cstate="email"/>
          <a:stretch>
            <a:fillRect/>
          </a:stretch>
        </p:blipFill>
        <p:spPr>
          <a:xfrm>
            <a:off x="0" y="1"/>
            <a:ext cx="9144000" cy="6858000"/>
          </a:xfrm>
          <a:prstGeom prst="rect">
            <a:avLst/>
          </a:prstGeom>
        </p:spPr>
      </p:pic>
      <p:sp>
        <p:nvSpPr>
          <p:cNvPr id="9" name="Прямоугольник 8"/>
          <p:cNvSpPr/>
          <p:nvPr/>
        </p:nvSpPr>
        <p:spPr>
          <a:xfrm>
            <a:off x="714348" y="357166"/>
            <a:ext cx="7777269"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t-RU" sz="5400" b="1" i="1" cap="all" spc="0" dirty="0" smtClean="0">
                <a:ln>
                  <a:solidFill>
                    <a:srgbClr val="FF0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Юлларыгыз һәрчак имин булсын</a:t>
            </a:r>
            <a:endParaRPr lang="ru-RU" sz="5400" b="1" i="1" cap="all" spc="0" dirty="0">
              <a:ln>
                <a:solidFill>
                  <a:srgbClr val="FF000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ustDataLst>
      <p:tags r:id="rId1"/>
    </p:custDataLst>
  </p:cSld>
  <p:clrMapOvr>
    <a:masterClrMapping/>
  </p:clrMapOvr>
  <p:transition spd="slow" advClick="0" advTm="5797">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heel(4)">
                                      <p:cBhvr>
                                        <p:cTn id="14"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email"/>
          <a:srcRect/>
          <a:stretch>
            <a:fillRect/>
          </a:stretch>
        </p:blipFill>
        <p:spPr bwMode="auto">
          <a:xfrm>
            <a:off x="0" y="1500174"/>
            <a:ext cx="9144000" cy="4572032"/>
          </a:xfrm>
          <a:prstGeom prst="rect">
            <a:avLst/>
          </a:prstGeom>
          <a:noFill/>
          <a:ln w="9525">
            <a:noFill/>
            <a:miter lim="800000"/>
            <a:headEnd/>
            <a:tailEnd/>
          </a:ln>
          <a:effectLst/>
        </p:spPr>
      </p:pic>
      <p:sp>
        <p:nvSpPr>
          <p:cNvPr id="4" name="Прямоугольник 3"/>
          <p:cNvSpPr/>
          <p:nvPr/>
        </p:nvSpPr>
        <p:spPr>
          <a:xfrm>
            <a:off x="1" y="142852"/>
            <a:ext cx="9144000" cy="923330"/>
          </a:xfrm>
          <a:prstGeom prst="rect">
            <a:avLst/>
          </a:prstGeom>
          <a:noFill/>
        </p:spPr>
        <p:txBody>
          <a:bodyPr wrap="squar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Җәяүлеләр хәрәкәте тыела</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ustDataLst>
      <p:tags r:id="rId1"/>
    </p:custDataLst>
  </p:cSld>
  <p:clrMapOvr>
    <a:masterClrMapping/>
  </p:clrMapOvr>
  <p:transition spd="slow" advClick="0" advTm="15078">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800" decel="100000"/>
                                        <p:tgtEl>
                                          <p:spTgt spid="3074"/>
                                        </p:tgtEl>
                                      </p:cBhvr>
                                    </p:animEffect>
                                    <p:anim calcmode="lin" valueType="num">
                                      <p:cBhvr>
                                        <p:cTn id="15" dur="800" decel="100000" fill="hold"/>
                                        <p:tgtEl>
                                          <p:spTgt spid="3074"/>
                                        </p:tgtEl>
                                        <p:attrNameLst>
                                          <p:attrName>style.rotation</p:attrName>
                                        </p:attrNameLst>
                                      </p:cBhvr>
                                      <p:tavLst>
                                        <p:tav tm="0">
                                          <p:val>
                                            <p:fltVal val="-90"/>
                                          </p:val>
                                        </p:tav>
                                        <p:tav tm="100000">
                                          <p:val>
                                            <p:fltVal val="0"/>
                                          </p:val>
                                        </p:tav>
                                      </p:tavLst>
                                    </p:anim>
                                    <p:anim calcmode="lin" valueType="num">
                                      <p:cBhvr>
                                        <p:cTn id="16" dur="800" decel="100000" fill="hold"/>
                                        <p:tgtEl>
                                          <p:spTgt spid="3074"/>
                                        </p:tgtEl>
                                        <p:attrNameLst>
                                          <p:attrName>ppt_x</p:attrName>
                                        </p:attrNameLst>
                                      </p:cBhvr>
                                      <p:tavLst>
                                        <p:tav tm="0">
                                          <p:val>
                                            <p:strVal val="#ppt_x+0.4"/>
                                          </p:val>
                                        </p:tav>
                                        <p:tav tm="100000">
                                          <p:val>
                                            <p:strVal val="#ppt_x-0.05"/>
                                          </p:val>
                                        </p:tav>
                                      </p:tavLst>
                                    </p:anim>
                                    <p:anim calcmode="lin" valueType="num">
                                      <p:cBhvr>
                                        <p:cTn id="17" dur="800" decel="100000" fill="hold"/>
                                        <p:tgtEl>
                                          <p:spTgt spid="307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email"/>
          <a:srcRect/>
          <a:stretch>
            <a:fillRect/>
          </a:stretch>
        </p:blipFill>
        <p:spPr bwMode="auto">
          <a:xfrm>
            <a:off x="0" y="1428736"/>
            <a:ext cx="9144000" cy="4978638"/>
          </a:xfrm>
          <a:prstGeom prst="rect">
            <a:avLst/>
          </a:prstGeom>
          <a:noFill/>
          <a:ln w="9525">
            <a:noFill/>
            <a:miter lim="800000"/>
            <a:headEnd/>
            <a:tailEnd/>
          </a:ln>
          <a:effectLst/>
        </p:spPr>
      </p:pic>
      <p:sp>
        <p:nvSpPr>
          <p:cNvPr id="4" name="Прямоугольник 3"/>
          <p:cNvSpPr/>
          <p:nvPr/>
        </p:nvSpPr>
        <p:spPr>
          <a:xfrm>
            <a:off x="0" y="142852"/>
            <a:ext cx="9144000" cy="923330"/>
          </a:xfrm>
          <a:prstGeom prst="rect">
            <a:avLst/>
          </a:prstGeom>
          <a:noFill/>
        </p:spPr>
        <p:txBody>
          <a:bodyPr wrap="squar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Велосипедларда йөрү тыела</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ustDataLst>
      <p:tags r:id="rId1"/>
    </p:custDataLst>
  </p:cSld>
  <p:clrMapOvr>
    <a:masterClrMapping/>
  </p:clrMapOvr>
  <p:transition spd="slow" advClick="0" advTm="1459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5" dur="1000" fill="hold"/>
                                        <p:tgtEl>
                                          <p:spTgt spid="512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email"/>
          <a:srcRect/>
          <a:stretch>
            <a:fillRect/>
          </a:stretch>
        </p:blipFill>
        <p:spPr bwMode="auto">
          <a:xfrm>
            <a:off x="0" y="1333013"/>
            <a:ext cx="9144000" cy="4886813"/>
          </a:xfrm>
          <a:prstGeom prst="rect">
            <a:avLst/>
          </a:prstGeom>
          <a:noFill/>
          <a:ln w="9525">
            <a:noFill/>
            <a:miter lim="800000"/>
            <a:headEnd/>
            <a:tailEnd/>
          </a:ln>
          <a:effectLst/>
        </p:spPr>
      </p:pic>
      <p:sp>
        <p:nvSpPr>
          <p:cNvPr id="4" name="Прямоугольник 3"/>
          <p:cNvSpPr/>
          <p:nvPr/>
        </p:nvSpPr>
        <p:spPr>
          <a:xfrm>
            <a:off x="2285984" y="142852"/>
            <a:ext cx="4986429" cy="923330"/>
          </a:xfrm>
          <a:prstGeom prst="rect">
            <a:avLst/>
          </a:prstGeom>
          <a:noFill/>
        </p:spPr>
        <p:txBody>
          <a:bodyPr wrap="non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Җәяүлеләр юлы</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ustDataLst>
      <p:tags r:id="rId1"/>
    </p:custDataLst>
  </p:cSld>
  <p:clrMapOvr>
    <a:masterClrMapping/>
  </p:clrMapOvr>
  <p:transition spd="slow" advClick="0" advTm="12906">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Scale>
                                      <p:cBhvr>
                                        <p:cTn id="18"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098"/>
                                        </p:tgtEl>
                                        <p:attrNameLst>
                                          <p:attrName>ppt_x</p:attrName>
                                          <p:attrName>ppt_y</p:attrName>
                                        </p:attrNameLst>
                                      </p:cBhvr>
                                    </p:animMotion>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screen"/>
          <a:srcRect/>
          <a:stretch>
            <a:fillRect/>
          </a:stretch>
        </p:blipFill>
        <p:spPr bwMode="auto">
          <a:xfrm>
            <a:off x="0" y="1357298"/>
            <a:ext cx="9144000" cy="4484302"/>
          </a:xfrm>
          <a:prstGeom prst="rect">
            <a:avLst/>
          </a:prstGeom>
          <a:noFill/>
          <a:ln w="9525">
            <a:noFill/>
            <a:miter lim="800000"/>
            <a:headEnd/>
            <a:tailEnd/>
          </a:ln>
          <a:effectLst/>
        </p:spPr>
      </p:pic>
      <p:sp>
        <p:nvSpPr>
          <p:cNvPr id="4" name="Прямоугольник 3"/>
          <p:cNvSpPr/>
          <p:nvPr/>
        </p:nvSpPr>
        <p:spPr>
          <a:xfrm>
            <a:off x="2143108" y="142852"/>
            <a:ext cx="4847353" cy="923330"/>
          </a:xfrm>
          <a:prstGeom prst="rect">
            <a:avLst/>
          </a:prstGeom>
          <a:noFill/>
        </p:spPr>
        <p:txBody>
          <a:bodyPr wrap="non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Велосипед юлы</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ustDataLst>
      <p:tags r:id="rId1"/>
    </p:custDataLst>
  </p:cSld>
  <p:clrMapOvr>
    <a:masterClrMapping/>
  </p:clrMapOvr>
  <p:transition spd="slow" advClick="0" advTm="1848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strVal val="#ppt_w*0.05"/>
                                          </p:val>
                                        </p:tav>
                                        <p:tav tm="100000">
                                          <p:val>
                                            <p:strVal val="#ppt_w"/>
                                          </p:val>
                                        </p:tav>
                                      </p:tavLst>
                                    </p:anim>
                                    <p:anim calcmode="lin" valueType="num">
                                      <p:cBhvr>
                                        <p:cTn id="16" dur="500" fill="hold"/>
                                        <p:tgtEl>
                                          <p:spTgt spid="6146"/>
                                        </p:tgtEl>
                                        <p:attrNameLst>
                                          <p:attrName>ppt_h</p:attrName>
                                        </p:attrNameLst>
                                      </p:cBhvr>
                                      <p:tavLst>
                                        <p:tav tm="0">
                                          <p:val>
                                            <p:strVal val="#ppt_h"/>
                                          </p:val>
                                        </p:tav>
                                        <p:tav tm="100000">
                                          <p:val>
                                            <p:strVal val="#ppt_h"/>
                                          </p:val>
                                        </p:tav>
                                      </p:tavLst>
                                    </p:anim>
                                    <p:anim calcmode="lin" valueType="num">
                                      <p:cBhvr>
                                        <p:cTn id="17" dur="500" fill="hold"/>
                                        <p:tgtEl>
                                          <p:spTgt spid="6146"/>
                                        </p:tgtEl>
                                        <p:attrNameLst>
                                          <p:attrName>ppt_x</p:attrName>
                                        </p:attrNameLst>
                                      </p:cBhvr>
                                      <p:tavLst>
                                        <p:tav tm="0">
                                          <p:val>
                                            <p:strVal val="#ppt_x-.2"/>
                                          </p:val>
                                        </p:tav>
                                        <p:tav tm="100000">
                                          <p:val>
                                            <p:strVal val="#ppt_x"/>
                                          </p:val>
                                        </p:tav>
                                      </p:tavLst>
                                    </p:anim>
                                    <p:anim calcmode="lin" valueType="num">
                                      <p:cBhvr>
                                        <p:cTn id="18" dur="500" fill="hold"/>
                                        <p:tgtEl>
                                          <p:spTgt spid="6146"/>
                                        </p:tgtEl>
                                        <p:attrNameLst>
                                          <p:attrName>ppt_y</p:attrName>
                                        </p:attrNameLst>
                                      </p:cBhvr>
                                      <p:tavLst>
                                        <p:tav tm="0">
                                          <p:val>
                                            <p:strVal val="#ppt_y"/>
                                          </p:val>
                                        </p:tav>
                                        <p:tav tm="100000">
                                          <p:val>
                                            <p:strVal val="#ppt_y"/>
                                          </p:val>
                                        </p:tav>
                                      </p:tavLst>
                                    </p:anim>
                                    <p:animEffect transition="in" filter="fade">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screen"/>
          <a:srcRect/>
          <a:stretch>
            <a:fillRect/>
          </a:stretch>
        </p:blipFill>
        <p:spPr bwMode="auto">
          <a:xfrm>
            <a:off x="-1" y="2059655"/>
            <a:ext cx="9145005" cy="4226865"/>
          </a:xfrm>
          <a:prstGeom prst="rect">
            <a:avLst/>
          </a:prstGeom>
          <a:noFill/>
          <a:ln w="9525">
            <a:noFill/>
            <a:miter lim="800000"/>
            <a:headEnd/>
            <a:tailEnd/>
          </a:ln>
          <a:effectLst/>
        </p:spPr>
      </p:pic>
      <p:sp>
        <p:nvSpPr>
          <p:cNvPr id="4" name="Прямоугольник 3"/>
          <p:cNvSpPr/>
          <p:nvPr/>
        </p:nvSpPr>
        <p:spPr>
          <a:xfrm>
            <a:off x="500034" y="142852"/>
            <a:ext cx="8286808" cy="1754326"/>
          </a:xfrm>
          <a:prstGeom prst="rect">
            <a:avLst/>
          </a:prstGeom>
          <a:noFill/>
        </p:spPr>
        <p:txBody>
          <a:bodyPr wrap="squar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Җәяүлеләренең юлны аркылы чыгу урыны</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ustDataLst>
      <p:tags r:id="rId1"/>
    </p:custDataLst>
  </p:cSld>
  <p:clrMapOvr>
    <a:masterClrMapping/>
  </p:clrMapOvr>
  <p:transition spd="slow" advClick="0" advTm="13438">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500" fill="hold"/>
                                        <p:tgtEl>
                                          <p:spTgt spid="7170"/>
                                        </p:tgtEl>
                                        <p:attrNameLst>
                                          <p:attrName>ppt_w</p:attrName>
                                        </p:attrNameLst>
                                      </p:cBhvr>
                                      <p:tavLst>
                                        <p:tav tm="0">
                                          <p:val>
                                            <p:strVal val="#ppt_w*2.5"/>
                                          </p:val>
                                        </p:tav>
                                        <p:tav tm="100000">
                                          <p:val>
                                            <p:strVal val="#ppt_w"/>
                                          </p:val>
                                        </p:tav>
                                      </p:tavLst>
                                    </p:anim>
                                    <p:anim calcmode="lin" valueType="num">
                                      <p:cBhvr>
                                        <p:cTn id="14" dur="500" fill="hold"/>
                                        <p:tgtEl>
                                          <p:spTgt spid="7170"/>
                                        </p:tgtEl>
                                        <p:attrNameLst>
                                          <p:attrName>ppt_h</p:attrName>
                                        </p:attrNameLst>
                                      </p:cBhvr>
                                      <p:tavLst>
                                        <p:tav tm="0">
                                          <p:val>
                                            <p:strVal val="#ppt_h*0.01"/>
                                          </p:val>
                                        </p:tav>
                                        <p:tav tm="100000">
                                          <p:val>
                                            <p:strVal val="#ppt_h"/>
                                          </p:val>
                                        </p:tav>
                                      </p:tavLst>
                                    </p:anim>
                                    <p:anim calcmode="lin" valueType="num">
                                      <p:cBhvr>
                                        <p:cTn id="15" dur="500" fill="hold"/>
                                        <p:tgtEl>
                                          <p:spTgt spid="7170"/>
                                        </p:tgtEl>
                                        <p:attrNameLst>
                                          <p:attrName>ppt_x</p:attrName>
                                        </p:attrNameLst>
                                      </p:cBhvr>
                                      <p:tavLst>
                                        <p:tav tm="0">
                                          <p:val>
                                            <p:strVal val="#ppt_x"/>
                                          </p:val>
                                        </p:tav>
                                        <p:tav tm="100000">
                                          <p:val>
                                            <p:strVal val="#ppt_x"/>
                                          </p:val>
                                        </p:tav>
                                      </p:tavLst>
                                    </p:anim>
                                    <p:anim calcmode="lin" valueType="num">
                                      <p:cBhvr>
                                        <p:cTn id="16" dur="500" fill="hold"/>
                                        <p:tgtEl>
                                          <p:spTgt spid="7170"/>
                                        </p:tgtEl>
                                        <p:attrNameLst>
                                          <p:attrName>ppt_y</p:attrName>
                                        </p:attrNameLst>
                                      </p:cBhvr>
                                      <p:tavLst>
                                        <p:tav tm="0">
                                          <p:val>
                                            <p:strVal val="#ppt_h+1"/>
                                          </p:val>
                                        </p:tav>
                                        <p:tav tm="100000">
                                          <p:val>
                                            <p:strVal val="#ppt_y"/>
                                          </p:val>
                                        </p:tav>
                                      </p:tavLst>
                                    </p:anim>
                                    <p:animEffect transition="in" filter="fade">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i="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Автомобиль юлы</a:t>
            </a:r>
            <a:endParaRPr lang="ru-RU" sz="4000" b="1" i="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screen"/>
          <a:srcRect/>
          <a:stretch>
            <a:fillRect/>
          </a:stretch>
        </p:blipFill>
        <p:spPr bwMode="auto">
          <a:xfrm>
            <a:off x="-1" y="1428736"/>
            <a:ext cx="9159567" cy="4500594"/>
          </a:xfrm>
          <a:prstGeom prst="rect">
            <a:avLst/>
          </a:prstGeom>
          <a:noFill/>
          <a:ln w="9525">
            <a:noFill/>
            <a:miter lim="800000"/>
            <a:headEnd/>
            <a:tailEnd/>
          </a:ln>
          <a:effectLst/>
        </p:spPr>
      </p:pic>
    </p:spTree>
    <p:custDataLst>
      <p:tags r:id="rId1"/>
    </p:custDataLst>
  </p:cSld>
  <p:clrMapOvr>
    <a:masterClrMapping/>
  </p:clrMapOvr>
  <p:transition spd="slow" advClick="0" advTm="9843">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ppt_x</p:attrName>
                                        </p:attrNameLst>
                                      </p:cBhvr>
                                      <p:tavLst>
                                        <p:tav tm="0">
                                          <p:val>
                                            <p:strVal val="#ppt_x-.2"/>
                                          </p:val>
                                        </p:tav>
                                        <p:tav tm="100000">
                                          <p:val>
                                            <p:strVal val="#ppt_x"/>
                                          </p:val>
                                        </p:tav>
                                      </p:tavLst>
                                    </p:anim>
                                    <p:anim calcmode="lin" valueType="num">
                                      <p:cBhvr>
                                        <p:cTn id="13"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screen"/>
          <a:srcRect/>
          <a:stretch>
            <a:fillRect/>
          </a:stretch>
        </p:blipFill>
        <p:spPr bwMode="auto">
          <a:xfrm>
            <a:off x="0" y="1712853"/>
            <a:ext cx="9144000" cy="5145147"/>
          </a:xfrm>
          <a:prstGeom prst="rect">
            <a:avLst/>
          </a:prstGeom>
          <a:noFill/>
          <a:ln w="9525">
            <a:noFill/>
            <a:miter lim="800000"/>
            <a:headEnd/>
            <a:tailEnd/>
          </a:ln>
          <a:effectLst/>
        </p:spPr>
      </p:pic>
      <p:sp>
        <p:nvSpPr>
          <p:cNvPr id="4" name="Прямоугольник 3"/>
          <p:cNvSpPr/>
          <p:nvPr/>
        </p:nvSpPr>
        <p:spPr>
          <a:xfrm>
            <a:off x="428596" y="0"/>
            <a:ext cx="8501122" cy="1754326"/>
          </a:xfrm>
          <a:prstGeom prst="rect">
            <a:avLst/>
          </a:prstGeom>
          <a:noFill/>
        </p:spPr>
        <p:txBody>
          <a:bodyPr wrap="squar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Автобус яки трамвай тукталышы</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ustDataLst>
      <p:tags r:id="rId1"/>
    </p:custDataLst>
  </p:cSld>
  <p:clrMapOvr>
    <a:masterClrMapping/>
  </p:clrMapOvr>
  <p:transition spd="slow" advClick="0" advTm="4266">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strVal val="#ppt_w*2.5"/>
                                          </p:val>
                                        </p:tav>
                                        <p:tav tm="100000">
                                          <p:val>
                                            <p:strVal val="#ppt_w"/>
                                          </p:val>
                                        </p:tav>
                                      </p:tavLst>
                                    </p:anim>
                                    <p:anim calcmode="lin" valueType="num">
                                      <p:cBhvr>
                                        <p:cTn id="15" dur="500" fill="hold"/>
                                        <p:tgtEl>
                                          <p:spTgt spid="8194"/>
                                        </p:tgtEl>
                                        <p:attrNameLst>
                                          <p:attrName>ppt_h</p:attrName>
                                        </p:attrNameLst>
                                      </p:cBhvr>
                                      <p:tavLst>
                                        <p:tav tm="0">
                                          <p:val>
                                            <p:strVal val="#ppt_h*0.01"/>
                                          </p:val>
                                        </p:tav>
                                        <p:tav tm="100000">
                                          <p:val>
                                            <p:strVal val="#ppt_h"/>
                                          </p:val>
                                        </p:tav>
                                      </p:tavLst>
                                    </p:anim>
                                    <p:anim calcmode="lin" valueType="num">
                                      <p:cBhvr>
                                        <p:cTn id="16" dur="500" fill="hold"/>
                                        <p:tgtEl>
                                          <p:spTgt spid="8194"/>
                                        </p:tgtEl>
                                        <p:attrNameLst>
                                          <p:attrName>ppt_x</p:attrName>
                                        </p:attrNameLst>
                                      </p:cBhvr>
                                      <p:tavLst>
                                        <p:tav tm="0">
                                          <p:val>
                                            <p:strVal val="#ppt_x"/>
                                          </p:val>
                                        </p:tav>
                                        <p:tav tm="100000">
                                          <p:val>
                                            <p:strVal val="#ppt_x"/>
                                          </p:val>
                                        </p:tav>
                                      </p:tavLst>
                                    </p:anim>
                                    <p:anim calcmode="lin" valueType="num">
                                      <p:cBhvr>
                                        <p:cTn id="17" dur="500" fill="hold"/>
                                        <p:tgtEl>
                                          <p:spTgt spid="8194"/>
                                        </p:tgtEl>
                                        <p:attrNameLst>
                                          <p:attrName>ppt_y</p:attrName>
                                        </p:attrNameLst>
                                      </p:cBhvr>
                                      <p:tavLst>
                                        <p:tav tm="0">
                                          <p:val>
                                            <p:strVal val="#ppt_h+1"/>
                                          </p:val>
                                        </p:tav>
                                        <p:tav tm="100000">
                                          <p:val>
                                            <p:strVal val="#ppt_y"/>
                                          </p:val>
                                        </p:tav>
                                      </p:tavLst>
                                    </p:anim>
                                    <p:animEffect transition="in" filter="fade">
                                      <p:cBhvr>
                                        <p:cTn id="18"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screen"/>
          <a:srcRect/>
          <a:stretch>
            <a:fillRect/>
          </a:stretch>
        </p:blipFill>
        <p:spPr bwMode="auto">
          <a:xfrm>
            <a:off x="0" y="1200003"/>
            <a:ext cx="9170809" cy="5300831"/>
          </a:xfrm>
          <a:prstGeom prst="rect">
            <a:avLst/>
          </a:prstGeom>
          <a:noFill/>
          <a:ln w="9525">
            <a:noFill/>
            <a:miter lim="800000"/>
            <a:headEnd/>
            <a:tailEnd/>
          </a:ln>
          <a:effectLst/>
        </p:spPr>
      </p:pic>
      <p:sp>
        <p:nvSpPr>
          <p:cNvPr id="4" name="Прямоугольник 3"/>
          <p:cNvSpPr/>
          <p:nvPr/>
        </p:nvSpPr>
        <p:spPr>
          <a:xfrm>
            <a:off x="3000364" y="142852"/>
            <a:ext cx="3484800" cy="923330"/>
          </a:xfrm>
          <a:prstGeom prst="rect">
            <a:avLst/>
          </a:prstGeom>
          <a:noFill/>
        </p:spPr>
        <p:txBody>
          <a:bodyPr wrap="non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Торак зона</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ustDataLst>
      <p:tags r:id="rId1"/>
    </p:custDataLst>
  </p:cSld>
  <p:clrMapOvr>
    <a:masterClrMapping/>
  </p:clrMapOvr>
  <p:transition spd="slow" advClick="0" advTm="384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9218"/>
                                        </p:tgtEl>
                                        <p:attrNameLst>
                                          <p:attrName>style.visibility</p:attrName>
                                        </p:attrNameLst>
                                      </p:cBhvr>
                                      <p:to>
                                        <p:strVal val="visible"/>
                                      </p:to>
                                    </p:set>
                                    <p:anim by="(-#ppt_w*2)" calcmode="lin" valueType="num">
                                      <p:cBhvr rctx="PPT">
                                        <p:cTn id="14" dur="500" autoRev="1" fill="hold">
                                          <p:stCondLst>
                                            <p:cond delay="0"/>
                                          </p:stCondLst>
                                        </p:cTn>
                                        <p:tgtEl>
                                          <p:spTgt spid="9218"/>
                                        </p:tgtEl>
                                        <p:attrNameLst>
                                          <p:attrName>ppt_w</p:attrName>
                                        </p:attrNameLst>
                                      </p:cBhvr>
                                    </p:anim>
                                    <p:anim by="(#ppt_w*0.50)" calcmode="lin" valueType="num">
                                      <p:cBhvr>
                                        <p:cTn id="15" dur="500" decel="50000" autoRev="1" fill="hold">
                                          <p:stCondLst>
                                            <p:cond delay="0"/>
                                          </p:stCondLst>
                                        </p:cTn>
                                        <p:tgtEl>
                                          <p:spTgt spid="9218"/>
                                        </p:tgtEl>
                                        <p:attrNameLst>
                                          <p:attrName>ppt_x</p:attrName>
                                        </p:attrNameLst>
                                      </p:cBhvr>
                                    </p:anim>
                                    <p:anim from="(-#ppt_h/2)" to="(#ppt_y)" calcmode="lin" valueType="num">
                                      <p:cBhvr>
                                        <p:cTn id="16" dur="1000" fill="hold">
                                          <p:stCondLst>
                                            <p:cond delay="0"/>
                                          </p:stCondLst>
                                        </p:cTn>
                                        <p:tgtEl>
                                          <p:spTgt spid="9218"/>
                                        </p:tgtEl>
                                        <p:attrNameLst>
                                          <p:attrName>ppt_y</p:attrName>
                                        </p:attrNameLst>
                                      </p:cBhvr>
                                    </p:anim>
                                    <p:animRot by="21600000">
                                      <p:cBhvr>
                                        <p:cTn id="17" dur="1000" fill="hold">
                                          <p:stCondLst>
                                            <p:cond delay="0"/>
                                          </p:stCondLst>
                                        </p:cTn>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screen"/>
          <a:srcRect/>
          <a:stretch>
            <a:fillRect/>
          </a:stretch>
        </p:blipFill>
        <p:spPr bwMode="auto">
          <a:xfrm>
            <a:off x="0" y="1234811"/>
            <a:ext cx="9144000" cy="5080000"/>
          </a:xfrm>
          <a:prstGeom prst="rect">
            <a:avLst/>
          </a:prstGeom>
          <a:noFill/>
          <a:ln w="9525">
            <a:noFill/>
            <a:miter lim="800000"/>
            <a:headEnd/>
            <a:tailEnd/>
          </a:ln>
          <a:effectLst/>
        </p:spPr>
      </p:pic>
      <p:sp>
        <p:nvSpPr>
          <p:cNvPr id="4" name="Прямоугольник 3"/>
          <p:cNvSpPr/>
          <p:nvPr/>
        </p:nvSpPr>
        <p:spPr>
          <a:xfrm>
            <a:off x="2000232" y="142852"/>
            <a:ext cx="5270417" cy="923330"/>
          </a:xfrm>
          <a:prstGeom prst="rect">
            <a:avLst/>
          </a:prstGeom>
          <a:noFill/>
        </p:spPr>
        <p:txBody>
          <a:bodyPr wrap="non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Туклану пункты</a:t>
            </a:r>
            <a:endParaRPr lang="ru-RU" sz="5400" b="1" i="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Tree>
    <p:custDataLst>
      <p:tags r:id="rId1"/>
    </p:custDataLst>
  </p:cSld>
  <p:clrMapOvr>
    <a:masterClrMapping/>
  </p:clrMapOvr>
  <p:transition spd="slow" advClick="0" advTm="11688">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500" decel="50000" fill="hold">
                                          <p:stCondLst>
                                            <p:cond delay="0"/>
                                          </p:stCondLst>
                                        </p:cTn>
                                        <p:tgtEl>
                                          <p:spTgt spid="1024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024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0242"/>
                                        </p:tgtEl>
                                        <p:attrNameLst>
                                          <p:attrName>ppt_w</p:attrName>
                                        </p:attrNameLst>
                                      </p:cBhvr>
                                      <p:tavLst>
                                        <p:tav tm="0">
                                          <p:val>
                                            <p:strVal val="#ppt_w*.05"/>
                                          </p:val>
                                        </p:tav>
                                        <p:tav tm="100000">
                                          <p:val>
                                            <p:strVal val="#ppt_w"/>
                                          </p:val>
                                        </p:tav>
                                      </p:tavLst>
                                    </p:anim>
                                    <p:anim calcmode="lin" valueType="num">
                                      <p:cBhvr>
                                        <p:cTn id="18" dur="1000" fill="hold"/>
                                        <p:tgtEl>
                                          <p:spTgt spid="1024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024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024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024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Grp="1" noChangeAspect="1" noChangeArrowheads="1"/>
          </p:cNvPicPr>
          <p:nvPr>
            <p:ph idx="1"/>
          </p:nvPr>
        </p:nvPicPr>
        <p:blipFill>
          <a:blip r:embed="rId3" cstate="screen"/>
          <a:srcRect/>
          <a:stretch>
            <a:fillRect/>
          </a:stretch>
        </p:blipFill>
        <p:spPr bwMode="auto">
          <a:xfrm>
            <a:off x="2285984" y="1"/>
            <a:ext cx="4796130" cy="6858000"/>
          </a:xfrm>
          <a:prstGeom prst="rect">
            <a:avLst/>
          </a:prstGeom>
          <a:noFill/>
          <a:ln w="9525">
            <a:noFill/>
            <a:miter lim="800000"/>
            <a:headEnd/>
            <a:tailEnd/>
          </a:ln>
          <a:effectLst/>
        </p:spPr>
      </p:pic>
    </p:spTree>
    <p:custDataLst>
      <p:tags r:id="rId1"/>
    </p:custDataLst>
  </p:cSld>
  <p:clrMapOvr>
    <a:masterClrMapping/>
  </p:clrMapOvr>
  <p:transition spd="slow" advClick="0" advTm="4219">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by="(-#ppt_w*2)" calcmode="lin" valueType="num">
                                      <p:cBhvr rctx="PPT">
                                        <p:cTn id="7" dur="500" autoRev="1" fill="hold">
                                          <p:stCondLst>
                                            <p:cond delay="0"/>
                                          </p:stCondLst>
                                        </p:cTn>
                                        <p:tgtEl>
                                          <p:spTgt spid="11266"/>
                                        </p:tgtEl>
                                        <p:attrNameLst>
                                          <p:attrName>ppt_w</p:attrName>
                                        </p:attrNameLst>
                                      </p:cBhvr>
                                    </p:anim>
                                    <p:anim by="(#ppt_w*0.50)" calcmode="lin" valueType="num">
                                      <p:cBhvr>
                                        <p:cTn id="8" dur="500" decel="50000" autoRev="1" fill="hold">
                                          <p:stCondLst>
                                            <p:cond delay="0"/>
                                          </p:stCondLst>
                                        </p:cTn>
                                        <p:tgtEl>
                                          <p:spTgt spid="11266"/>
                                        </p:tgtEl>
                                        <p:attrNameLst>
                                          <p:attrName>ppt_x</p:attrName>
                                        </p:attrNameLst>
                                      </p:cBhvr>
                                    </p:anim>
                                    <p:anim from="(-#ppt_h/2)" to="(#ppt_y)" calcmode="lin" valueType="num">
                                      <p:cBhvr>
                                        <p:cTn id="9" dur="1000" fill="hold">
                                          <p:stCondLst>
                                            <p:cond delay="0"/>
                                          </p:stCondLst>
                                        </p:cTn>
                                        <p:tgtEl>
                                          <p:spTgt spid="11266"/>
                                        </p:tgtEl>
                                        <p:attrNameLst>
                                          <p:attrName>ppt_y</p:attrName>
                                        </p:attrNameLst>
                                      </p:cBhvr>
                                    </p:anim>
                                    <p:animRot by="21600000">
                                      <p:cBhvr>
                                        <p:cTn id="10" dur="1000" fill="hold">
                                          <p:stCondLst>
                                            <p:cond delay="0"/>
                                          </p:stCondLst>
                                        </p:cTn>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57166"/>
            <a:ext cx="8686800" cy="5722959"/>
          </a:xfrm>
        </p:spPr>
        <p:txBody>
          <a:bodyPr>
            <a:normAutofit/>
          </a:bodyPr>
          <a:lstStyle/>
          <a:p>
            <a:pPr algn="ctr">
              <a:buNone/>
            </a:pPr>
            <a:r>
              <a:rPr lang="tt-RU" dirty="0" smtClean="0"/>
              <a:t>		</a:t>
            </a:r>
          </a:p>
          <a:p>
            <a:pPr algn="ctr">
              <a:buNone/>
            </a:pPr>
            <a:r>
              <a:rPr lang="tt-RU" sz="2600" dirty="0" smtClean="0">
                <a:latin typeface="Times New Roman" pitchFamily="18" charset="0"/>
                <a:cs typeface="Times New Roman" pitchFamily="18" charset="0"/>
              </a:rPr>
              <a:t>		Нәни дустым! Без, иртәнге йокыбыздан торып урамга чыгу белән, юл хәрәкәтенә катнашып китәбез. Ә урамда транспорт чараларының тыз да быз чабуына күз иярми. Машиналарларның төрләре, җәяүлеләрнең һәм пассажирларның саны елдан – ел арта, юл хәрәкәте көчәйгәннән көчәя. Юл транспорт һәлакәтләре (ЮТҺ) турында да ишетеп, күреп торабыз. Алар нәтиҗәсендә кешеләр һәлак була яисә җәрәхәтләнә, юл корылмалары җимерелә. Юл хәрәкә кагыдәләрен төгәл үтәсәң , игътибарлы һәм сак булсаң аянычлы хәлләргә юлыкаска да мөмкин. Моның өчен иң беренче чиратта юл хәрәкәте билгеләрен һәм кагыйдәләрен белергә кирәк. </a:t>
            </a:r>
            <a:endParaRPr lang="ru-RU" dirty="0">
              <a:latin typeface="Times New Roman" pitchFamily="18" charset="0"/>
              <a:cs typeface="Times New Roman" pitchFamily="18" charset="0"/>
            </a:endParaRPr>
          </a:p>
        </p:txBody>
      </p:sp>
    </p:spTree>
    <p:custDataLst>
      <p:tags r:id="rId1"/>
    </p:custDataLst>
  </p:cSld>
  <p:clrMapOvr>
    <a:masterClrMapping/>
  </p:clrMapOvr>
  <p:transition spd="slow" advClick="0" advTm="1309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канирование0025.jpg"/>
          <p:cNvPicPr>
            <a:picLocks noGrp="1" noChangeAspect="1"/>
          </p:cNvPicPr>
          <p:nvPr>
            <p:ph idx="1"/>
          </p:nvPr>
        </p:nvPicPr>
        <p:blipFill>
          <a:blip r:embed="rId3" cstate="email"/>
          <a:stretch>
            <a:fillRect/>
          </a:stretch>
        </p:blipFill>
        <p:spPr>
          <a:xfrm>
            <a:off x="0" y="0"/>
            <a:ext cx="9144000" cy="6858000"/>
          </a:xfrm>
        </p:spPr>
      </p:pic>
    </p:spTree>
    <p:custDataLst>
      <p:tags r:id="rId1"/>
    </p:custDataLst>
  </p:cSld>
  <p:clrMapOvr>
    <a:masterClrMapping/>
  </p:clrMapOvr>
  <p:transition spd="slow" advClick="0" advTm="4142">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00041"/>
            <a:ext cx="8686800" cy="5072099"/>
          </a:xfrm>
        </p:spPr>
        <p:txBody>
          <a:bodyPr>
            <a:normAutofit lnSpcReduction="10000"/>
          </a:bodyPr>
          <a:lstStyle/>
          <a:p>
            <a:pPr algn="ctr">
              <a:buNone/>
            </a:pPr>
            <a:r>
              <a:rPr lang="tt-RU" dirty="0" smtClean="0">
                <a:latin typeface="Times New Roman" pitchFamily="18" charset="0"/>
                <a:cs typeface="Times New Roman" pitchFamily="18" charset="0"/>
              </a:rPr>
              <a:t>		Курыкмыйча, саклык белән юл аркылы чыгарга; урада дөрес юл сайларга; трамвай, троллейбус яисә автобуска ничек утырырга, анда үзеңне ничек тотарга кирәклеге турында сөйләшербез. Әле син, үскәч, бәлки, үзеңдә матур машина алырсың. Аны йөртер һәм бәлагә юлыкмас өчен дә юл хәрәкәте кагыйдәләрен белергә, үзеңне киләчәк тормышка хәзердән үк әзерләргә кирәк. Әлеге кагыйдәләрнең иң гадиләрен генә истә калдырыйк!!!</a:t>
            </a:r>
            <a:endParaRPr lang="ru-RU" dirty="0" smtClean="0">
              <a:latin typeface="Times New Roman" pitchFamily="18" charset="0"/>
              <a:cs typeface="Times New Roman" pitchFamily="18" charset="0"/>
            </a:endParaRPr>
          </a:p>
          <a:p>
            <a:endParaRPr lang="ru-RU" dirty="0"/>
          </a:p>
        </p:txBody>
      </p:sp>
    </p:spTree>
    <p:custDataLst>
      <p:tags r:id="rId1"/>
    </p:custDataLst>
  </p:cSld>
  <p:clrMapOvr>
    <a:masterClrMapping/>
  </p:clrMapOvr>
  <p:transition spd="slow" advClick="0" advTm="14515">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28605"/>
            <a:ext cx="8686800" cy="1143008"/>
          </a:xfrm>
        </p:spPr>
        <p:txBody>
          <a:bodyPr/>
          <a:lstStyle/>
          <a:p>
            <a:pPr algn="ctr">
              <a:buFont typeface="Wingdings" pitchFamily="2" charset="2"/>
              <a:buChar char="Ø"/>
            </a:pPr>
            <a:r>
              <a:rPr lang="tt-RU" dirty="0" smtClean="0"/>
              <a:t>Машина йөри торган юлда яки юл кырыеда беркайчанда уйнама;</a:t>
            </a:r>
          </a:p>
        </p:txBody>
      </p:sp>
      <p:pic>
        <p:nvPicPr>
          <p:cNvPr id="4" name="Рисунок 3" descr="Копия (10) PDD2_big.jpg"/>
          <p:cNvPicPr/>
          <p:nvPr/>
        </p:nvPicPr>
        <p:blipFill>
          <a:blip r:embed="rId3" cstate="screen"/>
          <a:stretch>
            <a:fillRect/>
          </a:stretch>
        </p:blipFill>
        <p:spPr>
          <a:xfrm>
            <a:off x="1428728" y="1571612"/>
            <a:ext cx="6429420" cy="5072098"/>
          </a:xfrm>
          <a:prstGeom prst="rect">
            <a:avLst/>
          </a:prstGeom>
        </p:spPr>
      </p:pic>
    </p:spTree>
    <p:custDataLst>
      <p:tags r:id="rId1"/>
    </p:custDataLst>
  </p:cSld>
  <p:clrMapOvr>
    <a:masterClrMapping/>
  </p:clrMapOvr>
  <p:transition spd="slow" advClick="0" advTm="10952">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ppt_w</p:attrName>
                                        </p:attrNameLst>
                                      </p:cBhvr>
                                      <p:tavLst>
                                        <p:tav tm="0" fmla="#ppt_w*sin(2.5*pi*$)">
                                          <p:val>
                                            <p:fltVal val="0"/>
                                          </p:val>
                                        </p:tav>
                                        <p:tav tm="100000">
                                          <p:val>
                                            <p:fltVal val="1"/>
                                          </p:val>
                                        </p:tav>
                                      </p:tavLst>
                                    </p:anim>
                                    <p:anim calcmode="lin" valueType="num">
                                      <p:cBhvr>
                                        <p:cTn id="12"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285728"/>
            <a:ext cx="8686800" cy="5794397"/>
          </a:xfrm>
        </p:spPr>
        <p:txBody>
          <a:bodyPr/>
          <a:lstStyle/>
          <a:p>
            <a:pPr algn="ctr">
              <a:buNone/>
            </a:pPr>
            <a:r>
              <a:rPr lang="tt-RU" dirty="0" smtClean="0">
                <a:latin typeface="Times New Roman" pitchFamily="18" charset="0"/>
                <a:cs typeface="Times New Roman" pitchFamily="18" charset="0"/>
              </a:rPr>
              <a:t>Велосипед белән машина юлына чыкма</a:t>
            </a:r>
          </a:p>
          <a:p>
            <a:pPr algn="ctr">
              <a:buNone/>
            </a:pPr>
            <a:endParaRPr lang="ru-RU" dirty="0">
              <a:latin typeface="Times New Roman" pitchFamily="18" charset="0"/>
              <a:cs typeface="Times New Roman" pitchFamily="18" charset="0"/>
            </a:endParaRPr>
          </a:p>
        </p:txBody>
      </p:sp>
      <p:pic>
        <p:nvPicPr>
          <p:cNvPr id="5" name="Рисунок 4" descr="Копия (7) PDD2_big.jpg"/>
          <p:cNvPicPr/>
          <p:nvPr/>
        </p:nvPicPr>
        <p:blipFill>
          <a:blip r:embed="rId3" cstate="email"/>
          <a:stretch>
            <a:fillRect/>
          </a:stretch>
        </p:blipFill>
        <p:spPr>
          <a:xfrm>
            <a:off x="1500166" y="1142984"/>
            <a:ext cx="6500106" cy="5205434"/>
          </a:xfrm>
          <a:prstGeom prst="rect">
            <a:avLst/>
          </a:prstGeom>
        </p:spPr>
      </p:pic>
    </p:spTree>
    <p:custDataLst>
      <p:tags r:id="rId1"/>
    </p:custDataLst>
  </p:cSld>
  <p:clrMapOvr>
    <a:masterClrMapping/>
  </p:clrMapOvr>
  <p:transition spd="slow" advClick="0" advTm="6985">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plus(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686800" cy="5651521"/>
          </a:xfrm>
        </p:spPr>
        <p:txBody>
          <a:bodyPr/>
          <a:lstStyle/>
          <a:p>
            <a:pPr algn="ctr">
              <a:buNone/>
            </a:pPr>
            <a:r>
              <a:rPr lang="tt-RU" dirty="0" smtClean="0"/>
              <a:t>		</a:t>
            </a:r>
            <a:r>
              <a:rPr lang="tt-RU" dirty="0" smtClean="0">
                <a:latin typeface="Times New Roman" pitchFamily="18" charset="0"/>
                <a:cs typeface="Times New Roman" pitchFamily="18" charset="0"/>
              </a:rPr>
              <a:t>Урамны теләсә нинди урыннан аркылы чыкма!!!</a:t>
            </a:r>
          </a:p>
          <a:p>
            <a:pPr algn="ctr">
              <a:buNone/>
            </a:pPr>
            <a:endParaRPr lang="ru-RU" dirty="0">
              <a:latin typeface="Times New Roman" pitchFamily="18" charset="0"/>
              <a:cs typeface="Times New Roman" pitchFamily="18" charset="0"/>
            </a:endParaRPr>
          </a:p>
        </p:txBody>
      </p:sp>
      <p:pic>
        <p:nvPicPr>
          <p:cNvPr id="4" name="Рисунок 3" descr="Копия (8) PDD2_big.jpg"/>
          <p:cNvPicPr/>
          <p:nvPr/>
        </p:nvPicPr>
        <p:blipFill>
          <a:blip r:embed="rId3" cstate="email"/>
          <a:stretch>
            <a:fillRect/>
          </a:stretch>
        </p:blipFill>
        <p:spPr>
          <a:xfrm>
            <a:off x="1643042" y="1500174"/>
            <a:ext cx="6072230" cy="4929222"/>
          </a:xfrm>
          <a:prstGeom prst="rect">
            <a:avLst/>
          </a:prstGeom>
        </p:spPr>
      </p:pic>
    </p:spTree>
    <p:custDataLst>
      <p:tags r:id="rId1"/>
    </p:custDataLst>
  </p:cSld>
  <p:clrMapOvr>
    <a:masterClrMapping/>
  </p:clrMapOvr>
  <p:transition spd="slow" advClick="0" advTm="539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57166"/>
            <a:ext cx="8686800" cy="6143668"/>
          </a:xfrm>
        </p:spPr>
        <p:txBody>
          <a:bodyPr/>
          <a:lstStyle/>
          <a:p>
            <a:pPr algn="ctr">
              <a:buNone/>
            </a:pPr>
            <a:r>
              <a:rPr lang="tt-RU" dirty="0" smtClean="0">
                <a:latin typeface="Times New Roman" pitchFamily="18" charset="0"/>
                <a:cs typeface="Times New Roman" pitchFamily="18" charset="0"/>
              </a:rPr>
              <a:t>Төркем белән барганда:</a:t>
            </a:r>
          </a:p>
          <a:p>
            <a:pPr algn="ctr">
              <a:buFont typeface="Wingdings" pitchFamily="2" charset="2"/>
              <a:buChar char="v"/>
            </a:pPr>
            <a:r>
              <a:rPr lang="tt-RU" dirty="0" smtClean="0">
                <a:latin typeface="Times New Roman" pitchFamily="18" charset="0"/>
                <a:cs typeface="Times New Roman" pitchFamily="18" charset="0"/>
              </a:rPr>
              <a:t>Җәяүлеләр өчен булган кагыйдәләрнең барсында үтәгез;</a:t>
            </a:r>
          </a:p>
          <a:p>
            <a:pPr algn="ctr">
              <a:buFont typeface="Wingdings" pitchFamily="2" charset="2"/>
              <a:buChar char="v"/>
            </a:pPr>
            <a:r>
              <a:rPr lang="tt-RU" dirty="0" smtClean="0">
                <a:latin typeface="Times New Roman" pitchFamily="18" charset="0"/>
                <a:cs typeface="Times New Roman" pitchFamily="18" charset="0"/>
              </a:rPr>
              <a:t>Өлкән озатучыларыгыз булсын</a:t>
            </a:r>
          </a:p>
          <a:p>
            <a:pPr algn="ctr">
              <a:buFont typeface="Wingdings" pitchFamily="2" charset="2"/>
              <a:buChar char="v"/>
            </a:pPr>
            <a:endParaRPr lang="tt-RU" dirty="0" smtClean="0">
              <a:latin typeface="Times New Roman" pitchFamily="18" charset="0"/>
              <a:cs typeface="Times New Roman" pitchFamily="18" charset="0"/>
            </a:endParaRPr>
          </a:p>
          <a:p>
            <a:pPr algn="ctr">
              <a:buNone/>
            </a:pPr>
            <a:r>
              <a:rPr lang="tt-RU" dirty="0" smtClean="0">
                <a:latin typeface="Times New Roman" pitchFamily="18" charset="0"/>
                <a:cs typeface="Times New Roman" pitchFamily="18" charset="0"/>
              </a:rPr>
              <a:t>Юл хәрәкәтте кагыйдәләре махсус тамгалар – юл хәрәкәте билгеләре белән күрсәтелә. Алар бик күп без аларны ел буена өйрәнеп танышып китәрбез;</a:t>
            </a:r>
          </a:p>
          <a:p>
            <a:pPr algn="ctr">
              <a:buNone/>
            </a:pPr>
            <a:r>
              <a:rPr lang="tt-RU" dirty="0" smtClean="0">
                <a:latin typeface="Times New Roman" pitchFamily="18" charset="0"/>
                <a:cs typeface="Times New Roman" pitchFamily="18" charset="0"/>
              </a:rPr>
              <a:t>		</a:t>
            </a:r>
            <a:endParaRPr lang="ru-RU" dirty="0"/>
          </a:p>
        </p:txBody>
      </p:sp>
    </p:spTree>
    <p:custDataLst>
      <p:tags r:id="rId1"/>
    </p:custDataLst>
  </p:cSld>
  <p:clrMapOvr>
    <a:masterClrMapping/>
  </p:clrMapOvr>
  <p:transition spd="slow" advClick="0" advTm="6343">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2"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email"/>
          <a:srcRect/>
          <a:stretch>
            <a:fillRect/>
          </a:stretch>
        </p:blipFill>
        <p:spPr bwMode="auto">
          <a:xfrm>
            <a:off x="428596" y="1785926"/>
            <a:ext cx="8353058" cy="3714776"/>
          </a:xfrm>
          <a:prstGeom prst="rect">
            <a:avLst/>
          </a:prstGeom>
          <a:noFill/>
          <a:ln w="9525">
            <a:noFill/>
            <a:miter lim="800000"/>
            <a:headEnd/>
            <a:tailEnd/>
          </a:ln>
          <a:effectLst/>
        </p:spPr>
      </p:pic>
      <p:sp>
        <p:nvSpPr>
          <p:cNvPr id="4" name="Прямоугольник 3"/>
          <p:cNvSpPr/>
          <p:nvPr/>
        </p:nvSpPr>
        <p:spPr>
          <a:xfrm>
            <a:off x="3214678" y="142852"/>
            <a:ext cx="2720618" cy="923330"/>
          </a:xfrm>
          <a:prstGeom prst="rect">
            <a:avLst/>
          </a:prstGeom>
          <a:noFill/>
        </p:spPr>
        <p:txBody>
          <a:bodyPr wrap="none" lIns="91440" tIns="45720" rIns="91440" bIns="45720">
            <a:spAutoFit/>
          </a:bodyPr>
          <a:lstStyle/>
          <a:p>
            <a:pPr algn="ctr"/>
            <a:r>
              <a:rPr lang="tt-RU" sz="5400" b="1" i="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Балалар</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ustDataLst>
      <p:tags r:id="rId1"/>
    </p:custDataLst>
  </p:cSld>
  <p:clrMapOvr>
    <a:masterClrMapping/>
  </p:clrMapOvr>
  <p:transition spd="slow" advClick="0" advTm="11095">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style.rotation</p:attrName>
                                        </p:attrNameLst>
                                      </p:cBhvr>
                                      <p:tavLst>
                                        <p:tav tm="0">
                                          <p:val>
                                            <p:fltVal val="720"/>
                                          </p:val>
                                        </p:tav>
                                        <p:tav tm="100000">
                                          <p:val>
                                            <p:fltVal val="0"/>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5"/>
</p:tagLst>
</file>

<file path=ppt/tags/tag10.xml><?xml version="1.0" encoding="utf-8"?>
<p:tagLst xmlns:a="http://schemas.openxmlformats.org/drawingml/2006/main" xmlns:r="http://schemas.openxmlformats.org/officeDocument/2006/relationships" xmlns:p="http://schemas.openxmlformats.org/presentationml/2006/main">
  <p:tag name="TIMING" val="|1.5|3.6"/>
</p:tagLst>
</file>

<file path=ppt/tags/tag11.xml><?xml version="1.0" encoding="utf-8"?>
<p:tagLst xmlns:a="http://schemas.openxmlformats.org/drawingml/2006/main" xmlns:r="http://schemas.openxmlformats.org/officeDocument/2006/relationships" xmlns:p="http://schemas.openxmlformats.org/presentationml/2006/main">
  <p:tag name="TIMING" val="|0.6|2.9"/>
</p:tagLst>
</file>

<file path=ppt/tags/tag12.xml><?xml version="1.0" encoding="utf-8"?>
<p:tagLst xmlns:a="http://schemas.openxmlformats.org/drawingml/2006/main" xmlns:r="http://schemas.openxmlformats.org/officeDocument/2006/relationships" xmlns:p="http://schemas.openxmlformats.org/presentationml/2006/main">
  <p:tag name="TIMING" val="|0.9|2.6"/>
</p:tagLst>
</file>

<file path=ppt/tags/tag13.xml><?xml version="1.0" encoding="utf-8"?>
<p:tagLst xmlns:a="http://schemas.openxmlformats.org/drawingml/2006/main" xmlns:r="http://schemas.openxmlformats.org/officeDocument/2006/relationships" xmlns:p="http://schemas.openxmlformats.org/presentationml/2006/main">
  <p:tag name="TIMING" val="|0.9|2.1"/>
</p:tagLst>
</file>

<file path=ppt/tags/tag14.xml><?xml version="1.0" encoding="utf-8"?>
<p:tagLst xmlns:a="http://schemas.openxmlformats.org/drawingml/2006/main" xmlns:r="http://schemas.openxmlformats.org/officeDocument/2006/relationships" xmlns:p="http://schemas.openxmlformats.org/presentationml/2006/main">
  <p:tag name="TIMING" val="|0.4|5.8"/>
</p:tagLst>
</file>

<file path=ppt/tags/tag15.xml><?xml version="1.0" encoding="utf-8"?>
<p:tagLst xmlns:a="http://schemas.openxmlformats.org/drawingml/2006/main" xmlns:r="http://schemas.openxmlformats.org/officeDocument/2006/relationships" xmlns:p="http://schemas.openxmlformats.org/presentationml/2006/main">
  <p:tag name="TIMING" val="|2.8|1"/>
</p:tagLst>
</file>

<file path=ppt/tags/tag16.xml><?xml version="1.0" encoding="utf-8"?>
<p:tagLst xmlns:a="http://schemas.openxmlformats.org/drawingml/2006/main" xmlns:r="http://schemas.openxmlformats.org/officeDocument/2006/relationships" xmlns:p="http://schemas.openxmlformats.org/presentationml/2006/main">
  <p:tag name="TIMING" val="|1.1|1.7"/>
</p:tagLst>
</file>

<file path=ppt/tags/tag17.xml><?xml version="1.0" encoding="utf-8"?>
<p:tagLst xmlns:a="http://schemas.openxmlformats.org/drawingml/2006/main" xmlns:r="http://schemas.openxmlformats.org/officeDocument/2006/relationships" xmlns:p="http://schemas.openxmlformats.org/presentationml/2006/main">
  <p:tag name="TIMING" val="|0.3|1.7"/>
</p:tagLst>
</file>

<file path=ppt/tags/tag18.xml><?xml version="1.0" encoding="utf-8"?>
<p:tagLst xmlns:a="http://schemas.openxmlformats.org/drawingml/2006/main" xmlns:r="http://schemas.openxmlformats.org/officeDocument/2006/relationships" xmlns:p="http://schemas.openxmlformats.org/presentationml/2006/main">
  <p:tag name="TIMING" val="|0.6|2.2"/>
</p:tagLst>
</file>

<file path=ppt/tags/tag19.xml><?xml version="1.0" encoding="utf-8"?>
<p:tagLst xmlns:a="http://schemas.openxmlformats.org/drawingml/2006/main" xmlns:r="http://schemas.openxmlformats.org/officeDocument/2006/relationships" xmlns:p="http://schemas.openxmlformats.org/presentationml/2006/main">
  <p:tag name="TIMING" val="|0.7"/>
</p:tagLst>
</file>

<file path=ppt/tags/tag2.xml><?xml version="1.0" encoding="utf-8"?>
<p:tagLst xmlns:a="http://schemas.openxmlformats.org/drawingml/2006/main" xmlns:r="http://schemas.openxmlformats.org/officeDocument/2006/relationships" xmlns:p="http://schemas.openxmlformats.org/presentationml/2006/main">
  <p:tag name="TIMING" val="|0.3|2.5"/>
</p:tagLst>
</file>

<file path=ppt/tags/tag3.xml><?xml version="1.0" encoding="utf-8"?>
<p:tagLst xmlns:a="http://schemas.openxmlformats.org/drawingml/2006/main" xmlns:r="http://schemas.openxmlformats.org/officeDocument/2006/relationships" xmlns:p="http://schemas.openxmlformats.org/presentationml/2006/main">
  <p:tag name="TIMING" val="|0.9"/>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2.5|2.5"/>
</p:tagLst>
</file>

<file path=ppt/tags/tag6.xml><?xml version="1.0" encoding="utf-8"?>
<p:tagLst xmlns:a="http://schemas.openxmlformats.org/drawingml/2006/main" xmlns:r="http://schemas.openxmlformats.org/officeDocument/2006/relationships" xmlns:p="http://schemas.openxmlformats.org/presentationml/2006/main">
  <p:tag name="TIMING" val="|0.8|3.4"/>
</p:tagLst>
</file>

<file path=ppt/tags/tag7.xml><?xml version="1.0" encoding="utf-8"?>
<p:tagLst xmlns:a="http://schemas.openxmlformats.org/drawingml/2006/main" xmlns:r="http://schemas.openxmlformats.org/officeDocument/2006/relationships" xmlns:p="http://schemas.openxmlformats.org/presentationml/2006/main">
  <p:tag name="TIMING" val="|1.3|2.3"/>
</p:tagLst>
</file>

<file path=ppt/tags/tag8.xml><?xml version="1.0" encoding="utf-8"?>
<p:tagLst xmlns:a="http://schemas.openxmlformats.org/drawingml/2006/main" xmlns:r="http://schemas.openxmlformats.org/officeDocument/2006/relationships" xmlns:p="http://schemas.openxmlformats.org/presentationml/2006/main">
  <p:tag name="TIMING" val="|0.4"/>
</p:tagLst>
</file>

<file path=ppt/tags/tag9.xml><?xml version="1.0" encoding="utf-8"?>
<p:tagLst xmlns:a="http://schemas.openxmlformats.org/drawingml/2006/main" xmlns:r="http://schemas.openxmlformats.org/officeDocument/2006/relationships" xmlns:p="http://schemas.openxmlformats.org/presentationml/2006/main">
  <p:tag name="TIMING" val="|1.4|1.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217</TotalTime>
  <Words>82</Words>
  <Application>Microsoft Office PowerPoint</Application>
  <PresentationFormat>Экран (4:3)</PresentationFormat>
  <Paragraphs>23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Автомобиль юлы</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Рамиль</cp:lastModifiedBy>
  <cp:revision>27</cp:revision>
  <dcterms:modified xsi:type="dcterms:W3CDTF">2012-03-08T11:10:31Z</dcterms:modified>
</cp:coreProperties>
</file>