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0"/>
  </p:notesMasterIdLst>
  <p:sldIdLst>
    <p:sldId id="267" r:id="rId2"/>
    <p:sldId id="257" r:id="rId3"/>
    <p:sldId id="258" r:id="rId4"/>
    <p:sldId id="261" r:id="rId5"/>
    <p:sldId id="259" r:id="rId6"/>
    <p:sldId id="260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62D30-A4CB-4358-8407-4D14D2FA8E8B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4F0A7-4939-4D6E-B1D8-7C33C81CE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810776-772F-4634-859D-5BAB4B44C7C2}" type="datetimeFigureOut">
              <a:rPr lang="ru-RU"/>
              <a:pPr/>
              <a:t>29.05.2013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2DD6B-F747-4C8E-BB93-0DE5CDB4D0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8739F4-231B-4195-9093-B1C7EC1409A7}" type="datetimeFigureOut">
              <a:rPr lang="ru-RU"/>
              <a:pPr/>
              <a:t>29.05.2013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29033-0A1C-4CA1-A6F4-A16D7E9523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11879D-EE16-472B-99C9-9414B8B14313}" type="datetimeFigureOut">
              <a:rPr lang="ru-RU"/>
              <a:pPr/>
              <a:t>29.05.2013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870D9-2324-4B09-802C-2666DB1C17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0181365-7608-4921-9673-C26D74DC22ED}" type="datetimeFigureOut">
              <a:rPr lang="ru-RU"/>
              <a:pPr/>
              <a:t>29.05.2013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F2405F3-A078-4F0B-AD03-83CD754E02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2F8F32-6605-4538-AE6F-0D42C4E1CF84}" type="datetimeFigureOut">
              <a:rPr lang="ru-RU"/>
              <a:pPr/>
              <a:t>29.05.2013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2A8B6-43D1-46DB-B8E0-19A523FDA4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AACC53-9005-4F5F-8799-D3B1201C9482}" type="datetimeFigureOut">
              <a:rPr lang="ru-RU"/>
              <a:pPr/>
              <a:t>29.05.2013</a:t>
            </a:fld>
            <a:endParaRPr lang="ru-RU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2774AC-7B6C-4F8E-889C-91E3595FD05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9CE9D1-5E95-4066-A743-063DF2785C4D}" type="datetimeFigureOut">
              <a:rPr lang="ru-RU"/>
              <a:pPr/>
              <a:t>29.05.2013</a:t>
            </a:fld>
            <a:endParaRPr lang="ru-RU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E4F883-8194-4239-A2C9-1832315BF7A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0988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fld id="{72FB2F2C-309A-4902-95B3-F7E10E120423}" type="datetimeFigureOut">
              <a:rPr lang="ru-RU"/>
              <a:pPr/>
              <a:t>29.05.2013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D2D3BC-F860-4D05-8F03-CBC6297F345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50ED94-3194-4165-8E83-83A1AEBBB2EB}" type="datetimeFigureOut">
              <a:rPr lang="ru-RU"/>
              <a:pPr/>
              <a:t>29.05.2013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5912C-9C29-4D0B-B971-5E0CC0BE4B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A9EA6F-E4F9-4905-B469-645FC09834C1}" type="datetimeFigureOut">
              <a:rPr lang="ru-RU"/>
              <a:pPr/>
              <a:t>29.05.2013</a:t>
            </a:fld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498AD5-CC0E-4FBF-86F6-30953A66D2B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9E9614-8DDC-4520-8566-F02B0484F821}" type="datetimeFigureOut">
              <a:rPr lang="ru-RU"/>
              <a:pPr/>
              <a:t>29.05.2013</a:t>
            </a:fld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5AF3A8-2471-47C8-B298-F616233E7AD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1554163"/>
            <a:ext cx="2073275" cy="1979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54400" y="1547813"/>
            <a:ext cx="4222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8913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fld id="{5306726D-C44B-40F6-AC36-899CEEFEA5DA}" type="datetimeFigureOut">
              <a:rPr lang="ru-RU"/>
              <a:pPr/>
              <a:t>29.05.2013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975" y="6356350"/>
            <a:ext cx="510222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625" y="6356350"/>
            <a:ext cx="11382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fld id="{82B3AA47-FCA7-489F-94CD-99302B0DC4FE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32" r:id="rId4"/>
    <p:sldLayoutId id="2147483833" r:id="rId5"/>
    <p:sldLayoutId id="2147483834" r:id="rId6"/>
    <p:sldLayoutId id="2147483829" r:id="rId7"/>
    <p:sldLayoutId id="2147483835" r:id="rId8"/>
    <p:sldLayoutId id="2147483836" r:id="rId9"/>
    <p:sldLayoutId id="2147483830" r:id="rId10"/>
    <p:sldLayoutId id="21474838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  <a:ea typeface="MS PGothic" pitchFamily="34" charset="-128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i="1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i="1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i="1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i="1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i="1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975" y="1554163"/>
            <a:ext cx="6238329" cy="1979612"/>
          </a:xfrm>
        </p:spPr>
        <p:txBody>
          <a:bodyPr/>
          <a:lstStyle/>
          <a:p>
            <a:r>
              <a:rPr lang="ru-RU" dirty="0" smtClean="0"/>
              <a:t>Обучение и воспитание детей дошкольного возраста по программе «Детство»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rog_foto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4400"/>
            <a:ext cx="5040560" cy="3575093"/>
          </a:xfrm>
        </p:spPr>
      </p:pic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 bwMode="auto">
          <a:xfrm>
            <a:off x="468313" y="3692525"/>
            <a:ext cx="4824412" cy="3043238"/>
          </a:xfrm>
        </p:spPr>
        <p:txBody>
          <a:bodyPr/>
          <a:lstStyle/>
          <a:p>
            <a:pPr algn="ctr" eaLnBrk="1" hangingPunct="1">
              <a:spcAft>
                <a:spcPts val="1000"/>
              </a:spcAft>
            </a:pPr>
            <a:r>
              <a:rPr lang="ru-RU" sz="2400" cap="none" dirty="0" smtClean="0">
                <a:solidFill>
                  <a:srgbClr val="000000"/>
                </a:solidFill>
                <a:latin typeface="Times New Roman" pitchFamily="18" charset="0"/>
              </a:rPr>
              <a:t>Федеральная образовательная программа дошкольного образования «Детство» создана коллективом авторов – преподавателей кафедры дошкольной педагогики РГПУ им. А.И. Герцена в 1990г.</a:t>
            </a:r>
            <a:br>
              <a:rPr lang="ru-RU" sz="2400" cap="none" dirty="0" smtClean="0">
                <a:solidFill>
                  <a:srgbClr val="000000"/>
                </a:solidFill>
                <a:latin typeface="Times New Roman" pitchFamily="18" charset="0"/>
              </a:rPr>
            </a:br>
            <a:endParaRPr lang="ru-RU" sz="2400" cap="none" dirty="0" smtClean="0">
              <a:latin typeface="Times New Roman" pitchFamily="18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2320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5064"/>
            <a:ext cx="2449512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015-006-R-e-b-jo-n-o-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810256"/>
            <a:ext cx="2483768" cy="4047744"/>
          </a:xfrm>
          <a:prstGeom prst="rect">
            <a:avLst/>
          </a:prstGeom>
        </p:spPr>
      </p:pic>
      <p:sp>
        <p:nvSpPr>
          <p:cNvPr id="15361" name="Объект 1"/>
          <p:cNvSpPr>
            <a:spLocks noGrp="1"/>
          </p:cNvSpPr>
          <p:nvPr>
            <p:ph sz="quarter" idx="13"/>
          </p:nvPr>
        </p:nvSpPr>
        <p:spPr>
          <a:xfrm>
            <a:off x="611188" y="692150"/>
            <a:ext cx="7777162" cy="1081088"/>
          </a:xfrm>
        </p:spPr>
        <p:txBody>
          <a:bodyPr/>
          <a:lstStyle/>
          <a:p>
            <a:pPr marL="0" indent="0"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ru-RU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algn="ctr" eaLnBrk="1" hangingPunct="1"/>
            <a:endParaRPr lang="ru-RU" dirty="0" smtClean="0"/>
          </a:p>
        </p:txBody>
      </p:sp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9144000" cy="792162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3100" b="1" cap="none" dirty="0" smtClean="0">
                <a:solidFill>
                  <a:srgbClr val="0070C0"/>
                </a:solidFill>
                <a:latin typeface="Times New Roman" pitchFamily="18" charset="0"/>
              </a:rPr>
              <a:t>Девиз программы «чувствовать-познавать-творить»</a:t>
            </a:r>
            <a:r>
              <a:rPr lang="ru-RU" sz="2200" b="1" cap="none" dirty="0" smtClean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ru-RU" sz="2200" b="1" cap="none" dirty="0" smtClean="0">
                <a:solidFill>
                  <a:srgbClr val="0070C0"/>
                </a:solidFill>
                <a:latin typeface="Times New Roman" pitchFamily="18" charset="0"/>
              </a:rPr>
            </a:br>
            <a:endParaRPr lang="ru-RU" cap="none" dirty="0" smtClean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836712"/>
            <a:ext cx="8208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rgbClr val="4E5B6F">
                      <a:satMod val="155000"/>
                    </a:srgbClr>
                  </a:solidFill>
                  <a:prstDash val="solid"/>
                </a:ln>
                <a:solidFill>
                  <a:srgbClr val="D6ECFF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Три взаимосвязанные линии развития ребёнка:</a:t>
            </a:r>
            <a:endParaRPr lang="ru-RU" sz="1600" dirty="0">
              <a:latin typeface="+mn-lt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3" y="1484784"/>
            <a:ext cx="2088231" cy="426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defRPr/>
            </a:pPr>
            <a:r>
              <a:rPr lang="ru-RU" sz="3000" b="1" dirty="0">
                <a:ln w="12700">
                  <a:solidFill>
                    <a:srgbClr val="4E5B6F">
                      <a:satMod val="155000"/>
                    </a:srgbClr>
                  </a:solidFill>
                  <a:prstDash val="solid"/>
                </a:ln>
                <a:solidFill>
                  <a:srgbClr val="D6ECFF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/>
                <a:ea typeface="+mn-ea"/>
              </a:rPr>
              <a:t>Линия чувств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7FD13B"/>
              </a:buClr>
              <a:buSzPct val="70000"/>
              <a:buFont typeface="Wingdings 2"/>
              <a:buChar char=""/>
              <a:defRPr/>
            </a:pPr>
            <a:r>
              <a:rPr lang="ru-RU" dirty="0">
                <a:solidFill>
                  <a:srgbClr val="EA157A">
                    <a:lumMod val="50000"/>
                  </a:srgbClr>
                </a:solidFill>
                <a:latin typeface="Franklin Gothic Book"/>
                <a:ea typeface="+mn-ea"/>
              </a:rPr>
              <a:t>Развитие эмоциональной отзывчивости;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7FD13B"/>
              </a:buClr>
              <a:buSzPct val="70000"/>
              <a:buFont typeface="Wingdings 2"/>
              <a:buChar char=""/>
              <a:defRPr/>
            </a:pPr>
            <a:r>
              <a:rPr lang="ru-RU" dirty="0">
                <a:solidFill>
                  <a:srgbClr val="EA157A">
                    <a:lumMod val="50000"/>
                  </a:srgbClr>
                </a:solidFill>
                <a:latin typeface="Franklin Gothic Book"/>
                <a:ea typeface="+mn-ea"/>
              </a:rPr>
              <a:t>Способность к сопереживанию;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7FD13B"/>
              </a:buClr>
              <a:buSzPct val="70000"/>
              <a:buFont typeface="Wingdings 2"/>
              <a:buChar char=""/>
              <a:defRPr/>
            </a:pPr>
            <a:r>
              <a:rPr lang="ru-RU" dirty="0">
                <a:solidFill>
                  <a:srgbClr val="EA157A">
                    <a:lumMod val="50000"/>
                  </a:srgbClr>
                </a:solidFill>
                <a:latin typeface="Franklin Gothic Book"/>
                <a:ea typeface="+mn-ea"/>
              </a:rPr>
              <a:t>Проявление гуманного отношения</a:t>
            </a:r>
            <a:r>
              <a:rPr lang="en-US" dirty="0">
                <a:solidFill>
                  <a:srgbClr val="EA157A">
                    <a:lumMod val="50000"/>
                  </a:srgbClr>
                </a:solidFill>
                <a:latin typeface="Franklin Gothic Book"/>
                <a:ea typeface="+mn-ea"/>
              </a:rPr>
              <a:t>.</a:t>
            </a:r>
            <a:endParaRPr lang="ru-RU" dirty="0">
              <a:solidFill>
                <a:srgbClr val="EA157A">
                  <a:lumMod val="50000"/>
                </a:srgbClr>
              </a:solidFill>
              <a:latin typeface="Franklin Gothic Book"/>
              <a:ea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7FD13B"/>
              </a:buClr>
              <a:buSzPct val="70000"/>
              <a:defRPr/>
            </a:pPr>
            <a:r>
              <a:rPr lang="ru-RU" sz="3200" dirty="0">
                <a:solidFill>
                  <a:srgbClr val="EA157A">
                    <a:lumMod val="50000"/>
                  </a:srgbClr>
                </a:solidFill>
                <a:latin typeface="Franklin Gothic Book"/>
                <a:ea typeface="+mn-e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1412776"/>
            <a:ext cx="295232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rgbClr val="4E5B6F">
                      <a:satMod val="155000"/>
                    </a:srgbClr>
                  </a:solidFill>
                  <a:prstDash val="solid"/>
                </a:ln>
                <a:solidFill>
                  <a:srgbClr val="D6ECFF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/>
                <a:ea typeface="+mn-ea"/>
              </a:rPr>
              <a:t>Линия познания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7FD13B"/>
              </a:buClr>
              <a:buSzPct val="70000"/>
              <a:buFont typeface="Wingdings 2"/>
              <a:buChar char=""/>
              <a:defRPr/>
            </a:pPr>
            <a:r>
              <a:rPr lang="ru-RU" dirty="0">
                <a:solidFill>
                  <a:srgbClr val="EA157A">
                    <a:lumMod val="50000"/>
                  </a:srgbClr>
                </a:solidFill>
                <a:latin typeface="Franklin Gothic Book"/>
                <a:ea typeface="+mn-ea"/>
              </a:rPr>
              <a:t>Развитие познавательной активности;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7FD13B"/>
              </a:buClr>
              <a:buSzPct val="70000"/>
              <a:buFont typeface="Wingdings 2"/>
              <a:buChar char=""/>
              <a:defRPr/>
            </a:pPr>
            <a:r>
              <a:rPr lang="ru-RU" dirty="0">
                <a:solidFill>
                  <a:srgbClr val="EA157A">
                    <a:lumMod val="50000"/>
                  </a:srgbClr>
                </a:solidFill>
                <a:latin typeface="Franklin Gothic Book"/>
                <a:ea typeface="+mn-ea"/>
              </a:rPr>
              <a:t>Любознательности;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7FD13B"/>
              </a:buClr>
              <a:buSzPct val="70000"/>
              <a:buFont typeface="Wingdings 2"/>
              <a:buChar char=""/>
              <a:defRPr/>
            </a:pPr>
            <a:r>
              <a:rPr lang="ru-RU" dirty="0">
                <a:solidFill>
                  <a:srgbClr val="EA157A">
                    <a:lumMod val="50000"/>
                  </a:srgbClr>
                </a:solidFill>
                <a:latin typeface="Franklin Gothic Book"/>
                <a:ea typeface="+mn-ea"/>
              </a:rPr>
              <a:t>Стремление к самостоятельному познанию и размышлению;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7FD13B"/>
              </a:buClr>
              <a:buSzPct val="70000"/>
              <a:buFont typeface="Wingdings 2"/>
              <a:buChar char=""/>
              <a:defRPr/>
            </a:pPr>
            <a:r>
              <a:rPr lang="ru-RU" dirty="0">
                <a:solidFill>
                  <a:srgbClr val="EA157A">
                    <a:lumMod val="50000"/>
                  </a:srgbClr>
                </a:solidFill>
                <a:latin typeface="Franklin Gothic Book"/>
                <a:ea typeface="+mn-ea"/>
              </a:rPr>
              <a:t>Развитие умственных способностей;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7FD13B"/>
              </a:buClr>
              <a:buSzPct val="70000"/>
              <a:buFont typeface="Wingdings 2"/>
              <a:buChar char=""/>
              <a:defRPr/>
            </a:pPr>
            <a:r>
              <a:rPr lang="ru-RU" dirty="0">
                <a:solidFill>
                  <a:srgbClr val="EA157A">
                    <a:lumMod val="50000"/>
                  </a:srgbClr>
                </a:solidFill>
                <a:latin typeface="Franklin Gothic Book"/>
                <a:ea typeface="+mn-ea"/>
              </a:rPr>
              <a:t>Развитие речи</a:t>
            </a:r>
            <a:r>
              <a:rPr lang="en-US" dirty="0">
                <a:solidFill>
                  <a:srgbClr val="EA157A">
                    <a:lumMod val="50000"/>
                  </a:srgbClr>
                </a:solidFill>
                <a:latin typeface="Franklin Gothic Book"/>
                <a:ea typeface="+mn-ea"/>
              </a:rPr>
              <a:t>.</a:t>
            </a:r>
            <a:endParaRPr lang="ru-RU" dirty="0">
              <a:solidFill>
                <a:srgbClr val="EA157A">
                  <a:lumMod val="50000"/>
                </a:srgbClr>
              </a:solidFill>
              <a:latin typeface="Franklin Gothic Book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1484784"/>
            <a:ext cx="3096344" cy="278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rgbClr val="4E5B6F">
                      <a:satMod val="155000"/>
                    </a:srgbClr>
                  </a:solidFill>
                  <a:prstDash val="solid"/>
                </a:ln>
                <a:solidFill>
                  <a:srgbClr val="D6ECFF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/>
                <a:ea typeface="+mn-ea"/>
              </a:rPr>
              <a:t>Линия развития творчества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7FD13B"/>
              </a:buClr>
              <a:buSzPct val="70000"/>
              <a:buFont typeface="Wingdings 2"/>
              <a:buChar char=""/>
              <a:defRPr/>
            </a:pPr>
            <a:r>
              <a:rPr lang="ru-RU" dirty="0">
                <a:solidFill>
                  <a:srgbClr val="EA157A">
                    <a:lumMod val="50000"/>
                  </a:srgbClr>
                </a:solidFill>
                <a:latin typeface="Franklin Gothic Book"/>
                <a:ea typeface="+mn-ea"/>
              </a:rPr>
              <a:t>Творческая активность детей;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7FD13B"/>
              </a:buClr>
              <a:buSzPct val="70000"/>
              <a:buFont typeface="Wingdings 2"/>
              <a:buChar char=""/>
              <a:defRPr/>
            </a:pPr>
            <a:r>
              <a:rPr lang="ru-RU" dirty="0">
                <a:solidFill>
                  <a:srgbClr val="EA157A">
                    <a:lumMod val="50000"/>
                  </a:srgbClr>
                </a:solidFill>
                <a:latin typeface="Franklin Gothic Book"/>
                <a:ea typeface="+mn-ea"/>
              </a:rPr>
              <a:t>Развитие воображения;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7FD13B"/>
              </a:buClr>
              <a:buSzPct val="70000"/>
              <a:buFont typeface="Wingdings 2"/>
              <a:buChar char=""/>
              <a:defRPr/>
            </a:pPr>
            <a:r>
              <a:rPr lang="ru-RU" dirty="0">
                <a:solidFill>
                  <a:srgbClr val="EA157A">
                    <a:lumMod val="50000"/>
                  </a:srgbClr>
                </a:solidFill>
                <a:latin typeface="Franklin Gothic Book"/>
                <a:ea typeface="+mn-ea"/>
              </a:rPr>
              <a:t>Обогащение опыта самостоятельной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0" y="1"/>
            <a:ext cx="50040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программных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образовательных задач происходит с помощью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совместной деятельности педагога 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процессе взаимодействия с семьями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воспитанников.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3203848" y="2852936"/>
            <a:ext cx="59401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Все задачи программы реализуются в совместной, самостоятельной и специально – организованной деятельности с детьми.</a:t>
            </a:r>
            <a:r>
              <a:rPr lang="ru-RU" sz="2400" dirty="0">
                <a:solidFill>
                  <a:srgbClr val="4E3B30"/>
                </a:solidFill>
                <a:latin typeface="Times New Roman" pitchFamily="18" charset="0"/>
              </a:rPr>
              <a:t/>
            </a:r>
            <a:br>
              <a:rPr lang="ru-RU" sz="2400" dirty="0">
                <a:solidFill>
                  <a:srgbClr val="4E3B30"/>
                </a:solidFill>
                <a:latin typeface="Times New Roman" pitchFamily="18" charset="0"/>
              </a:rPr>
            </a:br>
            <a:endParaRPr lang="ru-RU" sz="2400" dirty="0">
              <a:latin typeface="Times New Roman" pitchFamily="18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0" y="5733256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Программа ''Детство'' состоит из трех частей в соответствии с тремя ступенями дошкольного возраста – младший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 (третий и четвертый годы жизни),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средний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 (пятый год жизни),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старший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 (шестой и седьмой годы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жизни).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</a:b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5" name="Рисунок 4" descr="vstrecha_gost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56792"/>
            <a:ext cx="3303968" cy="2376264"/>
          </a:xfrm>
          <a:prstGeom prst="rect">
            <a:avLst/>
          </a:prstGeom>
        </p:spPr>
      </p:pic>
      <p:pic>
        <p:nvPicPr>
          <p:cNvPr id="7" name="Рисунок 6" descr="dsc_06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0"/>
            <a:ext cx="4139952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611188" y="620713"/>
            <a:ext cx="79930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В ПРОГРАММЕ «ДЕТСТВО» В СООТВЕТСТВИИ С ФЕДЕ­РАЛЬНЫМИ ГОСУДАРСТВЕННЫМИ ТРЕБОВАНИЯМИ (ФГТ) ВЫДЕЛЕНО ДВЕ ЧАСТИ — ОСНОВНАЯ И ДОПОЛНИТЕЛЬНАЯ.</a:t>
            </a:r>
            <a:br>
              <a:rPr lang="ru-RU" sz="2000" i="1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 flipH="1">
            <a:off x="179387" y="1556792"/>
            <a:ext cx="4968875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7FD13B"/>
              </a:buClr>
              <a:buSzPct val="70000"/>
            </a:pPr>
            <a:r>
              <a:rPr lang="ru-RU" sz="20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Основная часть</a:t>
            </a:r>
          </a:p>
          <a:p>
            <a:pPr marL="34290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" pitchFamily="2" charset="2"/>
              <a:buChar char="§"/>
            </a:pPr>
            <a:r>
              <a:rPr lang="ru-RU" sz="2400" dirty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«Физическая культура</a:t>
            </a:r>
            <a:r>
              <a:rPr lang="ru-RU" sz="2400" dirty="0" smtClean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750B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" pitchFamily="2" charset="2"/>
              <a:buChar char="§"/>
            </a:pPr>
            <a:r>
              <a:rPr lang="ru-RU" sz="2400" dirty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«Здоровье»</a:t>
            </a:r>
          </a:p>
          <a:p>
            <a:pPr marL="34290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" pitchFamily="2" charset="2"/>
              <a:buChar char="§"/>
            </a:pPr>
            <a:r>
              <a:rPr lang="ru-RU" sz="2400" dirty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«Безопасность»</a:t>
            </a:r>
          </a:p>
          <a:p>
            <a:pPr marL="34290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" pitchFamily="2" charset="2"/>
              <a:buChar char="§"/>
            </a:pPr>
            <a:r>
              <a:rPr lang="ru-RU" sz="2400" dirty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«Социализация»</a:t>
            </a:r>
          </a:p>
          <a:p>
            <a:pPr marL="34290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" pitchFamily="2" charset="2"/>
              <a:buChar char="§"/>
            </a:pPr>
            <a:r>
              <a:rPr lang="ru-RU" sz="2400" dirty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«Труд»</a:t>
            </a:r>
          </a:p>
          <a:p>
            <a:pPr marL="34290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" pitchFamily="2" charset="2"/>
              <a:buChar char="§"/>
            </a:pPr>
            <a:r>
              <a:rPr lang="ru-RU" sz="2400" dirty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«Познание»</a:t>
            </a:r>
          </a:p>
          <a:p>
            <a:pPr marL="34290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" pitchFamily="2" charset="2"/>
              <a:buChar char="§"/>
            </a:pPr>
            <a:r>
              <a:rPr lang="ru-RU" sz="2400" dirty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Коммуникация»</a:t>
            </a:r>
          </a:p>
          <a:p>
            <a:pPr marL="34290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" pitchFamily="2" charset="2"/>
              <a:buChar char="§"/>
            </a:pPr>
            <a:r>
              <a:rPr lang="ru-RU" sz="2400" dirty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«Чтение художественной </a:t>
            </a:r>
            <a:r>
              <a:rPr lang="ru-RU" sz="2400" dirty="0" smtClean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литературы,</a:t>
            </a:r>
            <a:endParaRPr lang="ru-RU" sz="2400" dirty="0">
              <a:solidFill>
                <a:srgbClr val="750B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" pitchFamily="2" charset="2"/>
              <a:buChar char="§"/>
            </a:pPr>
            <a:r>
              <a:rPr lang="ru-RU" sz="2400" dirty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  <a:r>
              <a:rPr lang="ru-RU" sz="2400" dirty="0" smtClean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750B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" pitchFamily="2" charset="2"/>
              <a:buChar char="§"/>
            </a:pPr>
            <a:r>
              <a:rPr lang="ru-RU" sz="2400" dirty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«Музыка</a:t>
            </a:r>
            <a:r>
              <a:rPr lang="ru-RU" sz="2400" dirty="0" smtClean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750B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148263" y="1912938"/>
            <a:ext cx="374491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7FD13B"/>
              </a:buClr>
              <a:buSzPct val="70000"/>
            </a:pPr>
            <a:r>
              <a:rPr lang="ru-RU" sz="2000" b="1" i="1" dirty="0">
                <a:solidFill>
                  <a:srgbClr val="00192F"/>
                </a:solidFill>
                <a:latin typeface="Times New Roman" pitchFamily="18" charset="0"/>
                <a:cs typeface="Times New Roman" pitchFamily="18" charset="0"/>
              </a:rPr>
              <a:t>Дополнительная часть</a:t>
            </a:r>
          </a:p>
          <a:p>
            <a:pPr marL="342900" indent="-342900" algn="ctr">
              <a:spcBef>
                <a:spcPct val="20000"/>
              </a:spcBef>
              <a:buClr>
                <a:srgbClr val="7FD13B"/>
              </a:buClr>
              <a:buSzPct val="70000"/>
            </a:pPr>
            <a:r>
              <a:rPr lang="ru-RU" sz="2400" i="1" dirty="0">
                <a:solidFill>
                  <a:srgbClr val="00192F"/>
                </a:solidFill>
                <a:latin typeface="Times New Roman" pitchFamily="18" charset="0"/>
                <a:cs typeface="Times New Roman" pitchFamily="18" charset="0"/>
              </a:rPr>
              <a:t>(региональный компонент)</a:t>
            </a:r>
          </a:p>
          <a:p>
            <a:pPr marL="34290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" pitchFamily="2" charset="2"/>
              <a:buChar char="§"/>
            </a:pPr>
            <a:r>
              <a:rPr lang="ru-RU" sz="2400" dirty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Знакомство с малой Родиной – родным городом</a:t>
            </a:r>
          </a:p>
          <a:p>
            <a:pPr marL="34290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" pitchFamily="2" charset="2"/>
              <a:buChar char="§"/>
            </a:pPr>
            <a:r>
              <a:rPr lang="ru-RU" sz="2400" dirty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Знакомство с родной страной и миром</a:t>
            </a:r>
          </a:p>
          <a:p>
            <a:pPr marL="34290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" pitchFamily="2" charset="2"/>
              <a:buChar char="§"/>
            </a:pPr>
            <a:r>
              <a:rPr lang="ru-RU" sz="2400" dirty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Этнокультурное образование и воспитание ребёнка</a:t>
            </a:r>
          </a:p>
          <a:p>
            <a:pPr marL="34290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" pitchFamily="2" charset="2"/>
              <a:buChar char="§"/>
            </a:pPr>
            <a:r>
              <a:rPr lang="ru-RU" sz="2400" dirty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Изучение иностранного языка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0"/>
            <a:ext cx="70567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D6ECFF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/>
                <a:ea typeface="+mj-ea"/>
                <a:cs typeface="Times New Roman" pitchFamily="18" charset="0"/>
              </a:rPr>
              <a:t>В соответствии с требованиями ФГТ Программа должна быть направлена на:</a:t>
            </a:r>
            <a:endParaRPr lang="ru-RU" dirty="0">
              <a:latin typeface="+mn-lt"/>
              <a:ea typeface="+mn-ea"/>
            </a:endParaRP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3321050" y="1293813"/>
            <a:ext cx="5616575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" pitchFamily="2" charset="2"/>
              <a:buChar char="v"/>
            </a:pPr>
            <a:r>
              <a:rPr lang="ru-RU" sz="2800" dirty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Формирование общей культуры детей;</a:t>
            </a:r>
          </a:p>
          <a:p>
            <a:pPr marL="34290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" pitchFamily="2" charset="2"/>
              <a:buChar char="v"/>
            </a:pPr>
            <a:r>
              <a:rPr lang="ru-RU" sz="2800" dirty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Развитие физических, интеллектуальных, личностных качеств;</a:t>
            </a:r>
          </a:p>
          <a:p>
            <a:pPr marL="34290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" pitchFamily="2" charset="2"/>
              <a:buChar char="v"/>
            </a:pPr>
            <a:r>
              <a:rPr lang="ru-RU" sz="2800" dirty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Формирование предпосылок учебной деятельности;</a:t>
            </a:r>
          </a:p>
          <a:p>
            <a:pPr marL="34290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" pitchFamily="2" charset="2"/>
              <a:buChar char="v"/>
            </a:pPr>
            <a:r>
              <a:rPr lang="ru-RU" sz="2800" dirty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 здоровья;</a:t>
            </a:r>
          </a:p>
          <a:p>
            <a:pPr marL="34290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" pitchFamily="2" charset="2"/>
              <a:buChar char="v"/>
            </a:pPr>
            <a:r>
              <a:rPr lang="ru-RU" sz="2800" dirty="0">
                <a:solidFill>
                  <a:srgbClr val="750B3D"/>
                </a:solidFill>
                <a:latin typeface="Times New Roman" pitchFamily="18" charset="0"/>
                <a:cs typeface="Times New Roman" pitchFamily="18" charset="0"/>
              </a:rPr>
              <a:t>Коррекция недостатков в физическом и (или) психологическом развитии.</a:t>
            </a:r>
          </a:p>
        </p:txBody>
      </p:sp>
      <p:pic>
        <p:nvPicPr>
          <p:cNvPr id="7" name="Рисунок 6" descr="p1160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32735"/>
            <a:ext cx="2770238" cy="2125265"/>
          </a:xfrm>
          <a:prstGeom prst="rect">
            <a:avLst/>
          </a:prstGeom>
        </p:spPr>
      </p:pic>
      <p:pic>
        <p:nvPicPr>
          <p:cNvPr id="8" name="Рисунок 7" descr="p10506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84309" cy="2088232"/>
          </a:xfrm>
          <a:prstGeom prst="rect">
            <a:avLst/>
          </a:prstGeom>
        </p:spPr>
      </p:pic>
      <p:pic>
        <p:nvPicPr>
          <p:cNvPr id="9" name="Рисунок 8" descr="Изображение 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48880"/>
            <a:ext cx="2771800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ru-RU" dirty="0" smtClean="0"/>
              <a:t>В нашем саду №1958 в распоряжении детей имеются: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3" y="476673"/>
            <a:ext cx="2016224" cy="504055"/>
          </a:xfrm>
        </p:spPr>
        <p:txBody>
          <a:bodyPr/>
          <a:lstStyle/>
          <a:p>
            <a:r>
              <a:rPr lang="ru-RU" dirty="0" smtClean="0"/>
              <a:t>Музыкальный зал</a:t>
            </a:r>
            <a:endParaRPr lang="ru-RU" dirty="0"/>
          </a:p>
        </p:txBody>
      </p:sp>
      <p:pic>
        <p:nvPicPr>
          <p:cNvPr id="7" name="Содержимое 6" descr="IMAG11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2784309" cy="2088232"/>
          </a:xfrm>
          <a:ln w="57150" cap="sq" cmpd="sng">
            <a:solidFill>
              <a:srgbClr val="00B0F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131840" y="2276872"/>
            <a:ext cx="2088231" cy="504056"/>
          </a:xfrm>
        </p:spPr>
        <p:txBody>
          <a:bodyPr/>
          <a:lstStyle/>
          <a:p>
            <a:r>
              <a:rPr lang="ru-RU" dirty="0" smtClean="0"/>
              <a:t>Спортивный зал</a:t>
            </a:r>
            <a:endParaRPr lang="ru-RU" dirty="0"/>
          </a:p>
        </p:txBody>
      </p:sp>
      <p:pic>
        <p:nvPicPr>
          <p:cNvPr id="9" name="Содержимое 8" descr="DSCF067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843808" y="2636912"/>
            <a:ext cx="2880319" cy="2160240"/>
          </a:xfrm>
          <a:ln w="53975">
            <a:solidFill>
              <a:srgbClr val="00B0F0"/>
            </a:solidFill>
          </a:ln>
        </p:spPr>
      </p:pic>
      <p:pic>
        <p:nvPicPr>
          <p:cNvPr id="10" name="Рисунок 9" descr="p1150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764704"/>
            <a:ext cx="3347864" cy="2232248"/>
          </a:xfrm>
          <a:prstGeom prst="rect">
            <a:avLst/>
          </a:prstGeom>
          <a:ln w="53975">
            <a:solidFill>
              <a:srgbClr val="00B0F0"/>
            </a:solidFill>
          </a:ln>
        </p:spPr>
      </p:pic>
      <p:pic>
        <p:nvPicPr>
          <p:cNvPr id="11" name="Рисунок 10" descr="p10306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81128"/>
            <a:ext cx="2767541" cy="2276872"/>
          </a:xfrm>
          <a:prstGeom prst="rect">
            <a:avLst/>
          </a:prstGeom>
          <a:ln w="53975">
            <a:solidFill>
              <a:srgbClr val="00B0F0"/>
            </a:solidFill>
          </a:ln>
        </p:spPr>
      </p:pic>
      <p:pic>
        <p:nvPicPr>
          <p:cNvPr id="12" name="Рисунок 11" descr="galereya_iskusst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4553744"/>
            <a:ext cx="3347864" cy="2304256"/>
          </a:xfrm>
          <a:prstGeom prst="rect">
            <a:avLst/>
          </a:prstGeom>
          <a:ln w="53975">
            <a:solidFill>
              <a:srgbClr val="00B0F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516216" y="40770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Галерея искусства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22108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Сенсорная комната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724128" y="332656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Плавательный бассейн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F06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2780928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Thank you for your attention</a:t>
            </a:r>
            <a:endParaRPr lang="ru-RU" sz="4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Другая 1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868727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3032</TotalTime>
  <Words>327</Words>
  <Application>Microsoft Office PowerPoint</Application>
  <PresentationFormat>Экран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Tradeshow</vt:lpstr>
      <vt:lpstr>Обучение и воспитание детей дошкольного возраста по программе «Детство»</vt:lpstr>
      <vt:lpstr>Федеральная образовательная программа дошкольного образования «Детство» создана коллективом авторов – преподавателей кафедры дошкольной педагогики РГПУ им. А.И. Герцена в 1990г. </vt:lpstr>
      <vt:lpstr>Девиз программы «чувствовать-познавать-творить» </vt:lpstr>
      <vt:lpstr>Слайд 4</vt:lpstr>
      <vt:lpstr>Слайд 5</vt:lpstr>
      <vt:lpstr>Слайд 6</vt:lpstr>
      <vt:lpstr>В нашем саду №1958 в распоряжении детей имеются: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Московский гуманитарный педагогический институт</dc:title>
  <dc:creator>BarinovSS</dc:creator>
  <cp:lastModifiedBy>Алёночка</cp:lastModifiedBy>
  <cp:revision>83</cp:revision>
  <dcterms:created xsi:type="dcterms:W3CDTF">2012-03-24T16:32:02Z</dcterms:created>
  <dcterms:modified xsi:type="dcterms:W3CDTF">2013-05-30T18:39:58Z</dcterms:modified>
</cp:coreProperties>
</file>