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kids.wikimart.ru/toy_creation_development/games_for_children/board_game/model/34696057?recommendedOfferId=73266489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kids.wikimart.ru/toy_creation_development/games_for_children/board_game/model/34696057?recommendedOfferId=73266489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E4250-EC9E-453F-859A-687DD330CEA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9504017-439A-425B-8811-EF58E3CE7495}">
      <dgm:prSet custT="1"/>
      <dgm:spPr/>
      <dgm:t>
        <a:bodyPr/>
        <a:lstStyle/>
        <a:p>
          <a:pPr rtl="0"/>
          <a:r>
            <a:rPr lang="ru-RU" sz="2800" dirty="0" err="1" smtClean="0"/>
            <a:t>Демонстративность</a:t>
          </a:r>
          <a:endParaRPr lang="ru-RU" sz="2800" dirty="0"/>
        </a:p>
      </dgm:t>
    </dgm:pt>
    <dgm:pt modelId="{C3CF834D-E3AD-4387-BBB4-1CCA503516BB}" type="parTrans" cxnId="{D23F8F71-DD2D-4FBC-BB86-58B5698EC562}">
      <dgm:prSet/>
      <dgm:spPr/>
      <dgm:t>
        <a:bodyPr/>
        <a:lstStyle/>
        <a:p>
          <a:endParaRPr lang="ru-RU"/>
        </a:p>
      </dgm:t>
    </dgm:pt>
    <dgm:pt modelId="{E0CF8592-34F2-4F50-AA3D-127F18E121BD}" type="sibTrans" cxnId="{D23F8F71-DD2D-4FBC-BB86-58B5698EC562}">
      <dgm:prSet custT="1"/>
      <dgm:spPr/>
      <dgm:t>
        <a:bodyPr/>
        <a:lstStyle/>
        <a:p>
          <a:endParaRPr lang="ru-RU" sz="2800"/>
        </a:p>
      </dgm:t>
    </dgm:pt>
    <dgm:pt modelId="{225638C2-A84D-4A26-B30B-5609C78C538F}">
      <dgm:prSet custT="1"/>
      <dgm:spPr/>
      <dgm:t>
        <a:bodyPr/>
        <a:lstStyle/>
        <a:p>
          <a:pPr rtl="0"/>
          <a:r>
            <a:rPr lang="ru-RU" sz="2800" dirty="0" smtClean="0"/>
            <a:t>Тревожность </a:t>
          </a:r>
          <a:endParaRPr lang="ru-RU" sz="2800" dirty="0"/>
        </a:p>
      </dgm:t>
    </dgm:pt>
    <dgm:pt modelId="{02063E21-02BB-4E62-B765-D95CA6DF411C}" type="parTrans" cxnId="{1F3565C6-B1E3-4F33-B295-A8B608E66BEE}">
      <dgm:prSet/>
      <dgm:spPr/>
      <dgm:t>
        <a:bodyPr/>
        <a:lstStyle/>
        <a:p>
          <a:endParaRPr lang="ru-RU"/>
        </a:p>
      </dgm:t>
    </dgm:pt>
    <dgm:pt modelId="{93F04214-1CE0-4EBE-AFFC-08AE44BC1F43}" type="sibTrans" cxnId="{1F3565C6-B1E3-4F33-B295-A8B608E66BEE}">
      <dgm:prSet custT="1"/>
      <dgm:spPr/>
      <dgm:t>
        <a:bodyPr/>
        <a:lstStyle/>
        <a:p>
          <a:endParaRPr lang="ru-RU" sz="2800"/>
        </a:p>
      </dgm:t>
    </dgm:pt>
    <dgm:pt modelId="{28867E55-3686-4DDB-843E-5C1BB362DEE9}">
      <dgm:prSet custT="1"/>
      <dgm:spPr/>
      <dgm:t>
        <a:bodyPr/>
        <a:lstStyle/>
        <a:p>
          <a:pPr rtl="0"/>
          <a:r>
            <a:rPr lang="ru-RU" sz="2800" dirty="0" smtClean="0"/>
            <a:t>Агрессивность</a:t>
          </a:r>
          <a:endParaRPr lang="ru-RU" sz="2800" dirty="0"/>
        </a:p>
      </dgm:t>
    </dgm:pt>
    <dgm:pt modelId="{25B996DE-214C-4783-904D-0CDA0E5A7E7D}" type="parTrans" cxnId="{84C04BC4-576B-42CF-8660-B3143D30A0FC}">
      <dgm:prSet/>
      <dgm:spPr/>
      <dgm:t>
        <a:bodyPr/>
        <a:lstStyle/>
        <a:p>
          <a:endParaRPr lang="ru-RU"/>
        </a:p>
      </dgm:t>
    </dgm:pt>
    <dgm:pt modelId="{E3A1DA3C-8A2B-442C-AA03-CA4D319C856E}" type="sibTrans" cxnId="{84C04BC4-576B-42CF-8660-B3143D30A0FC}">
      <dgm:prSet custT="1"/>
      <dgm:spPr/>
      <dgm:t>
        <a:bodyPr/>
        <a:lstStyle/>
        <a:p>
          <a:endParaRPr lang="ru-RU" sz="2800"/>
        </a:p>
      </dgm:t>
    </dgm:pt>
    <dgm:pt modelId="{250F2501-842C-4D3A-9488-D0AE2811DDF7}" type="pres">
      <dgm:prSet presAssocID="{0F2E4250-EC9E-453F-859A-687DD330CE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66D23A-9264-486B-B692-58BB8633EFB4}" type="pres">
      <dgm:prSet presAssocID="{39504017-439A-425B-8811-EF58E3CE7495}" presName="node" presStyleLbl="node1" presStyleIdx="0" presStyleCnt="3" custScaleX="261747" custScaleY="122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3FD48-A1F7-4267-B185-C0C09DD1FE93}" type="pres">
      <dgm:prSet presAssocID="{E0CF8592-34F2-4F50-AA3D-127F18E121B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CAA8CE9-AADC-4C6E-8800-13C086F9B983}" type="pres">
      <dgm:prSet presAssocID="{E0CF8592-34F2-4F50-AA3D-127F18E121B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181FD67-0764-4A11-A419-5BAD50F2DC6C}" type="pres">
      <dgm:prSet presAssocID="{225638C2-A84D-4A26-B30B-5609C78C538F}" presName="node" presStyleLbl="node1" presStyleIdx="1" presStyleCnt="3" custScaleX="223346" custScaleY="107557" custRadScaleRad="131516" custRadScaleInc="-16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91548-4334-4DD9-B6DC-AD889FFA8A95}" type="pres">
      <dgm:prSet presAssocID="{93F04214-1CE0-4EBE-AFFC-08AE44BC1F4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29D136F-FEFA-43A4-9C95-266B6BF06D17}" type="pres">
      <dgm:prSet presAssocID="{93F04214-1CE0-4EBE-AFFC-08AE44BC1F4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6C41E6D-FD47-4D4B-B809-4536CD2A20E3}" type="pres">
      <dgm:prSet presAssocID="{28867E55-3686-4DDB-843E-5C1BB362DEE9}" presName="node" presStyleLbl="node1" presStyleIdx="2" presStyleCnt="3" custScaleX="212924" custRadScaleRad="148177" custRadScaleInc="23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772EF-9312-4230-A459-D7A5958877D3}" type="pres">
      <dgm:prSet presAssocID="{E3A1DA3C-8A2B-442C-AA03-CA4D319C856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1F8F2EF-AC95-4B78-8474-BFC8AE9AB0E0}" type="pres">
      <dgm:prSet presAssocID="{E3A1DA3C-8A2B-442C-AA03-CA4D319C856E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DA1C56B-6098-4AC2-9B8F-11A0ED627980}" type="presOf" srcId="{93F04214-1CE0-4EBE-AFFC-08AE44BC1F43}" destId="{C29D136F-FEFA-43A4-9C95-266B6BF06D17}" srcOrd="1" destOrd="0" presId="urn:microsoft.com/office/officeart/2005/8/layout/cycle2"/>
    <dgm:cxn modelId="{A26F6597-753A-4097-A0D5-65304C8DB360}" type="presOf" srcId="{225638C2-A84D-4A26-B30B-5609C78C538F}" destId="{4181FD67-0764-4A11-A419-5BAD50F2DC6C}" srcOrd="0" destOrd="0" presId="urn:microsoft.com/office/officeart/2005/8/layout/cycle2"/>
    <dgm:cxn modelId="{1F3565C6-B1E3-4F33-B295-A8B608E66BEE}" srcId="{0F2E4250-EC9E-453F-859A-687DD330CEAF}" destId="{225638C2-A84D-4A26-B30B-5609C78C538F}" srcOrd="1" destOrd="0" parTransId="{02063E21-02BB-4E62-B765-D95CA6DF411C}" sibTransId="{93F04214-1CE0-4EBE-AFFC-08AE44BC1F43}"/>
    <dgm:cxn modelId="{915E9836-EE4E-4D0B-8C1D-7A7778C15041}" type="presOf" srcId="{E0CF8592-34F2-4F50-AA3D-127F18E121BD}" destId="{6CAA8CE9-AADC-4C6E-8800-13C086F9B983}" srcOrd="1" destOrd="0" presId="urn:microsoft.com/office/officeart/2005/8/layout/cycle2"/>
    <dgm:cxn modelId="{BD9DAFCE-5069-4C11-B4CB-3F7FE9D02F06}" type="presOf" srcId="{28867E55-3686-4DDB-843E-5C1BB362DEE9}" destId="{16C41E6D-FD47-4D4B-B809-4536CD2A20E3}" srcOrd="0" destOrd="0" presId="urn:microsoft.com/office/officeart/2005/8/layout/cycle2"/>
    <dgm:cxn modelId="{CEC8C41E-A15B-4A05-9042-E87F8AF9E6DB}" type="presOf" srcId="{E3A1DA3C-8A2B-442C-AA03-CA4D319C856E}" destId="{71F8F2EF-AC95-4B78-8474-BFC8AE9AB0E0}" srcOrd="1" destOrd="0" presId="urn:microsoft.com/office/officeart/2005/8/layout/cycle2"/>
    <dgm:cxn modelId="{D23F8F71-DD2D-4FBC-BB86-58B5698EC562}" srcId="{0F2E4250-EC9E-453F-859A-687DD330CEAF}" destId="{39504017-439A-425B-8811-EF58E3CE7495}" srcOrd="0" destOrd="0" parTransId="{C3CF834D-E3AD-4387-BBB4-1CCA503516BB}" sibTransId="{E0CF8592-34F2-4F50-AA3D-127F18E121BD}"/>
    <dgm:cxn modelId="{84C04BC4-576B-42CF-8660-B3143D30A0FC}" srcId="{0F2E4250-EC9E-453F-859A-687DD330CEAF}" destId="{28867E55-3686-4DDB-843E-5C1BB362DEE9}" srcOrd="2" destOrd="0" parTransId="{25B996DE-214C-4783-904D-0CDA0E5A7E7D}" sibTransId="{E3A1DA3C-8A2B-442C-AA03-CA4D319C856E}"/>
    <dgm:cxn modelId="{E01AC8A7-1B4B-447A-A61B-5EB3C10C6CCA}" type="presOf" srcId="{39504017-439A-425B-8811-EF58E3CE7495}" destId="{CC66D23A-9264-486B-B692-58BB8633EFB4}" srcOrd="0" destOrd="0" presId="urn:microsoft.com/office/officeart/2005/8/layout/cycle2"/>
    <dgm:cxn modelId="{DAEB44CA-A0E7-478F-8AEA-EC41E9FB620C}" type="presOf" srcId="{E3A1DA3C-8A2B-442C-AA03-CA4D319C856E}" destId="{3AB772EF-9312-4230-A459-D7A5958877D3}" srcOrd="0" destOrd="0" presId="urn:microsoft.com/office/officeart/2005/8/layout/cycle2"/>
    <dgm:cxn modelId="{467DA1A1-A64E-497B-8601-4E8B2D082260}" type="presOf" srcId="{93F04214-1CE0-4EBE-AFFC-08AE44BC1F43}" destId="{2DB91548-4334-4DD9-B6DC-AD889FFA8A95}" srcOrd="0" destOrd="0" presId="urn:microsoft.com/office/officeart/2005/8/layout/cycle2"/>
    <dgm:cxn modelId="{97B32735-117C-42C0-BFD4-F0F310539814}" type="presOf" srcId="{E0CF8592-34F2-4F50-AA3D-127F18E121BD}" destId="{E683FD48-A1F7-4267-B185-C0C09DD1FE93}" srcOrd="0" destOrd="0" presId="urn:microsoft.com/office/officeart/2005/8/layout/cycle2"/>
    <dgm:cxn modelId="{C3C8DABA-1A96-4693-AF0E-6573A297EA97}" type="presOf" srcId="{0F2E4250-EC9E-453F-859A-687DD330CEAF}" destId="{250F2501-842C-4D3A-9488-D0AE2811DDF7}" srcOrd="0" destOrd="0" presId="urn:microsoft.com/office/officeart/2005/8/layout/cycle2"/>
    <dgm:cxn modelId="{076BD376-DB6E-4778-97B2-5FBCD71466CF}" type="presParOf" srcId="{250F2501-842C-4D3A-9488-D0AE2811DDF7}" destId="{CC66D23A-9264-486B-B692-58BB8633EFB4}" srcOrd="0" destOrd="0" presId="urn:microsoft.com/office/officeart/2005/8/layout/cycle2"/>
    <dgm:cxn modelId="{330CD34C-135D-4D1D-9607-3A02E405DF7D}" type="presParOf" srcId="{250F2501-842C-4D3A-9488-D0AE2811DDF7}" destId="{E683FD48-A1F7-4267-B185-C0C09DD1FE93}" srcOrd="1" destOrd="0" presId="urn:microsoft.com/office/officeart/2005/8/layout/cycle2"/>
    <dgm:cxn modelId="{35B4478E-365E-4D15-814E-50A6BFD273BD}" type="presParOf" srcId="{E683FD48-A1F7-4267-B185-C0C09DD1FE93}" destId="{6CAA8CE9-AADC-4C6E-8800-13C086F9B983}" srcOrd="0" destOrd="0" presId="urn:microsoft.com/office/officeart/2005/8/layout/cycle2"/>
    <dgm:cxn modelId="{B380C364-A6F1-4331-BA2C-6BD79CA1C72D}" type="presParOf" srcId="{250F2501-842C-4D3A-9488-D0AE2811DDF7}" destId="{4181FD67-0764-4A11-A419-5BAD50F2DC6C}" srcOrd="2" destOrd="0" presId="urn:microsoft.com/office/officeart/2005/8/layout/cycle2"/>
    <dgm:cxn modelId="{D75584D7-544C-4B7E-A0D0-CABB6AA58E67}" type="presParOf" srcId="{250F2501-842C-4D3A-9488-D0AE2811DDF7}" destId="{2DB91548-4334-4DD9-B6DC-AD889FFA8A95}" srcOrd="3" destOrd="0" presId="urn:microsoft.com/office/officeart/2005/8/layout/cycle2"/>
    <dgm:cxn modelId="{25A136D4-D29C-4023-896C-2FE3B288A1CD}" type="presParOf" srcId="{2DB91548-4334-4DD9-B6DC-AD889FFA8A95}" destId="{C29D136F-FEFA-43A4-9C95-266B6BF06D17}" srcOrd="0" destOrd="0" presId="urn:microsoft.com/office/officeart/2005/8/layout/cycle2"/>
    <dgm:cxn modelId="{5F7F610D-13FE-44DA-B4AB-50AD84F24A76}" type="presParOf" srcId="{250F2501-842C-4D3A-9488-D0AE2811DDF7}" destId="{16C41E6D-FD47-4D4B-B809-4536CD2A20E3}" srcOrd="4" destOrd="0" presId="urn:microsoft.com/office/officeart/2005/8/layout/cycle2"/>
    <dgm:cxn modelId="{A64586A5-E774-4724-8FAE-31912BBEDB19}" type="presParOf" srcId="{250F2501-842C-4D3A-9488-D0AE2811DDF7}" destId="{3AB772EF-9312-4230-A459-D7A5958877D3}" srcOrd="5" destOrd="0" presId="urn:microsoft.com/office/officeart/2005/8/layout/cycle2"/>
    <dgm:cxn modelId="{568653D3-0860-4E50-A3FA-CC5300E4292A}" type="presParOf" srcId="{3AB772EF-9312-4230-A459-D7A5958877D3}" destId="{71F8F2EF-AC95-4B78-8474-BFC8AE9AB0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B4CD56-BD53-4B37-B230-4839C45876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04F5BB7-0A29-428E-BE71-C4711196A27B}">
      <dgm:prSet/>
      <dgm:spPr/>
      <dgm:t>
        <a:bodyPr/>
        <a:lstStyle/>
        <a:p>
          <a:pPr rtl="0"/>
          <a:r>
            <a:rPr lang="ru-RU" smtClean="0"/>
            <a:t>СДВГ</a:t>
          </a:r>
          <a:endParaRPr lang="ru-RU"/>
        </a:p>
      </dgm:t>
    </dgm:pt>
    <dgm:pt modelId="{354D336A-CC80-4C50-8DDB-F7916100B171}" type="parTrans" cxnId="{B443E31F-0EE8-4F6F-8777-7AC18CB8CCDF}">
      <dgm:prSet/>
      <dgm:spPr/>
      <dgm:t>
        <a:bodyPr/>
        <a:lstStyle/>
        <a:p>
          <a:endParaRPr lang="ru-RU"/>
        </a:p>
      </dgm:t>
    </dgm:pt>
    <dgm:pt modelId="{CE7C2C34-BB91-4DDA-B9EF-CA34794AF184}" type="sibTrans" cxnId="{B443E31F-0EE8-4F6F-8777-7AC18CB8CCDF}">
      <dgm:prSet/>
      <dgm:spPr/>
      <dgm:t>
        <a:bodyPr/>
        <a:lstStyle/>
        <a:p>
          <a:endParaRPr lang="ru-RU"/>
        </a:p>
      </dgm:t>
    </dgm:pt>
    <dgm:pt modelId="{C27A4E5A-00E4-47F2-9763-7FA579DF84AE}">
      <dgm:prSet/>
      <dgm:spPr/>
      <dgm:t>
        <a:bodyPr/>
        <a:lstStyle/>
        <a:p>
          <a:pPr rtl="0"/>
          <a:r>
            <a:rPr lang="ru-RU" smtClean="0"/>
            <a:t>астенический синдром</a:t>
          </a:r>
          <a:endParaRPr lang="ru-RU"/>
        </a:p>
      </dgm:t>
    </dgm:pt>
    <dgm:pt modelId="{DC17F09B-0FAD-45E9-B9B7-7B9549959979}" type="parTrans" cxnId="{CA2D9A56-C9DB-49D7-B820-B3532F501FD5}">
      <dgm:prSet/>
      <dgm:spPr/>
      <dgm:t>
        <a:bodyPr/>
        <a:lstStyle/>
        <a:p>
          <a:endParaRPr lang="ru-RU"/>
        </a:p>
      </dgm:t>
    </dgm:pt>
    <dgm:pt modelId="{10C3942D-B22B-4122-80D8-745507402C09}" type="sibTrans" cxnId="{CA2D9A56-C9DB-49D7-B820-B3532F501FD5}">
      <dgm:prSet/>
      <dgm:spPr/>
      <dgm:t>
        <a:bodyPr/>
        <a:lstStyle/>
        <a:p>
          <a:endParaRPr lang="ru-RU"/>
        </a:p>
      </dgm:t>
    </dgm:pt>
    <dgm:pt modelId="{612CD25D-1120-4143-B71C-22D601BA51A0}">
      <dgm:prSet/>
      <dgm:spPr/>
      <dgm:t>
        <a:bodyPr/>
        <a:lstStyle/>
        <a:p>
          <a:pPr rtl="0"/>
          <a:r>
            <a:rPr lang="ru-RU" smtClean="0"/>
            <a:t>фобии</a:t>
          </a:r>
          <a:endParaRPr lang="ru-RU"/>
        </a:p>
      </dgm:t>
    </dgm:pt>
    <dgm:pt modelId="{8182E2E6-FB3C-4814-9734-C6FDD47B6D9D}" type="parTrans" cxnId="{2E818F5B-641C-4BE8-A689-B0E5A29C40DA}">
      <dgm:prSet/>
      <dgm:spPr/>
      <dgm:t>
        <a:bodyPr/>
        <a:lstStyle/>
        <a:p>
          <a:endParaRPr lang="ru-RU"/>
        </a:p>
      </dgm:t>
    </dgm:pt>
    <dgm:pt modelId="{7026ED81-DD91-4BA3-BCBD-AFF99FDA5E2A}" type="sibTrans" cxnId="{2E818F5B-641C-4BE8-A689-B0E5A29C40DA}">
      <dgm:prSet/>
      <dgm:spPr/>
      <dgm:t>
        <a:bodyPr/>
        <a:lstStyle/>
        <a:p>
          <a:endParaRPr lang="ru-RU"/>
        </a:p>
      </dgm:t>
    </dgm:pt>
    <dgm:pt modelId="{C81BB7C6-7C0E-452A-8588-E9C3A52A398D}" type="pres">
      <dgm:prSet presAssocID="{0CB4CD56-BD53-4B37-B230-4839C45876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FA1427-9577-4AED-9533-2F9CD0371DB1}" type="pres">
      <dgm:prSet presAssocID="{304F5BB7-0A29-428E-BE71-C4711196A27B}" presName="linNode" presStyleCnt="0"/>
      <dgm:spPr/>
    </dgm:pt>
    <dgm:pt modelId="{516A2E64-E6BC-4E54-BBD6-E98AA02AB020}" type="pres">
      <dgm:prSet presAssocID="{304F5BB7-0A29-428E-BE71-C4711196A27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66DAA-1648-44AD-8490-622081CD1CD2}" type="pres">
      <dgm:prSet presAssocID="{CE7C2C34-BB91-4DDA-B9EF-CA34794AF184}" presName="sp" presStyleCnt="0"/>
      <dgm:spPr/>
    </dgm:pt>
    <dgm:pt modelId="{7FD0E584-0F35-4C27-A3F5-EF9A6BA650C7}" type="pres">
      <dgm:prSet presAssocID="{C27A4E5A-00E4-47F2-9763-7FA579DF84AE}" presName="linNode" presStyleCnt="0"/>
      <dgm:spPr/>
    </dgm:pt>
    <dgm:pt modelId="{9F00E751-2956-4A84-8572-BA7F7A3827ED}" type="pres">
      <dgm:prSet presAssocID="{C27A4E5A-00E4-47F2-9763-7FA579DF84A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1E8BF-315D-4A0C-8C3F-6D7CAAF1E6C2}" type="pres">
      <dgm:prSet presAssocID="{10C3942D-B22B-4122-80D8-745507402C09}" presName="sp" presStyleCnt="0"/>
      <dgm:spPr/>
    </dgm:pt>
    <dgm:pt modelId="{872EA69A-D218-4C3F-9A87-C5394B4962C7}" type="pres">
      <dgm:prSet presAssocID="{612CD25D-1120-4143-B71C-22D601BA51A0}" presName="linNode" presStyleCnt="0"/>
      <dgm:spPr/>
    </dgm:pt>
    <dgm:pt modelId="{82150023-4D62-4398-A3EB-E7959C7A5666}" type="pres">
      <dgm:prSet presAssocID="{612CD25D-1120-4143-B71C-22D601BA51A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FA0369-CB75-4844-BF2C-1BDB23F2806A}" type="presOf" srcId="{304F5BB7-0A29-428E-BE71-C4711196A27B}" destId="{516A2E64-E6BC-4E54-BBD6-E98AA02AB020}" srcOrd="0" destOrd="0" presId="urn:microsoft.com/office/officeart/2005/8/layout/vList5"/>
    <dgm:cxn modelId="{2E818F5B-641C-4BE8-A689-B0E5A29C40DA}" srcId="{0CB4CD56-BD53-4B37-B230-4839C45876AF}" destId="{612CD25D-1120-4143-B71C-22D601BA51A0}" srcOrd="2" destOrd="0" parTransId="{8182E2E6-FB3C-4814-9734-C6FDD47B6D9D}" sibTransId="{7026ED81-DD91-4BA3-BCBD-AFF99FDA5E2A}"/>
    <dgm:cxn modelId="{CF818529-26FD-4006-957B-9C716ED58DEB}" type="presOf" srcId="{0CB4CD56-BD53-4B37-B230-4839C45876AF}" destId="{C81BB7C6-7C0E-452A-8588-E9C3A52A398D}" srcOrd="0" destOrd="0" presId="urn:microsoft.com/office/officeart/2005/8/layout/vList5"/>
    <dgm:cxn modelId="{CA2D9A56-C9DB-49D7-B820-B3532F501FD5}" srcId="{0CB4CD56-BD53-4B37-B230-4839C45876AF}" destId="{C27A4E5A-00E4-47F2-9763-7FA579DF84AE}" srcOrd="1" destOrd="0" parTransId="{DC17F09B-0FAD-45E9-B9B7-7B9549959979}" sibTransId="{10C3942D-B22B-4122-80D8-745507402C09}"/>
    <dgm:cxn modelId="{0B2090D1-7E16-4787-833E-ECBFC865D4ED}" type="presOf" srcId="{612CD25D-1120-4143-B71C-22D601BA51A0}" destId="{82150023-4D62-4398-A3EB-E7959C7A5666}" srcOrd="0" destOrd="0" presId="urn:microsoft.com/office/officeart/2005/8/layout/vList5"/>
    <dgm:cxn modelId="{B443E31F-0EE8-4F6F-8777-7AC18CB8CCDF}" srcId="{0CB4CD56-BD53-4B37-B230-4839C45876AF}" destId="{304F5BB7-0A29-428E-BE71-C4711196A27B}" srcOrd="0" destOrd="0" parTransId="{354D336A-CC80-4C50-8DDB-F7916100B171}" sibTransId="{CE7C2C34-BB91-4DDA-B9EF-CA34794AF184}"/>
    <dgm:cxn modelId="{DFA2CC30-C809-4B1C-8F2D-A00D0F429D5A}" type="presOf" srcId="{C27A4E5A-00E4-47F2-9763-7FA579DF84AE}" destId="{9F00E751-2956-4A84-8572-BA7F7A3827ED}" srcOrd="0" destOrd="0" presId="urn:microsoft.com/office/officeart/2005/8/layout/vList5"/>
    <dgm:cxn modelId="{94403FAC-253B-4231-A0E4-568DEC80BC6B}" type="presParOf" srcId="{C81BB7C6-7C0E-452A-8588-E9C3A52A398D}" destId="{F2FA1427-9577-4AED-9533-2F9CD0371DB1}" srcOrd="0" destOrd="0" presId="urn:microsoft.com/office/officeart/2005/8/layout/vList5"/>
    <dgm:cxn modelId="{9355E854-35D9-46B7-AE80-674910815E2D}" type="presParOf" srcId="{F2FA1427-9577-4AED-9533-2F9CD0371DB1}" destId="{516A2E64-E6BC-4E54-BBD6-E98AA02AB020}" srcOrd="0" destOrd="0" presId="urn:microsoft.com/office/officeart/2005/8/layout/vList5"/>
    <dgm:cxn modelId="{ABB44CA2-6735-437C-BC30-6D8925CE8742}" type="presParOf" srcId="{C81BB7C6-7C0E-452A-8588-E9C3A52A398D}" destId="{83D66DAA-1648-44AD-8490-622081CD1CD2}" srcOrd="1" destOrd="0" presId="urn:microsoft.com/office/officeart/2005/8/layout/vList5"/>
    <dgm:cxn modelId="{D05AAC27-06DF-4D34-909B-FA7B2DC56551}" type="presParOf" srcId="{C81BB7C6-7C0E-452A-8588-E9C3A52A398D}" destId="{7FD0E584-0F35-4C27-A3F5-EF9A6BA650C7}" srcOrd="2" destOrd="0" presId="urn:microsoft.com/office/officeart/2005/8/layout/vList5"/>
    <dgm:cxn modelId="{05B1E0D9-3902-4359-ADB5-196F61F52558}" type="presParOf" srcId="{7FD0E584-0F35-4C27-A3F5-EF9A6BA650C7}" destId="{9F00E751-2956-4A84-8572-BA7F7A3827ED}" srcOrd="0" destOrd="0" presId="urn:microsoft.com/office/officeart/2005/8/layout/vList5"/>
    <dgm:cxn modelId="{DE371420-F281-4F80-A9F8-AB50AFD9220E}" type="presParOf" srcId="{C81BB7C6-7C0E-452A-8588-E9C3A52A398D}" destId="{57C1E8BF-315D-4A0C-8C3F-6D7CAAF1E6C2}" srcOrd="3" destOrd="0" presId="urn:microsoft.com/office/officeart/2005/8/layout/vList5"/>
    <dgm:cxn modelId="{702309A2-5314-4F23-AEB1-BB65D6C5E965}" type="presParOf" srcId="{C81BB7C6-7C0E-452A-8588-E9C3A52A398D}" destId="{872EA69A-D218-4C3F-9A87-C5394B4962C7}" srcOrd="4" destOrd="0" presId="urn:microsoft.com/office/officeart/2005/8/layout/vList5"/>
    <dgm:cxn modelId="{6013D63A-3402-4486-8F5F-B5400E3F4014}" type="presParOf" srcId="{872EA69A-D218-4C3F-9A87-C5394B4962C7}" destId="{82150023-4D62-4398-A3EB-E7959C7A566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251F77-9760-402B-A280-6B62D22757B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B95BFA82-1DE9-4EA5-9B15-9AF7D37FDF2E}">
      <dgm:prSet/>
      <dgm:spPr/>
      <dgm:t>
        <a:bodyPr/>
        <a:lstStyle/>
        <a:p>
          <a:pPr rtl="0"/>
          <a:r>
            <a:rPr lang="ru-RU" dirty="0" smtClean="0"/>
            <a:t>1.Быстрое утомление</a:t>
          </a:r>
          <a:endParaRPr lang="ru-RU" dirty="0"/>
        </a:p>
      </dgm:t>
    </dgm:pt>
    <dgm:pt modelId="{1B7B3761-9B19-4DA0-8EB5-788520CCD14C}" type="parTrans" cxnId="{7869783F-4CEA-4E01-BD91-36F80E476790}">
      <dgm:prSet/>
      <dgm:spPr/>
      <dgm:t>
        <a:bodyPr/>
        <a:lstStyle/>
        <a:p>
          <a:endParaRPr lang="ru-RU"/>
        </a:p>
      </dgm:t>
    </dgm:pt>
    <dgm:pt modelId="{4977115C-A5F1-4FC8-A7D4-144BE543DA27}" type="sibTrans" cxnId="{7869783F-4CEA-4E01-BD91-36F80E476790}">
      <dgm:prSet/>
      <dgm:spPr/>
      <dgm:t>
        <a:bodyPr/>
        <a:lstStyle/>
        <a:p>
          <a:endParaRPr lang="ru-RU"/>
        </a:p>
      </dgm:t>
    </dgm:pt>
    <dgm:pt modelId="{78D356F0-F1B5-43B3-B5E1-D5E570AD482E}">
      <dgm:prSet/>
      <dgm:spPr/>
      <dgm:t>
        <a:bodyPr/>
        <a:lstStyle/>
        <a:p>
          <a:pPr rtl="0"/>
          <a:r>
            <a:rPr lang="ru-RU" smtClean="0"/>
            <a:t>2. Вялость</a:t>
          </a:r>
          <a:endParaRPr lang="ru-RU"/>
        </a:p>
      </dgm:t>
    </dgm:pt>
    <dgm:pt modelId="{84905095-1CAC-48AD-BF20-A56045100080}" type="parTrans" cxnId="{D51CFBC8-5D9D-4B5D-9C62-60358F624D9A}">
      <dgm:prSet/>
      <dgm:spPr/>
      <dgm:t>
        <a:bodyPr/>
        <a:lstStyle/>
        <a:p>
          <a:endParaRPr lang="ru-RU"/>
        </a:p>
      </dgm:t>
    </dgm:pt>
    <dgm:pt modelId="{4EFC9E6C-54F7-4520-8908-4D36C4BD54B3}" type="sibTrans" cxnId="{D51CFBC8-5D9D-4B5D-9C62-60358F624D9A}">
      <dgm:prSet/>
      <dgm:spPr/>
      <dgm:t>
        <a:bodyPr/>
        <a:lstStyle/>
        <a:p>
          <a:endParaRPr lang="ru-RU"/>
        </a:p>
      </dgm:t>
    </dgm:pt>
    <dgm:pt modelId="{B66D4294-3B6D-452D-A402-07FD13EA1363}">
      <dgm:prSet/>
      <dgm:spPr/>
      <dgm:t>
        <a:bodyPr/>
        <a:lstStyle/>
        <a:p>
          <a:pPr rtl="0"/>
          <a:r>
            <a:rPr lang="ru-RU" smtClean="0"/>
            <a:t>3. Нежелание играть в </a:t>
          </a:r>
          <a:r>
            <a:rPr lang="ru-RU" smtClean="0">
              <a:hlinkClick xmlns:r="http://schemas.openxmlformats.org/officeDocument/2006/relationships" r:id="rId1"/>
            </a:rPr>
            <a:t>активные игры</a:t>
          </a:r>
          <a:r>
            <a:rPr lang="ru-RU" smtClean="0"/>
            <a:t>. </a:t>
          </a:r>
          <a:endParaRPr lang="ru-RU"/>
        </a:p>
      </dgm:t>
    </dgm:pt>
    <dgm:pt modelId="{AB725934-E5EA-46DA-9B89-AFE0744AFC31}" type="parTrans" cxnId="{F6487019-2E6C-4B25-9D18-ADA90E2BE85A}">
      <dgm:prSet/>
      <dgm:spPr/>
      <dgm:t>
        <a:bodyPr/>
        <a:lstStyle/>
        <a:p>
          <a:endParaRPr lang="ru-RU"/>
        </a:p>
      </dgm:t>
    </dgm:pt>
    <dgm:pt modelId="{86D87C86-861A-4B81-B99E-8B31FBA3FC00}" type="sibTrans" cxnId="{F6487019-2E6C-4B25-9D18-ADA90E2BE85A}">
      <dgm:prSet/>
      <dgm:spPr/>
      <dgm:t>
        <a:bodyPr/>
        <a:lstStyle/>
        <a:p>
          <a:endParaRPr lang="ru-RU"/>
        </a:p>
      </dgm:t>
    </dgm:pt>
    <dgm:pt modelId="{635C80CC-FA5D-49C6-B378-5D30F42A88FD}">
      <dgm:prSet/>
      <dgm:spPr/>
      <dgm:t>
        <a:bodyPr/>
        <a:lstStyle/>
        <a:p>
          <a:pPr rtl="0"/>
          <a:r>
            <a:rPr lang="ru-RU" smtClean="0"/>
            <a:t>4.Темп деятельности очень медленный </a:t>
          </a:r>
          <a:endParaRPr lang="ru-RU"/>
        </a:p>
      </dgm:t>
    </dgm:pt>
    <dgm:pt modelId="{4F6EED1F-E304-4795-BE71-69CB7CA0D73A}" type="parTrans" cxnId="{4054FD4A-0B1A-49F2-803B-C0CC978AF482}">
      <dgm:prSet/>
      <dgm:spPr/>
      <dgm:t>
        <a:bodyPr/>
        <a:lstStyle/>
        <a:p>
          <a:endParaRPr lang="ru-RU"/>
        </a:p>
      </dgm:t>
    </dgm:pt>
    <dgm:pt modelId="{7B55A643-AE90-4FD5-8A69-BD387EF53F00}" type="sibTrans" cxnId="{4054FD4A-0B1A-49F2-803B-C0CC978AF482}">
      <dgm:prSet/>
      <dgm:spPr/>
      <dgm:t>
        <a:bodyPr/>
        <a:lstStyle/>
        <a:p>
          <a:endParaRPr lang="ru-RU"/>
        </a:p>
      </dgm:t>
    </dgm:pt>
    <dgm:pt modelId="{2456CC3B-EF7E-483D-8839-68182F10627C}" type="pres">
      <dgm:prSet presAssocID="{CC251F77-9760-402B-A280-6B62D22757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CB2E5D-E42A-41E7-B5AD-F7469E16336F}" type="pres">
      <dgm:prSet presAssocID="{B95BFA82-1DE9-4EA5-9B15-9AF7D37FDF2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28582-74A9-4FC2-B3E9-A340C033B68B}" type="pres">
      <dgm:prSet presAssocID="{4977115C-A5F1-4FC8-A7D4-144BE543DA27}" presName="spacer" presStyleCnt="0"/>
      <dgm:spPr/>
    </dgm:pt>
    <dgm:pt modelId="{C6AD45A5-20F4-4550-9F5B-A2A74CCCE0E2}" type="pres">
      <dgm:prSet presAssocID="{78D356F0-F1B5-43B3-B5E1-D5E570AD482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81A54-F5AA-4F6E-9B13-751A2F541C39}" type="pres">
      <dgm:prSet presAssocID="{4EFC9E6C-54F7-4520-8908-4D36C4BD54B3}" presName="spacer" presStyleCnt="0"/>
      <dgm:spPr/>
    </dgm:pt>
    <dgm:pt modelId="{7921372F-EEFE-4609-8E40-1A913ADAAC4E}" type="pres">
      <dgm:prSet presAssocID="{B66D4294-3B6D-452D-A402-07FD13EA136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8396B-2F3E-49D2-AD24-28931218C524}" type="pres">
      <dgm:prSet presAssocID="{86D87C86-861A-4B81-B99E-8B31FBA3FC00}" presName="spacer" presStyleCnt="0"/>
      <dgm:spPr/>
    </dgm:pt>
    <dgm:pt modelId="{B6512F33-DE51-417C-8B97-CCA31B8D1CA1}" type="pres">
      <dgm:prSet presAssocID="{635C80CC-FA5D-49C6-B378-5D30F42A88F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487019-2E6C-4B25-9D18-ADA90E2BE85A}" srcId="{CC251F77-9760-402B-A280-6B62D22757BB}" destId="{B66D4294-3B6D-452D-A402-07FD13EA1363}" srcOrd="2" destOrd="0" parTransId="{AB725934-E5EA-46DA-9B89-AFE0744AFC31}" sibTransId="{86D87C86-861A-4B81-B99E-8B31FBA3FC00}"/>
    <dgm:cxn modelId="{E7CEBBFE-C411-43E9-B9A7-F92974B14DD9}" type="presOf" srcId="{B66D4294-3B6D-452D-A402-07FD13EA1363}" destId="{7921372F-EEFE-4609-8E40-1A913ADAAC4E}" srcOrd="0" destOrd="0" presId="urn:microsoft.com/office/officeart/2005/8/layout/vList2"/>
    <dgm:cxn modelId="{4054FD4A-0B1A-49F2-803B-C0CC978AF482}" srcId="{CC251F77-9760-402B-A280-6B62D22757BB}" destId="{635C80CC-FA5D-49C6-B378-5D30F42A88FD}" srcOrd="3" destOrd="0" parTransId="{4F6EED1F-E304-4795-BE71-69CB7CA0D73A}" sibTransId="{7B55A643-AE90-4FD5-8A69-BD387EF53F00}"/>
    <dgm:cxn modelId="{D51CFBC8-5D9D-4B5D-9C62-60358F624D9A}" srcId="{CC251F77-9760-402B-A280-6B62D22757BB}" destId="{78D356F0-F1B5-43B3-B5E1-D5E570AD482E}" srcOrd="1" destOrd="0" parTransId="{84905095-1CAC-48AD-BF20-A56045100080}" sibTransId="{4EFC9E6C-54F7-4520-8908-4D36C4BD54B3}"/>
    <dgm:cxn modelId="{F0A98F03-60BF-4F73-A1FB-43B3906B53D5}" type="presOf" srcId="{B95BFA82-1DE9-4EA5-9B15-9AF7D37FDF2E}" destId="{44CB2E5D-E42A-41E7-B5AD-F7469E16336F}" srcOrd="0" destOrd="0" presId="urn:microsoft.com/office/officeart/2005/8/layout/vList2"/>
    <dgm:cxn modelId="{07722C96-37D8-42A9-BAFC-ECD075D42422}" type="presOf" srcId="{78D356F0-F1B5-43B3-B5E1-D5E570AD482E}" destId="{C6AD45A5-20F4-4550-9F5B-A2A74CCCE0E2}" srcOrd="0" destOrd="0" presId="urn:microsoft.com/office/officeart/2005/8/layout/vList2"/>
    <dgm:cxn modelId="{7869783F-4CEA-4E01-BD91-36F80E476790}" srcId="{CC251F77-9760-402B-A280-6B62D22757BB}" destId="{B95BFA82-1DE9-4EA5-9B15-9AF7D37FDF2E}" srcOrd="0" destOrd="0" parTransId="{1B7B3761-9B19-4DA0-8EB5-788520CCD14C}" sibTransId="{4977115C-A5F1-4FC8-A7D4-144BE543DA27}"/>
    <dgm:cxn modelId="{4A2CBF70-D7E4-4BF5-97AF-47BAB4D21E20}" type="presOf" srcId="{CC251F77-9760-402B-A280-6B62D22757BB}" destId="{2456CC3B-EF7E-483D-8839-68182F10627C}" srcOrd="0" destOrd="0" presId="urn:microsoft.com/office/officeart/2005/8/layout/vList2"/>
    <dgm:cxn modelId="{C50A8C68-A7A7-4DEC-AA85-2DEC271119B5}" type="presOf" srcId="{635C80CC-FA5D-49C6-B378-5D30F42A88FD}" destId="{B6512F33-DE51-417C-8B97-CCA31B8D1CA1}" srcOrd="0" destOrd="0" presId="urn:microsoft.com/office/officeart/2005/8/layout/vList2"/>
    <dgm:cxn modelId="{36D7FF0B-C697-4D3E-ACB7-4BC028DEE357}" type="presParOf" srcId="{2456CC3B-EF7E-483D-8839-68182F10627C}" destId="{44CB2E5D-E42A-41E7-B5AD-F7469E16336F}" srcOrd="0" destOrd="0" presId="urn:microsoft.com/office/officeart/2005/8/layout/vList2"/>
    <dgm:cxn modelId="{61284286-AB6E-4B77-B7D4-DAD05221146C}" type="presParOf" srcId="{2456CC3B-EF7E-483D-8839-68182F10627C}" destId="{57E28582-74A9-4FC2-B3E9-A340C033B68B}" srcOrd="1" destOrd="0" presId="urn:microsoft.com/office/officeart/2005/8/layout/vList2"/>
    <dgm:cxn modelId="{26202FE6-A30E-4E2B-A100-2292E8F3E299}" type="presParOf" srcId="{2456CC3B-EF7E-483D-8839-68182F10627C}" destId="{C6AD45A5-20F4-4550-9F5B-A2A74CCCE0E2}" srcOrd="2" destOrd="0" presId="urn:microsoft.com/office/officeart/2005/8/layout/vList2"/>
    <dgm:cxn modelId="{8E538733-B018-434C-A404-DE1B74F481D2}" type="presParOf" srcId="{2456CC3B-EF7E-483D-8839-68182F10627C}" destId="{1FF81A54-F5AA-4F6E-9B13-751A2F541C39}" srcOrd="3" destOrd="0" presId="urn:microsoft.com/office/officeart/2005/8/layout/vList2"/>
    <dgm:cxn modelId="{A5B77A00-B4CA-4E1B-8BA7-A6D7F2AA496D}" type="presParOf" srcId="{2456CC3B-EF7E-483D-8839-68182F10627C}" destId="{7921372F-EEFE-4609-8E40-1A913ADAAC4E}" srcOrd="4" destOrd="0" presId="urn:microsoft.com/office/officeart/2005/8/layout/vList2"/>
    <dgm:cxn modelId="{78682EF6-555A-4AB3-95FB-04D145F77494}" type="presParOf" srcId="{2456CC3B-EF7E-483D-8839-68182F10627C}" destId="{FB98396B-2F3E-49D2-AD24-28931218C524}" srcOrd="5" destOrd="0" presId="urn:microsoft.com/office/officeart/2005/8/layout/vList2"/>
    <dgm:cxn modelId="{C52C6933-55AC-4547-9696-992E9E3BA8E8}" type="presParOf" srcId="{2456CC3B-EF7E-483D-8839-68182F10627C}" destId="{B6512F33-DE51-417C-8B97-CCA31B8D1CA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DA2298-9DB8-47FC-979E-47F6F5C7157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84C70E7A-D689-4C8D-B2A8-6365560287DF}">
      <dgm:prSet/>
      <dgm:spPr/>
      <dgm:t>
        <a:bodyPr/>
        <a:lstStyle/>
        <a:p>
          <a:pPr rtl="0"/>
          <a:r>
            <a:rPr lang="ru-RU" dirty="0" smtClean="0"/>
            <a:t>1</a:t>
          </a:r>
          <a:r>
            <a:rPr lang="ru-RU" dirty="0" smtClean="0">
              <a:solidFill>
                <a:schemeClr val="tx1"/>
              </a:solidFill>
            </a:rPr>
            <a:t>. Не говорить о ребенке плохо, нужно говорить о его поступках</a:t>
          </a:r>
          <a:r>
            <a:rPr lang="ru-RU" dirty="0" smtClean="0"/>
            <a:t>.</a:t>
          </a:r>
          <a:endParaRPr lang="ru-RU" dirty="0"/>
        </a:p>
      </dgm:t>
    </dgm:pt>
    <dgm:pt modelId="{E0F15D42-6C71-4107-85A9-35D5CE422AB6}" type="parTrans" cxnId="{70FA46B2-0B4F-4D6C-82B1-4FA6E16A1A1B}">
      <dgm:prSet/>
      <dgm:spPr/>
      <dgm:t>
        <a:bodyPr/>
        <a:lstStyle/>
        <a:p>
          <a:endParaRPr lang="ru-RU"/>
        </a:p>
      </dgm:t>
    </dgm:pt>
    <dgm:pt modelId="{D3B6AED3-36AB-4AE8-BFF4-400E79C0FB4F}" type="sibTrans" cxnId="{70FA46B2-0B4F-4D6C-82B1-4FA6E16A1A1B}">
      <dgm:prSet/>
      <dgm:spPr/>
      <dgm:t>
        <a:bodyPr/>
        <a:lstStyle/>
        <a:p>
          <a:endParaRPr lang="ru-RU"/>
        </a:p>
      </dgm:t>
    </dgm:pt>
    <dgm:pt modelId="{D7E9547D-4F53-4891-8761-9BD18B1D0544}">
      <dgm:prSet custT="1"/>
      <dgm:spPr/>
      <dgm:t>
        <a:bodyPr/>
        <a:lstStyle/>
        <a:p>
          <a:pPr rtl="0"/>
          <a:r>
            <a:rPr lang="ru-RU" sz="2200" dirty="0" smtClean="0"/>
            <a:t>2. </a:t>
          </a:r>
          <a:r>
            <a:rPr lang="ru-RU" sz="2200" dirty="0" smtClean="0">
              <a:solidFill>
                <a:schemeClr val="tx1"/>
              </a:solidFill>
            </a:rPr>
            <a:t>Никогда не </a:t>
          </a:r>
          <a:r>
            <a:rPr lang="ru-RU" sz="3200" dirty="0" smtClean="0">
              <a:solidFill>
                <a:schemeClr val="tx1"/>
              </a:solidFill>
            </a:rPr>
            <a:t>обсуждать</a:t>
          </a:r>
          <a:r>
            <a:rPr lang="ru-RU" sz="2200" dirty="0" smtClean="0">
              <a:solidFill>
                <a:schemeClr val="tx1"/>
              </a:solidFill>
            </a:rPr>
            <a:t> поступки ребенка в присутствии других родителей.</a:t>
          </a:r>
          <a:endParaRPr lang="ru-RU" sz="2200" dirty="0">
            <a:solidFill>
              <a:schemeClr val="tx1"/>
            </a:solidFill>
          </a:endParaRPr>
        </a:p>
      </dgm:t>
    </dgm:pt>
    <dgm:pt modelId="{6330FF4B-D60B-4BD4-8371-A6A938437ED8}" type="parTrans" cxnId="{62789A5D-CF3D-4BAA-9E51-4E4FE9DDF201}">
      <dgm:prSet/>
      <dgm:spPr/>
      <dgm:t>
        <a:bodyPr/>
        <a:lstStyle/>
        <a:p>
          <a:endParaRPr lang="ru-RU"/>
        </a:p>
      </dgm:t>
    </dgm:pt>
    <dgm:pt modelId="{A6E616FB-2EB1-42C4-9B07-3069AD1834F5}" type="sibTrans" cxnId="{62789A5D-CF3D-4BAA-9E51-4E4FE9DDF201}">
      <dgm:prSet/>
      <dgm:spPr/>
      <dgm:t>
        <a:bodyPr/>
        <a:lstStyle/>
        <a:p>
          <a:endParaRPr lang="ru-RU"/>
        </a:p>
      </dgm:t>
    </dgm:pt>
    <dgm:pt modelId="{54E96A79-B642-4B25-B3B7-1246BAB24876}">
      <dgm:prSet/>
      <dgm:spPr/>
      <dgm:t>
        <a:bodyPr/>
        <a:lstStyle/>
        <a:p>
          <a:pPr rtl="0"/>
          <a:r>
            <a:rPr lang="ru-RU" dirty="0" smtClean="0"/>
            <a:t>3. </a:t>
          </a:r>
          <a:r>
            <a:rPr lang="ru-RU" dirty="0" smtClean="0">
              <a:solidFill>
                <a:schemeClr val="tx1"/>
              </a:solidFill>
            </a:rPr>
            <a:t>Не сообщать негативную информацию родителям утром. Ведь у родителя, которому идти на работу ,настроение будет испорчено,</a:t>
          </a:r>
          <a:endParaRPr lang="ru-RU" dirty="0">
            <a:solidFill>
              <a:schemeClr val="tx1"/>
            </a:solidFill>
          </a:endParaRPr>
        </a:p>
      </dgm:t>
    </dgm:pt>
    <dgm:pt modelId="{CCACA709-39CA-49EA-9F41-1995AEB04BB5}" type="parTrans" cxnId="{CABCFA66-1B95-4FB6-A9AC-ADB8BC4E05BD}">
      <dgm:prSet/>
      <dgm:spPr/>
      <dgm:t>
        <a:bodyPr/>
        <a:lstStyle/>
        <a:p>
          <a:endParaRPr lang="ru-RU"/>
        </a:p>
      </dgm:t>
    </dgm:pt>
    <dgm:pt modelId="{044C34CE-0369-4A9A-8A12-5AD78156C042}" type="sibTrans" cxnId="{CABCFA66-1B95-4FB6-A9AC-ADB8BC4E05BD}">
      <dgm:prSet/>
      <dgm:spPr/>
      <dgm:t>
        <a:bodyPr/>
        <a:lstStyle/>
        <a:p>
          <a:endParaRPr lang="ru-RU"/>
        </a:p>
      </dgm:t>
    </dgm:pt>
    <dgm:pt modelId="{137C3D82-4483-4C47-AB9F-06971686930C}">
      <dgm:prSet/>
      <dgm:spPr/>
      <dgm:t>
        <a:bodyPr/>
        <a:lstStyle/>
        <a:p>
          <a:pPr rtl="0"/>
          <a:r>
            <a:rPr lang="ru-RU" dirty="0" smtClean="0"/>
            <a:t>4. </a:t>
          </a:r>
          <a:r>
            <a:rPr lang="ru-RU" dirty="0" smtClean="0">
              <a:solidFill>
                <a:schemeClr val="tx1"/>
              </a:solidFill>
            </a:rPr>
            <a:t>Общаться с родителями на равных, а не ставить себя выше</a:t>
          </a:r>
          <a:r>
            <a:rPr lang="ru-RU" dirty="0" smtClean="0"/>
            <a:t>.</a:t>
          </a:r>
          <a:endParaRPr lang="ru-RU" dirty="0"/>
        </a:p>
      </dgm:t>
    </dgm:pt>
    <dgm:pt modelId="{976057D2-7A0D-4F7E-8C5B-3EB6F2304BF7}" type="parTrans" cxnId="{04C5EDD2-520D-4A8E-A7C8-24E8FC8F49E7}">
      <dgm:prSet/>
      <dgm:spPr/>
      <dgm:t>
        <a:bodyPr/>
        <a:lstStyle/>
        <a:p>
          <a:endParaRPr lang="ru-RU"/>
        </a:p>
      </dgm:t>
    </dgm:pt>
    <dgm:pt modelId="{2892C40B-F0CE-4548-B0AE-072500BD3842}" type="sibTrans" cxnId="{04C5EDD2-520D-4A8E-A7C8-24E8FC8F49E7}">
      <dgm:prSet/>
      <dgm:spPr/>
      <dgm:t>
        <a:bodyPr/>
        <a:lstStyle/>
        <a:p>
          <a:endParaRPr lang="ru-RU"/>
        </a:p>
      </dgm:t>
    </dgm:pt>
    <dgm:pt modelId="{92972A0F-DC51-4286-A436-2B7E7A8D3934}" type="pres">
      <dgm:prSet presAssocID="{66DA2298-9DB8-47FC-979E-47F6F5C715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87F12-2FB0-404B-88B3-81542945B899}" type="pres">
      <dgm:prSet presAssocID="{84C70E7A-D689-4C8D-B2A8-6365560287DF}" presName="parentText" presStyleLbl="node1" presStyleIdx="0" presStyleCnt="4" custLinFactNeighborX="126" custLinFactNeighborY="-356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18224-3C60-4FFC-B052-43C49E23C706}" type="pres">
      <dgm:prSet presAssocID="{D3B6AED3-36AB-4AE8-BFF4-400E79C0FB4F}" presName="spacer" presStyleCnt="0"/>
      <dgm:spPr/>
    </dgm:pt>
    <dgm:pt modelId="{C4EE386F-5044-4CE2-97CD-777D46E89CFB}" type="pres">
      <dgm:prSet presAssocID="{D7E9547D-4F53-4891-8761-9BD18B1D054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2B319-1747-4684-A796-FEFD64ED0EAB}" type="pres">
      <dgm:prSet presAssocID="{A6E616FB-2EB1-42C4-9B07-3069AD1834F5}" presName="spacer" presStyleCnt="0"/>
      <dgm:spPr/>
    </dgm:pt>
    <dgm:pt modelId="{BB85E95C-A070-488F-92C1-BD8B09D8B972}" type="pres">
      <dgm:prSet presAssocID="{54E96A79-B642-4B25-B3B7-1246BAB2487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D72D2-7FDD-46F4-97BB-F48DBD02CCC7}" type="pres">
      <dgm:prSet presAssocID="{044C34CE-0369-4A9A-8A12-5AD78156C042}" presName="spacer" presStyleCnt="0"/>
      <dgm:spPr/>
    </dgm:pt>
    <dgm:pt modelId="{5EA32368-422D-4728-8D06-C5653883DEA8}" type="pres">
      <dgm:prSet presAssocID="{137C3D82-4483-4C47-AB9F-06971686930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85ED5B-1001-4FE9-8273-157A96ABB65D}" type="presOf" srcId="{137C3D82-4483-4C47-AB9F-06971686930C}" destId="{5EA32368-422D-4728-8D06-C5653883DEA8}" srcOrd="0" destOrd="0" presId="urn:microsoft.com/office/officeart/2005/8/layout/vList2"/>
    <dgm:cxn modelId="{9C721675-4496-4F31-AEC3-7B4810D6F492}" type="presOf" srcId="{D7E9547D-4F53-4891-8761-9BD18B1D0544}" destId="{C4EE386F-5044-4CE2-97CD-777D46E89CFB}" srcOrd="0" destOrd="0" presId="urn:microsoft.com/office/officeart/2005/8/layout/vList2"/>
    <dgm:cxn modelId="{70FA46B2-0B4F-4D6C-82B1-4FA6E16A1A1B}" srcId="{66DA2298-9DB8-47FC-979E-47F6F5C71575}" destId="{84C70E7A-D689-4C8D-B2A8-6365560287DF}" srcOrd="0" destOrd="0" parTransId="{E0F15D42-6C71-4107-85A9-35D5CE422AB6}" sibTransId="{D3B6AED3-36AB-4AE8-BFF4-400E79C0FB4F}"/>
    <dgm:cxn modelId="{1A1D6DEE-ACA7-46BE-B83C-50E0164288C3}" type="presOf" srcId="{54E96A79-B642-4B25-B3B7-1246BAB24876}" destId="{BB85E95C-A070-488F-92C1-BD8B09D8B972}" srcOrd="0" destOrd="0" presId="urn:microsoft.com/office/officeart/2005/8/layout/vList2"/>
    <dgm:cxn modelId="{7CC99C58-EEE5-45D9-BCF0-ED5CE1D9A8AA}" type="presOf" srcId="{84C70E7A-D689-4C8D-B2A8-6365560287DF}" destId="{A4387F12-2FB0-404B-88B3-81542945B899}" srcOrd="0" destOrd="0" presId="urn:microsoft.com/office/officeart/2005/8/layout/vList2"/>
    <dgm:cxn modelId="{04C5EDD2-520D-4A8E-A7C8-24E8FC8F49E7}" srcId="{66DA2298-9DB8-47FC-979E-47F6F5C71575}" destId="{137C3D82-4483-4C47-AB9F-06971686930C}" srcOrd="3" destOrd="0" parTransId="{976057D2-7A0D-4F7E-8C5B-3EB6F2304BF7}" sibTransId="{2892C40B-F0CE-4548-B0AE-072500BD3842}"/>
    <dgm:cxn modelId="{CABCFA66-1B95-4FB6-A9AC-ADB8BC4E05BD}" srcId="{66DA2298-9DB8-47FC-979E-47F6F5C71575}" destId="{54E96A79-B642-4B25-B3B7-1246BAB24876}" srcOrd="2" destOrd="0" parTransId="{CCACA709-39CA-49EA-9F41-1995AEB04BB5}" sibTransId="{044C34CE-0369-4A9A-8A12-5AD78156C042}"/>
    <dgm:cxn modelId="{62789A5D-CF3D-4BAA-9E51-4E4FE9DDF201}" srcId="{66DA2298-9DB8-47FC-979E-47F6F5C71575}" destId="{D7E9547D-4F53-4891-8761-9BD18B1D0544}" srcOrd="1" destOrd="0" parTransId="{6330FF4B-D60B-4BD4-8371-A6A938437ED8}" sibTransId="{A6E616FB-2EB1-42C4-9B07-3069AD1834F5}"/>
    <dgm:cxn modelId="{68D3C423-1B11-4FDE-8F1B-FAC3D7EF3902}" type="presOf" srcId="{66DA2298-9DB8-47FC-979E-47F6F5C71575}" destId="{92972A0F-DC51-4286-A436-2B7E7A8D3934}" srcOrd="0" destOrd="0" presId="urn:microsoft.com/office/officeart/2005/8/layout/vList2"/>
    <dgm:cxn modelId="{185881EC-219D-43BF-8513-06A90D8311FE}" type="presParOf" srcId="{92972A0F-DC51-4286-A436-2B7E7A8D3934}" destId="{A4387F12-2FB0-404B-88B3-81542945B899}" srcOrd="0" destOrd="0" presId="urn:microsoft.com/office/officeart/2005/8/layout/vList2"/>
    <dgm:cxn modelId="{00D88648-ABDB-4CA5-986A-C2D95181F6FE}" type="presParOf" srcId="{92972A0F-DC51-4286-A436-2B7E7A8D3934}" destId="{B7E18224-3C60-4FFC-B052-43C49E23C706}" srcOrd="1" destOrd="0" presId="urn:microsoft.com/office/officeart/2005/8/layout/vList2"/>
    <dgm:cxn modelId="{26574149-CAFD-4830-8060-9E3F2C9403B7}" type="presParOf" srcId="{92972A0F-DC51-4286-A436-2B7E7A8D3934}" destId="{C4EE386F-5044-4CE2-97CD-777D46E89CFB}" srcOrd="2" destOrd="0" presId="urn:microsoft.com/office/officeart/2005/8/layout/vList2"/>
    <dgm:cxn modelId="{5FC7DD08-AD62-4471-9E24-0349A463DA63}" type="presParOf" srcId="{92972A0F-DC51-4286-A436-2B7E7A8D3934}" destId="{5C52B319-1747-4684-A796-FEFD64ED0EAB}" srcOrd="3" destOrd="0" presId="urn:microsoft.com/office/officeart/2005/8/layout/vList2"/>
    <dgm:cxn modelId="{438CEE30-172D-4309-8083-22F54953E445}" type="presParOf" srcId="{92972A0F-DC51-4286-A436-2B7E7A8D3934}" destId="{BB85E95C-A070-488F-92C1-BD8B09D8B972}" srcOrd="4" destOrd="0" presId="urn:microsoft.com/office/officeart/2005/8/layout/vList2"/>
    <dgm:cxn modelId="{BD25D23A-CC01-4D1E-9761-AFEB4D855C54}" type="presParOf" srcId="{92972A0F-DC51-4286-A436-2B7E7A8D3934}" destId="{0FCD72D2-7FDD-46F4-97BB-F48DBD02CCC7}" srcOrd="5" destOrd="0" presId="urn:microsoft.com/office/officeart/2005/8/layout/vList2"/>
    <dgm:cxn modelId="{83EB0AA2-784E-480B-A513-8FD39626FA66}" type="presParOf" srcId="{92972A0F-DC51-4286-A436-2B7E7A8D3934}" destId="{5EA32368-422D-4728-8D06-C5653883DE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6D23A-9264-486B-B692-58BB8633EFB4}">
      <dsp:nvSpPr>
        <dsp:cNvPr id="0" name=""/>
        <dsp:cNvSpPr/>
      </dsp:nvSpPr>
      <dsp:spPr>
        <a:xfrm>
          <a:off x="1567058" y="-142584"/>
          <a:ext cx="4996019" cy="23365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Демонстративность</a:t>
          </a:r>
          <a:endParaRPr lang="ru-RU" sz="2800" kern="1200" dirty="0"/>
        </a:p>
      </dsp:txBody>
      <dsp:txXfrm>
        <a:off x="2298708" y="199600"/>
        <a:ext cx="3532719" cy="1652211"/>
      </dsp:txXfrm>
    </dsp:sp>
    <dsp:sp modelId="{E683FD48-A1F7-4267-B185-C0C09DD1FE93}">
      <dsp:nvSpPr>
        <dsp:cNvPr id="0" name=""/>
        <dsp:cNvSpPr/>
      </dsp:nvSpPr>
      <dsp:spPr>
        <a:xfrm rot="2985898">
          <a:off x="5007357" y="1967363"/>
          <a:ext cx="253983" cy="644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020846" y="2067118"/>
        <a:ext cx="177788" cy="386515"/>
      </dsp:txXfrm>
    </dsp:sp>
    <dsp:sp modelId="{4181FD67-0764-4A11-A419-5BAD50F2DC6C}">
      <dsp:nvSpPr>
        <dsp:cNvPr id="0" name=""/>
        <dsp:cNvSpPr/>
      </dsp:nvSpPr>
      <dsp:spPr>
        <a:xfrm>
          <a:off x="3966548" y="2401980"/>
          <a:ext cx="4263051" cy="20529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Тревожность </a:t>
          </a:r>
          <a:endParaRPr lang="ru-RU" sz="2800" kern="1200" dirty="0"/>
        </a:p>
      </dsp:txBody>
      <dsp:txXfrm>
        <a:off x="4590857" y="2702629"/>
        <a:ext cx="3014433" cy="1451664"/>
      </dsp:txXfrm>
    </dsp:sp>
    <dsp:sp modelId="{2DB91548-4334-4DD9-B6DC-AD889FFA8A95}">
      <dsp:nvSpPr>
        <dsp:cNvPr id="0" name=""/>
        <dsp:cNvSpPr/>
      </dsp:nvSpPr>
      <dsp:spPr>
        <a:xfrm rot="60955">
          <a:off x="3988819" y="3069406"/>
          <a:ext cx="50191" cy="644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3988820" y="3198112"/>
        <a:ext cx="35134" cy="386515"/>
      </dsp:txXfrm>
    </dsp:sp>
    <dsp:sp modelId="{16C41E6D-FD47-4D4B-B809-4536CD2A20E3}">
      <dsp:nvSpPr>
        <dsp:cNvPr id="0" name=""/>
        <dsp:cNvSpPr/>
      </dsp:nvSpPr>
      <dsp:spPr>
        <a:xfrm>
          <a:off x="0" y="2401998"/>
          <a:ext cx="4064124" cy="19087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Агрессивность</a:t>
          </a:r>
          <a:endParaRPr lang="ru-RU" sz="2800" kern="1200" dirty="0"/>
        </a:p>
      </dsp:txBody>
      <dsp:txXfrm>
        <a:off x="595177" y="2681524"/>
        <a:ext cx="2873770" cy="1349668"/>
      </dsp:txXfrm>
    </dsp:sp>
    <dsp:sp modelId="{3AB772EF-9312-4230-A459-D7A5958877D3}">
      <dsp:nvSpPr>
        <dsp:cNvPr id="0" name=""/>
        <dsp:cNvSpPr/>
      </dsp:nvSpPr>
      <dsp:spPr>
        <a:xfrm rot="18665872">
          <a:off x="2828524" y="1973727"/>
          <a:ext cx="257262" cy="644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2841747" y="2131647"/>
        <a:ext cx="180083" cy="386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A2E64-E6BC-4E54-BBD6-E98AA02AB020}">
      <dsp:nvSpPr>
        <dsp:cNvPr id="0" name=""/>
        <dsp:cNvSpPr/>
      </dsp:nvSpPr>
      <dsp:spPr>
        <a:xfrm>
          <a:off x="2633471" y="2143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СДВГ</a:t>
          </a:r>
          <a:endParaRPr lang="ru-RU" sz="3000" kern="1200"/>
        </a:p>
      </dsp:txBody>
      <dsp:txXfrm>
        <a:off x="2702524" y="71196"/>
        <a:ext cx="2824550" cy="1276458"/>
      </dsp:txXfrm>
    </dsp:sp>
    <dsp:sp modelId="{9F00E751-2956-4A84-8572-BA7F7A3827ED}">
      <dsp:nvSpPr>
        <dsp:cNvPr id="0" name=""/>
        <dsp:cNvSpPr/>
      </dsp:nvSpPr>
      <dsp:spPr>
        <a:xfrm>
          <a:off x="2633471" y="1487436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астенический синдром</a:t>
          </a:r>
          <a:endParaRPr lang="ru-RU" sz="3000" kern="1200"/>
        </a:p>
      </dsp:txBody>
      <dsp:txXfrm>
        <a:off x="2702524" y="1556489"/>
        <a:ext cx="2824550" cy="1276458"/>
      </dsp:txXfrm>
    </dsp:sp>
    <dsp:sp modelId="{82150023-4D62-4398-A3EB-E7959C7A5666}">
      <dsp:nvSpPr>
        <dsp:cNvPr id="0" name=""/>
        <dsp:cNvSpPr/>
      </dsp:nvSpPr>
      <dsp:spPr>
        <a:xfrm>
          <a:off x="2633471" y="2972729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фобии</a:t>
          </a:r>
          <a:endParaRPr lang="ru-RU" sz="3000" kern="1200"/>
        </a:p>
      </dsp:txBody>
      <dsp:txXfrm>
        <a:off x="2702524" y="3041782"/>
        <a:ext cx="2824550" cy="12764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B2E5D-E42A-41E7-B5AD-F7469E16336F}">
      <dsp:nvSpPr>
        <dsp:cNvPr id="0" name=""/>
        <dsp:cNvSpPr/>
      </dsp:nvSpPr>
      <dsp:spPr>
        <a:xfrm>
          <a:off x="0" y="416858"/>
          <a:ext cx="8229600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1.Быстрое утомление</a:t>
          </a:r>
          <a:endParaRPr lang="ru-RU" sz="3400" kern="1200" dirty="0"/>
        </a:p>
      </dsp:txBody>
      <dsp:txXfrm>
        <a:off x="39809" y="456667"/>
        <a:ext cx="8149982" cy="735872"/>
      </dsp:txXfrm>
    </dsp:sp>
    <dsp:sp modelId="{C6AD45A5-20F4-4550-9F5B-A2A74CCCE0E2}">
      <dsp:nvSpPr>
        <dsp:cNvPr id="0" name=""/>
        <dsp:cNvSpPr/>
      </dsp:nvSpPr>
      <dsp:spPr>
        <a:xfrm>
          <a:off x="0" y="1330268"/>
          <a:ext cx="8229600" cy="815490"/>
        </a:xfrm>
        <a:prstGeom prst="roundRect">
          <a:avLst/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/>
            <a:t>2. Вялость</a:t>
          </a:r>
          <a:endParaRPr lang="ru-RU" sz="3400" kern="1200"/>
        </a:p>
      </dsp:txBody>
      <dsp:txXfrm>
        <a:off x="39809" y="1370077"/>
        <a:ext cx="8149982" cy="735872"/>
      </dsp:txXfrm>
    </dsp:sp>
    <dsp:sp modelId="{7921372F-EEFE-4609-8E40-1A913ADAAC4E}">
      <dsp:nvSpPr>
        <dsp:cNvPr id="0" name=""/>
        <dsp:cNvSpPr/>
      </dsp:nvSpPr>
      <dsp:spPr>
        <a:xfrm>
          <a:off x="0" y="2243678"/>
          <a:ext cx="8229600" cy="815490"/>
        </a:xfrm>
        <a:prstGeom prst="roundRect">
          <a:avLst/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/>
            <a:t>3. Нежелание играть в </a:t>
          </a:r>
          <a:r>
            <a:rPr lang="ru-RU" sz="3400" kern="1200" smtClean="0">
              <a:hlinkClick xmlns:r="http://schemas.openxmlformats.org/officeDocument/2006/relationships" r:id="rId1"/>
            </a:rPr>
            <a:t>активные игры</a:t>
          </a:r>
          <a:r>
            <a:rPr lang="ru-RU" sz="3400" kern="1200" smtClean="0"/>
            <a:t>. </a:t>
          </a:r>
          <a:endParaRPr lang="ru-RU" sz="3400" kern="1200"/>
        </a:p>
      </dsp:txBody>
      <dsp:txXfrm>
        <a:off x="39809" y="2283487"/>
        <a:ext cx="8149982" cy="735872"/>
      </dsp:txXfrm>
    </dsp:sp>
    <dsp:sp modelId="{B6512F33-DE51-417C-8B97-CCA31B8D1CA1}">
      <dsp:nvSpPr>
        <dsp:cNvPr id="0" name=""/>
        <dsp:cNvSpPr/>
      </dsp:nvSpPr>
      <dsp:spPr>
        <a:xfrm>
          <a:off x="0" y="3157088"/>
          <a:ext cx="8229600" cy="815490"/>
        </a:xfrm>
        <a:prstGeom prst="round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/>
            <a:t>4.Темп деятельности очень медленный </a:t>
          </a:r>
          <a:endParaRPr lang="ru-RU" sz="3400" kern="1200"/>
        </a:p>
      </dsp:txBody>
      <dsp:txXfrm>
        <a:off x="39809" y="3196897"/>
        <a:ext cx="8149982" cy="735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87F12-2FB0-404B-88B3-81542945B899}">
      <dsp:nvSpPr>
        <dsp:cNvPr id="0" name=""/>
        <dsp:cNvSpPr/>
      </dsp:nvSpPr>
      <dsp:spPr>
        <a:xfrm>
          <a:off x="0" y="0"/>
          <a:ext cx="8229600" cy="10493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r>
            <a:rPr lang="ru-RU" sz="2000" kern="1200" dirty="0" smtClean="0">
              <a:solidFill>
                <a:schemeClr val="tx1"/>
              </a:solidFill>
            </a:rPr>
            <a:t>. Не говорить о ребенке плохо, нужно говорить о его поступках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51225" y="51225"/>
        <a:ext cx="8127150" cy="946893"/>
      </dsp:txXfrm>
    </dsp:sp>
    <dsp:sp modelId="{C4EE386F-5044-4CE2-97CD-777D46E89CFB}">
      <dsp:nvSpPr>
        <dsp:cNvPr id="0" name=""/>
        <dsp:cNvSpPr/>
      </dsp:nvSpPr>
      <dsp:spPr>
        <a:xfrm>
          <a:off x="0" y="1116574"/>
          <a:ext cx="8229600" cy="1049343"/>
        </a:xfrm>
        <a:prstGeom prst="roundRect">
          <a:avLst/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2. </a:t>
          </a:r>
          <a:r>
            <a:rPr lang="ru-RU" sz="2200" kern="1200" dirty="0" smtClean="0">
              <a:solidFill>
                <a:schemeClr val="tx1"/>
              </a:solidFill>
            </a:rPr>
            <a:t>Никогда не </a:t>
          </a:r>
          <a:r>
            <a:rPr lang="ru-RU" sz="3200" kern="1200" dirty="0" smtClean="0">
              <a:solidFill>
                <a:schemeClr val="tx1"/>
              </a:solidFill>
            </a:rPr>
            <a:t>обсуждать</a:t>
          </a:r>
          <a:r>
            <a:rPr lang="ru-RU" sz="2200" kern="1200" dirty="0" smtClean="0">
              <a:solidFill>
                <a:schemeClr val="tx1"/>
              </a:solidFill>
            </a:rPr>
            <a:t> поступки ребенка в присутствии других родителей.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1225" y="1167799"/>
        <a:ext cx="8127150" cy="946893"/>
      </dsp:txXfrm>
    </dsp:sp>
    <dsp:sp modelId="{BB85E95C-A070-488F-92C1-BD8B09D8B972}">
      <dsp:nvSpPr>
        <dsp:cNvPr id="0" name=""/>
        <dsp:cNvSpPr/>
      </dsp:nvSpPr>
      <dsp:spPr>
        <a:xfrm>
          <a:off x="0" y="2223518"/>
          <a:ext cx="8229600" cy="1049343"/>
        </a:xfrm>
        <a:prstGeom prst="roundRect">
          <a:avLst/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3. </a:t>
          </a:r>
          <a:r>
            <a:rPr lang="ru-RU" sz="2000" kern="1200" dirty="0" smtClean="0">
              <a:solidFill>
                <a:schemeClr val="tx1"/>
              </a:solidFill>
            </a:rPr>
            <a:t>Не сообщать негативную информацию родителям утром. Ведь у родителя, которому идти на работу ,настроение будет испорчено,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1225" y="2274743"/>
        <a:ext cx="8127150" cy="946893"/>
      </dsp:txXfrm>
    </dsp:sp>
    <dsp:sp modelId="{5EA32368-422D-4728-8D06-C5653883DEA8}">
      <dsp:nvSpPr>
        <dsp:cNvPr id="0" name=""/>
        <dsp:cNvSpPr/>
      </dsp:nvSpPr>
      <dsp:spPr>
        <a:xfrm>
          <a:off x="0" y="3330462"/>
          <a:ext cx="8229600" cy="1049343"/>
        </a:xfrm>
        <a:prstGeom prst="round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4. </a:t>
          </a:r>
          <a:r>
            <a:rPr lang="ru-RU" sz="2000" kern="1200" dirty="0" smtClean="0">
              <a:solidFill>
                <a:schemeClr val="tx1"/>
              </a:solidFill>
            </a:rPr>
            <a:t>Общаться с родителями на равных, а не ставить себя выше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51225" y="3381687"/>
        <a:ext cx="8127150" cy="946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E5F3E-DE6E-4452-AE8F-DE7B7CD7F8F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9DD4F-9413-4055-9F40-0D7A888E0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0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9DD4F-9413-4055-9F40-0D7A888E0C8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5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Психическое и психологическое  здоровье дошкольников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старший</a:t>
            </a:r>
          </a:p>
          <a:p>
            <a:r>
              <a:rPr lang="ru-RU" dirty="0" smtClean="0"/>
              <a:t> воспитатель ГБДОУ детский сад №85</a:t>
            </a:r>
          </a:p>
          <a:p>
            <a:r>
              <a:rPr lang="ru-RU" smtClean="0"/>
              <a:t>Иванова Е.В.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270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B050"/>
                </a:solidFill>
              </a:rPr>
              <a:t>Социально-психологический	 фактор</a:t>
            </a:r>
            <a:endParaRPr lang="ru-RU" u="sng" dirty="0">
              <a:solidFill>
                <a:srgbClr val="00B05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1.Дисгармония </a:t>
            </a:r>
            <a:r>
              <a:rPr lang="ru-RU" dirty="0"/>
              <a:t>семейных отношений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2.Дисгармония </a:t>
            </a:r>
            <a:r>
              <a:rPr lang="ru-RU" dirty="0"/>
              <a:t>семейного воспитания </a:t>
            </a:r>
            <a:r>
              <a:rPr lang="ru-RU" dirty="0" smtClean="0"/>
              <a:t>3.Нарушения </a:t>
            </a:r>
            <a:r>
              <a:rPr lang="ru-RU" dirty="0"/>
              <a:t>в сфере детско-родительских отношений.      </a:t>
            </a:r>
          </a:p>
        </p:txBody>
      </p:sp>
    </p:spTree>
    <p:extLst>
      <p:ext uri="{BB962C8B-B14F-4D97-AF65-F5344CB8AC3E}">
        <p14:creationId xmlns:p14="http://schemas.microsoft.com/office/powerpoint/2010/main" val="373944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ru-RU" sz="3200" u="sng" dirty="0">
                <a:solidFill>
                  <a:srgbClr val="FF0000"/>
                </a:solidFill>
              </a:rPr>
              <a:t>«Основным условием нормального психосоциального развития (помимо здоровой нервной системы) </a:t>
            </a:r>
            <a:r>
              <a:rPr lang="ru-RU" sz="3200" dirty="0"/>
              <a:t>признается спокойная и доброжелательная обстановка, создаваемая благодаря постоянному присутствию родителей или замещающих их лиц, которые внимательно относятся к эмоциональным потребностям ребенка, беседуют и играют с ним, поддерживают дисциплину, осуществляют наблюдение и обеспечивают материальными средствами, необходимыми ребёнку».</a:t>
            </a:r>
          </a:p>
        </p:txBody>
      </p:sp>
    </p:spTree>
    <p:extLst>
      <p:ext uri="{BB962C8B-B14F-4D97-AF65-F5344CB8AC3E}">
        <p14:creationId xmlns:p14="http://schemas.microsoft.com/office/powerpoint/2010/main" val="299617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Типы неправильного воспитания:</a:t>
            </a:r>
            <a:endParaRPr lang="ru-RU" b="1" u="sng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32859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Гарбузов В.А., Захаров В.И. и Исаев Д.Н</a:t>
            </a:r>
            <a:r>
              <a:rPr lang="ru-RU" b="1" dirty="0" smtClean="0"/>
              <a:t>. выделяют</a:t>
            </a:r>
            <a:r>
              <a:rPr lang="ru-RU" b="1" dirty="0"/>
              <a:t> 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три </a:t>
            </a:r>
            <a:r>
              <a:rPr lang="ru-RU" b="1" dirty="0"/>
              <a:t>типа неправильного воспитания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FF0000"/>
                </a:solidFill>
              </a:rPr>
              <a:t>1</a:t>
            </a:r>
            <a:r>
              <a:rPr lang="ru-RU" sz="3400" dirty="0" smtClean="0">
                <a:solidFill>
                  <a:srgbClr val="FF0000"/>
                </a:solidFill>
              </a:rPr>
              <a:t>. Неприятие</a:t>
            </a:r>
            <a:r>
              <a:rPr lang="ru-RU" sz="3400" dirty="0">
                <a:solidFill>
                  <a:srgbClr val="FF0000"/>
                </a:solidFill>
              </a:rPr>
              <a:t>,</a:t>
            </a:r>
            <a:r>
              <a:rPr lang="ru-RU" sz="3400" dirty="0"/>
              <a:t> эмоциональное отвержение ребенка (осознаваемое или неосознаваемое), присутствие жестких регламентирующих и контролирующих мер, навязывание ребенку определенного типа поведения в соответствии с родительскими понятиями </a:t>
            </a:r>
            <a:r>
              <a:rPr lang="ru-RU" sz="3400" dirty="0" smtClean="0"/>
              <a:t>о «</a:t>
            </a:r>
            <a:r>
              <a:rPr lang="ru-RU" sz="3400" dirty="0"/>
              <a:t>хороших детях</a:t>
            </a:r>
            <a:r>
              <a:rPr lang="ru-RU" sz="3400" dirty="0" smtClean="0"/>
              <a:t>». Другой </a:t>
            </a:r>
            <a:r>
              <a:rPr lang="ru-RU" sz="3400" dirty="0"/>
              <a:t>полюс отвержения характеризуется полным равнодушием, попустительством и отсутствием контроля со стороны родителей.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FF0000"/>
                </a:solidFill>
              </a:rPr>
              <a:t>2</a:t>
            </a:r>
            <a:r>
              <a:rPr lang="ru-RU" sz="3400" dirty="0" smtClean="0">
                <a:solidFill>
                  <a:srgbClr val="FF0000"/>
                </a:solidFill>
              </a:rPr>
              <a:t>. </a:t>
            </a:r>
            <a:r>
              <a:rPr lang="ru-RU" sz="3400" dirty="0" err="1" smtClean="0">
                <a:solidFill>
                  <a:srgbClr val="FF0000"/>
                </a:solidFill>
              </a:rPr>
              <a:t>Гиперсоциализирующее</a:t>
            </a:r>
            <a:r>
              <a:rPr lang="ru-RU" sz="3400" dirty="0" smtClean="0">
                <a:solidFill>
                  <a:srgbClr val="FF0000"/>
                </a:solidFill>
              </a:rPr>
              <a:t> </a:t>
            </a:r>
            <a:r>
              <a:rPr lang="ru-RU" sz="3400" dirty="0">
                <a:solidFill>
                  <a:srgbClr val="FF0000"/>
                </a:solidFill>
              </a:rPr>
              <a:t>воспитание</a:t>
            </a:r>
            <a:r>
              <a:rPr lang="ru-RU" sz="3400" dirty="0"/>
              <a:t>– </a:t>
            </a:r>
            <a:r>
              <a:rPr lang="ru-RU" sz="3400" dirty="0" smtClean="0"/>
              <a:t>тревожно-мнительное </a:t>
            </a:r>
            <a:r>
              <a:rPr lang="ru-RU" sz="3400" dirty="0"/>
              <a:t>отношение родителей к здоровью, успехам в обучении своего ребенка, его статусу среди сверстников, а также чрезмерная озабоченность его будущим.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rgbClr val="FF0000"/>
                </a:solidFill>
              </a:rPr>
              <a:t>3. Эгоцентрическое</a:t>
            </a:r>
            <a:r>
              <a:rPr lang="ru-RU" sz="3400" dirty="0"/>
              <a:t>– чрезмерное внимание к ребенку всех членов семьи, присвоение ему роли «кумира семьи», «смысла жизни».</a:t>
            </a:r>
          </a:p>
          <a:p>
            <a:pPr marL="0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894650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00B050"/>
                </a:solidFill>
              </a:rPr>
              <a:t>Негативные тенденции личностного развития</a:t>
            </a:r>
            <a:endParaRPr lang="ru-RU" sz="3200" u="sng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27694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23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1440160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rgbClr val="FF0000"/>
                </a:solidFill>
              </a:rPr>
              <a:t>Нарушения </a:t>
            </a:r>
            <a:r>
              <a:rPr lang="ru-RU" sz="3600" u="sng" dirty="0">
                <a:solidFill>
                  <a:srgbClr val="FF0000"/>
                </a:solidFill>
              </a:rPr>
              <a:t>нервно-психического </a:t>
            </a:r>
            <a:r>
              <a:rPr lang="ru-RU" sz="3600" u="sng" dirty="0" smtClean="0">
                <a:solidFill>
                  <a:srgbClr val="FF0000"/>
                </a:solidFill>
              </a:rPr>
              <a:t>здоровья</a:t>
            </a:r>
            <a:endParaRPr lang="ru-RU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10831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358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</a:t>
            </a:r>
            <a:r>
              <a:rPr lang="ru-RU" dirty="0"/>
              <a:t>дефицита внимания с </a:t>
            </a:r>
            <a:r>
              <a:rPr lang="ru-RU" dirty="0" err="1"/>
              <a:t>гиперактивностью</a:t>
            </a:r>
            <a:r>
              <a:rPr lang="ru-RU" dirty="0"/>
              <a:t> (СДВГ)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3600" dirty="0"/>
              <a:t>В дошкольном возрасте, как правило, он не ставится и особого беспокойства не вызывает.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5100" u="sng" dirty="0" smtClean="0"/>
              <a:t>Основных </a:t>
            </a:r>
            <a:r>
              <a:rPr lang="ru-RU" sz="5100" u="sng" dirty="0"/>
              <a:t>причин у СДВГ две. </a:t>
            </a:r>
            <a:endParaRPr lang="ru-RU" sz="5100" u="sng" dirty="0" smtClean="0"/>
          </a:p>
          <a:p>
            <a:pPr marL="0" indent="0">
              <a:buNone/>
            </a:pPr>
            <a:r>
              <a:rPr lang="ru-RU" b="1" u="sng" dirty="0" smtClean="0"/>
              <a:t>Первая</a:t>
            </a:r>
            <a:r>
              <a:rPr lang="ru-RU" b="1" dirty="0" smtClean="0"/>
              <a:t> </a:t>
            </a:r>
            <a:r>
              <a:rPr lang="ru-RU" dirty="0"/>
              <a:t>— неблагополучное протекание беременности или родов, которое может привести к минимальным мозговым дисфункциям (ММД). Биологически мозг ребенка здоров, но функционирует он дисгармонично. В данном случае возбуждение распространяется по всей коре больших полушарий, что приводит к тому, что ребенок не может успокоиться, собраться, сконцентрировать свое внимание (не образуется устойчивая доминанта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b="1" u="sng" dirty="0" smtClean="0"/>
              <a:t> </a:t>
            </a:r>
            <a:r>
              <a:rPr lang="ru-RU" b="1" u="sng" dirty="0"/>
              <a:t>Второй </a:t>
            </a:r>
            <a:r>
              <a:rPr lang="ru-RU" u="sng" dirty="0"/>
              <a:t>причиной </a:t>
            </a:r>
            <a:r>
              <a:rPr lang="ru-RU" dirty="0"/>
              <a:t>является неблагополучие в семейных отношениях, неумение родителей с пониманием и заботой отнестись к особенностям своего ребенка. Если же отец и мать заботятся о нем, прислушиваются к нему, откровенно проявляют свою любовь, то СДВГ не приводит к серьезным нарушениям в поведении: ребенок неагрессивен, расслаблен, старается вести себя хорошо.</a:t>
            </a:r>
          </a:p>
        </p:txBody>
      </p:sp>
    </p:spTree>
    <p:extLst>
      <p:ext uri="{BB962C8B-B14F-4D97-AF65-F5344CB8AC3E}">
        <p14:creationId xmlns:p14="http://schemas.microsoft.com/office/powerpoint/2010/main" val="137288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Астенический синдром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47718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657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Фобии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Страх </a:t>
            </a:r>
            <a:r>
              <a:rPr lang="ru-RU" dirty="0"/>
              <a:t>— это признак неблагополучия в </a:t>
            </a:r>
            <a:r>
              <a:rPr lang="ru-RU" dirty="0" err="1"/>
              <a:t>родительско</a:t>
            </a:r>
            <a:r>
              <a:rPr lang="ru-RU" dirty="0"/>
              <a:t>-детских отношениях в той или иной степени. Чем сильнее страх - тем менее удовлетворена потребность ребенка в родительской любви. Когда ребенок счастлив, удовлетворен жизнью, когда родители проявляют к нему любовь и заботу, ему </a:t>
            </a:r>
            <a:r>
              <a:rPr lang="ru-RU" dirty="0" smtClean="0"/>
              <a:t>ничего не страшно.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322" y="1628800"/>
            <a:ext cx="8169133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Страх — это признак неблагополучия в </a:t>
            </a:r>
            <a:r>
              <a:rPr lang="ru-RU" sz="3200" dirty="0" err="1">
                <a:solidFill>
                  <a:schemeClr val="tx1"/>
                </a:solidFill>
              </a:rPr>
              <a:t>родительско</a:t>
            </a:r>
            <a:r>
              <a:rPr lang="ru-RU" sz="3200" dirty="0">
                <a:solidFill>
                  <a:schemeClr val="tx1"/>
                </a:solidFill>
              </a:rPr>
              <a:t>-детских отношениях в той или иной степени. Чем сильнее страх - тем менее удовлетворена потребность ребенка в родительской любви. Когда ребенок счастлив, удовлетворен жизнью, когда родители проявляют к нему любовь и заботу, ему ничего не страшно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8068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Действия педагога: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1.Создание эмоционально-благоприятной обстановки</a:t>
            </a:r>
          </a:p>
          <a:p>
            <a:pPr marL="0" indent="0">
              <a:buNone/>
            </a:pPr>
            <a:r>
              <a:rPr lang="ru-RU" dirty="0" smtClean="0"/>
              <a:t>2. Доброжелательный стиль общения</a:t>
            </a:r>
          </a:p>
          <a:p>
            <a:pPr marL="0" indent="0">
              <a:buNone/>
            </a:pPr>
            <a:r>
              <a:rPr lang="ru-RU" dirty="0" smtClean="0"/>
              <a:t>3.Индивидуальный подход </a:t>
            </a:r>
          </a:p>
          <a:p>
            <a:pPr marL="0" indent="0">
              <a:buNone/>
            </a:pPr>
            <a:r>
              <a:rPr lang="ru-RU" dirty="0" smtClean="0"/>
              <a:t>4. Просветительская работа с родителями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036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Правила общения с родителями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70212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60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178698"/>
          </a:xfrm>
        </p:spPr>
        <p:txBody>
          <a:bodyPr>
            <a:normAutofit/>
          </a:bodyPr>
          <a:lstStyle/>
          <a:p>
            <a:r>
              <a:rPr lang="ru-RU" sz="3200" dirty="0"/>
              <a:t>Термин “психическое здоровье” был введен Всемирной организацией здравоохранения (ВОЗ). Термин  неоднозначен, он связывает собою две науки и две области практики - медицинскую и психологическую.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u="sng" dirty="0" smtClean="0"/>
              <a:t>Психическое </a:t>
            </a:r>
            <a:r>
              <a:rPr lang="ru-RU" sz="3200" b="1" i="1" u="sng" dirty="0"/>
              <a:t>здоровье </a:t>
            </a:r>
            <a:r>
              <a:rPr lang="ru-RU" sz="3200" b="1" i="1" dirty="0"/>
              <a:t>– это состояние, характеризующееся отсутствием болезненных психических явлений  и обеспечивающее адекватную условиям действительности  регуляцию поведения и деятельности.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012387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endParaRPr lang="ru-RU" sz="4800" b="1" dirty="0"/>
          </a:p>
          <a:p>
            <a:pPr marL="0" indent="0" algn="ctr">
              <a:buNone/>
            </a:pPr>
            <a:r>
              <a:rPr lang="ru-RU" sz="4800" b="1" dirty="0" smtClean="0"/>
              <a:t>СПАСИБО ЗА ВНИМАНИЕ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76244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Психологическое </a:t>
            </a:r>
            <a:r>
              <a:rPr lang="ru-RU" sz="2800" dirty="0"/>
              <a:t>здоровье – это совокупность личностных характеристик, являющихся предпосылками стрессоустойчивости, социальной адаптации, успешной </a:t>
            </a:r>
            <a:r>
              <a:rPr lang="ru-RU" sz="2800" dirty="0" err="1"/>
              <a:t>саморегуляции</a:t>
            </a:r>
            <a:r>
              <a:rPr lang="ru-RU" sz="2800" dirty="0"/>
              <a:t>. В психолого-педагогической литературе выделяются и такие характеристики психологически здоровой личности:</a:t>
            </a:r>
            <a:br>
              <a:rPr lang="ru-RU" sz="2800" dirty="0"/>
            </a:br>
            <a:r>
              <a:rPr lang="ru-RU" sz="2800" dirty="0"/>
              <a:t>хорошо развитая рефлексия;</a:t>
            </a:r>
            <a:br>
              <a:rPr lang="ru-RU" sz="2800" dirty="0"/>
            </a:br>
            <a:r>
              <a:rPr lang="ru-RU" sz="2800" dirty="0"/>
              <a:t>принятие себя;</a:t>
            </a:r>
            <a:br>
              <a:rPr lang="ru-RU" sz="2800" dirty="0"/>
            </a:br>
            <a:r>
              <a:rPr lang="ru-RU" sz="2800" dirty="0"/>
              <a:t>принятие других людей;</a:t>
            </a:r>
            <a:br>
              <a:rPr lang="ru-RU" sz="2800" dirty="0"/>
            </a:br>
            <a:r>
              <a:rPr lang="ru-RU" sz="2800" dirty="0"/>
              <a:t>стрессоустойчивость, умение находить собственные ресурсы в трудной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122604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smtClean="0"/>
              <a:t>Характеристики </a:t>
            </a:r>
            <a:r>
              <a:rPr lang="ru-RU" sz="3200" b="1" u="sng" dirty="0"/>
              <a:t>психологически здоровой </a:t>
            </a:r>
            <a:r>
              <a:rPr lang="ru-RU" sz="3200" b="1" u="sng" dirty="0" smtClean="0"/>
              <a:t>личности:</a:t>
            </a:r>
            <a:br>
              <a:rPr lang="ru-RU" sz="3200" b="1" u="sng" dirty="0" smtClean="0"/>
            </a:br>
            <a:r>
              <a:rPr lang="ru-RU" sz="3200" b="1" dirty="0" smtClean="0"/>
              <a:t>1.</a:t>
            </a:r>
            <a:r>
              <a:rPr lang="ru-RU" sz="3600" dirty="0" smtClean="0"/>
              <a:t>хорошо </a:t>
            </a:r>
            <a:r>
              <a:rPr lang="ru-RU" sz="3600" dirty="0"/>
              <a:t>развитая рефлексия;</a:t>
            </a:r>
            <a:br>
              <a:rPr lang="ru-RU" sz="3600" dirty="0"/>
            </a:br>
            <a:r>
              <a:rPr lang="ru-RU" sz="3200" dirty="0" smtClean="0"/>
              <a:t>2.</a:t>
            </a:r>
            <a:r>
              <a:rPr lang="ru-RU" sz="3600" dirty="0" smtClean="0"/>
              <a:t>принятие </a:t>
            </a:r>
            <a:r>
              <a:rPr lang="ru-RU" sz="3600" dirty="0"/>
              <a:t>себя;</a:t>
            </a:r>
            <a:br>
              <a:rPr lang="ru-RU" sz="3600" dirty="0"/>
            </a:br>
            <a:r>
              <a:rPr lang="ru-RU" sz="3200" dirty="0" smtClean="0"/>
              <a:t>3</a:t>
            </a:r>
            <a:r>
              <a:rPr lang="ru-RU" sz="3600" dirty="0" smtClean="0"/>
              <a:t>.принятие </a:t>
            </a:r>
            <a:r>
              <a:rPr lang="ru-RU" sz="3600" dirty="0"/>
              <a:t>других людей;</a:t>
            </a:r>
            <a:br>
              <a:rPr lang="ru-RU" sz="3600" dirty="0"/>
            </a:br>
            <a:r>
              <a:rPr lang="ru-RU" sz="3600" dirty="0" smtClean="0"/>
              <a:t>4.стрессоустойчивость</a:t>
            </a:r>
            <a:r>
              <a:rPr lang="ru-RU" sz="3600" dirty="0"/>
              <a:t>, умение находить собственные ресурсы в трудной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356762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2656"/>
            <a:ext cx="4032448" cy="5976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>
                    <a:lumMod val="10000"/>
                  </a:schemeClr>
                </a:solidFill>
              </a:rPr>
              <a:t>термин “психическое здоровье” имеет отношение, прежде всего к отдельным психическим процессами механизмам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21942" y="332656"/>
            <a:ext cx="4226521" cy="59766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>
                    <a:lumMod val="10000"/>
                  </a:schemeClr>
                </a:solidFill>
              </a:rPr>
              <a:t>термин “психологическое здоровье” относится к личности в целом. </a:t>
            </a:r>
          </a:p>
        </p:txBody>
      </p:sp>
    </p:spTree>
    <p:extLst>
      <p:ext uri="{BB962C8B-B14F-4D97-AF65-F5344CB8AC3E}">
        <p14:creationId xmlns:p14="http://schemas.microsoft.com/office/powerpoint/2010/main" val="402773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390" y="-243408"/>
            <a:ext cx="8229600" cy="6178698"/>
          </a:xfrm>
        </p:spPr>
        <p:txBody>
          <a:bodyPr>
            <a:normAutofit/>
          </a:bodyPr>
          <a:lstStyle/>
          <a:p>
            <a:r>
              <a:rPr lang="ru-RU" sz="3200" dirty="0"/>
              <a:t>Способы поведения в критических ситуациях формируются в детстве и становятся устойчивыми личностными образованиями. </a:t>
            </a:r>
            <a:r>
              <a:rPr lang="ru-RU" sz="3200" b="1" u="sng" dirty="0"/>
              <a:t>Конструктивное поведение </a:t>
            </a: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/>
              <a:t/>
            </a:r>
            <a:br>
              <a:rPr lang="ru-RU" sz="3200" b="1" u="sng" dirty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>Неконструктивное поведение</a:t>
            </a:r>
            <a:br>
              <a:rPr lang="ru-RU" sz="3200" b="1" u="sng" dirty="0" smtClean="0"/>
            </a:b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38" y="3068960"/>
            <a:ext cx="7920880" cy="1440160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>
                    <a:lumMod val="10000"/>
                  </a:schemeClr>
                </a:solidFill>
              </a:rPr>
              <a:t>обеспечивает жизненную стойкость человека, его способность противостоять трудностям, сохраняя себя как целостную личность. </a:t>
            </a:r>
          </a:p>
        </p:txBody>
      </p:sp>
      <p:sp>
        <p:nvSpPr>
          <p:cNvPr id="6" name="Овал 5"/>
          <p:cNvSpPr/>
          <p:nvPr/>
        </p:nvSpPr>
        <p:spPr>
          <a:xfrm>
            <a:off x="46064" y="5345832"/>
            <a:ext cx="7499590" cy="15121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может выступить в качестве фактора, вызывающего нарушения психического здоровья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397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Факторы</a:t>
            </a:r>
            <a:r>
              <a:rPr lang="ru-RU" b="1" u="sng" dirty="0"/>
              <a:t>, оказывающие влияние на психическое здоровье ребенка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социально-культурный,</a:t>
            </a:r>
          </a:p>
          <a:p>
            <a:r>
              <a:rPr lang="ru-RU" sz="3600" dirty="0"/>
              <a:t> социально-экономический,</a:t>
            </a:r>
          </a:p>
          <a:p>
            <a:r>
              <a:rPr lang="ru-RU" sz="3600" dirty="0"/>
              <a:t>социально- психологический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0973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B050"/>
                </a:solidFill>
              </a:rPr>
              <a:t>социально-культурный фактор</a:t>
            </a:r>
            <a:r>
              <a:rPr lang="ru-RU" b="1" u="sng" dirty="0"/>
              <a:t/>
            </a:r>
            <a:br>
              <a:rPr lang="ru-RU" b="1" u="sng" dirty="0"/>
            </a:b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Причины:</a:t>
            </a:r>
          </a:p>
          <a:p>
            <a:pPr marL="0" indent="0">
              <a:buNone/>
            </a:pPr>
            <a:r>
              <a:rPr lang="ru-RU" dirty="0" smtClean="0"/>
              <a:t>1.Ускорением </a:t>
            </a:r>
            <a:r>
              <a:rPr lang="ru-RU" dirty="0"/>
              <a:t>темпа современной </a:t>
            </a:r>
            <a:r>
              <a:rPr lang="ru-RU" dirty="0" smtClean="0"/>
              <a:t>жизни,</a:t>
            </a:r>
          </a:p>
          <a:p>
            <a:pPr marL="0" indent="0">
              <a:buNone/>
            </a:pPr>
            <a:r>
              <a:rPr lang="ru-RU" dirty="0" smtClean="0"/>
              <a:t>2.Дефицит времени</a:t>
            </a:r>
          </a:p>
          <a:p>
            <a:pPr marL="0" indent="0">
              <a:buNone/>
            </a:pPr>
            <a:r>
              <a:rPr lang="ru-RU" dirty="0" smtClean="0"/>
              <a:t>3.Недостаточные условия </a:t>
            </a:r>
            <a:r>
              <a:rPr lang="ru-RU" dirty="0"/>
              <a:t>для снятия эмоционального напряжения и для расслабления.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Следствия:</a:t>
            </a:r>
          </a:p>
          <a:p>
            <a:pPr marL="0" indent="0">
              <a:buNone/>
            </a:pPr>
            <a:r>
              <a:rPr lang="ru-RU" dirty="0" smtClean="0"/>
              <a:t>1.Чрезмерная </a:t>
            </a:r>
            <a:r>
              <a:rPr lang="ru-RU" dirty="0"/>
              <a:t>загруженность </a:t>
            </a:r>
            <a:r>
              <a:rPr lang="ru-RU" dirty="0" smtClean="0"/>
              <a:t>родителей</a:t>
            </a:r>
          </a:p>
          <a:p>
            <a:pPr marL="0" indent="0">
              <a:buNone/>
            </a:pPr>
            <a:r>
              <a:rPr lang="ru-RU" dirty="0" smtClean="0"/>
              <a:t>2.Невротизация</a:t>
            </a:r>
          </a:p>
          <a:p>
            <a:pPr marL="0" indent="0">
              <a:buNone/>
            </a:pPr>
            <a:r>
              <a:rPr lang="ru-RU" dirty="0" smtClean="0"/>
              <a:t>3.Появление </a:t>
            </a:r>
            <a:r>
              <a:rPr lang="ru-RU" dirty="0"/>
              <a:t>множества личностных проблем. </a:t>
            </a:r>
            <a:r>
              <a:rPr lang="ru-RU" dirty="0" smtClean="0"/>
              <a:t>  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Подобная </a:t>
            </a:r>
            <a:r>
              <a:rPr lang="ru-RU" dirty="0">
                <a:solidFill>
                  <a:srgbClr val="FF0000"/>
                </a:solidFill>
              </a:rPr>
              <a:t>личностная дисгармония родителей находит свое отражение в развитии детей и оказывает негативное влияние на их психику.</a:t>
            </a:r>
          </a:p>
        </p:txBody>
      </p:sp>
    </p:spTree>
    <p:extLst>
      <p:ext uri="{BB962C8B-B14F-4D97-AF65-F5344CB8AC3E}">
        <p14:creationId xmlns:p14="http://schemas.microsoft.com/office/powerpoint/2010/main" val="410727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00B050"/>
                </a:solidFill>
              </a:rPr>
              <a:t>социально-экономические факторы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1.Неудовлетворительные </a:t>
            </a:r>
            <a:r>
              <a:rPr lang="ru-RU" dirty="0"/>
              <a:t>жилищно-бытовые условия,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2.Занятость </a:t>
            </a:r>
            <a:r>
              <a:rPr lang="ru-RU" dirty="0"/>
              <a:t>родителей,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3.Ранний </a:t>
            </a:r>
            <a:r>
              <a:rPr lang="ru-RU" dirty="0"/>
              <a:t>выход матери на работу и помещение ребенка в </a:t>
            </a:r>
            <a:r>
              <a:rPr lang="ru-RU" dirty="0" smtClean="0"/>
              <a:t>сад</a:t>
            </a:r>
          </a:p>
          <a:p>
            <a:pPr marL="0" indent="0" algn="ctr">
              <a:buNone/>
            </a:pPr>
            <a:r>
              <a:rPr lang="ru-RU" sz="3000" dirty="0">
                <a:solidFill>
                  <a:srgbClr val="FF0000"/>
                </a:solidFill>
              </a:rPr>
              <a:t>при частых и длительных разлуках с матерью у детей раннего возраста нарастает потребность в привязанности, что может привести к появлению невротических реакций</a:t>
            </a:r>
          </a:p>
        </p:txBody>
      </p:sp>
    </p:spTree>
    <p:extLst>
      <p:ext uri="{BB962C8B-B14F-4D97-AF65-F5344CB8AC3E}">
        <p14:creationId xmlns:p14="http://schemas.microsoft.com/office/powerpoint/2010/main" val="1686253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686</Words>
  <Application>Microsoft Office PowerPoint</Application>
  <PresentationFormat>Экран (4:3)</PresentationFormat>
  <Paragraphs>76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Психическое и психологическое  здоровье дошкольников</vt:lpstr>
      <vt:lpstr>Термин “психическое здоровье” был введен Всемирной организацией здравоохранения (ВОЗ). Термин  неоднозначен, он связывает собою две науки и две области практики - медицинскую и психологическую.  Психическое здоровье – это состояние, характеризующееся отсутствием болезненных психических явлений  и обеспечивающее адекватную условиям действительности  регуляцию поведения и деятельности.</vt:lpstr>
      <vt:lpstr>Психологическое здоровье – это совокупность личностных характеристик, являющихся предпосылками стрессоустойчивости, социальной адаптации, успешной саморегуляции. В психолого-педагогической литературе выделяются и такие характеристики психологически здоровой личности: хорошо развитая рефлексия; принятие себя; принятие других людей; стрессоустойчивость, умение находить собственные ресурсы в трудной ситуации.</vt:lpstr>
      <vt:lpstr>Характеристики психологически здоровой личности: 1.хорошо развитая рефлексия; 2.принятие себя; 3.принятие других людей; 4.стрессоустойчивость, умение находить собственные ресурсы в трудной ситуации.</vt:lpstr>
      <vt:lpstr>Презентация PowerPoint</vt:lpstr>
      <vt:lpstr>Способы поведения в критических ситуациях формируются в детстве и становятся устойчивыми личностными образованиями. Конструктивное поведение      Неконструктивное поведение </vt:lpstr>
      <vt:lpstr>Факторы, оказывающие влияние на психическое здоровье ребенка</vt:lpstr>
      <vt:lpstr>социально-культурный фактор </vt:lpstr>
      <vt:lpstr>социально-экономические факторы</vt:lpstr>
      <vt:lpstr>Социально-психологический  фактор</vt:lpstr>
      <vt:lpstr>«Основным условием нормального психосоциального развития (помимо здоровой нервной системы) признается спокойная и доброжелательная обстановка, создаваемая благодаря постоянному присутствию родителей или замещающих их лиц, которые внимательно относятся к эмоциональным потребностям ребенка, беседуют и играют с ним, поддерживают дисциплину, осуществляют наблюдение и обеспечивают материальными средствами, необходимыми ребёнку».</vt:lpstr>
      <vt:lpstr>Типы неправильного воспитания:</vt:lpstr>
      <vt:lpstr>Негативные тенденции личностного развития</vt:lpstr>
      <vt:lpstr>Нарушения нервно-психического здоровья</vt:lpstr>
      <vt:lpstr>Синдром дефицита внимания с гиперактивностью (СДВГ)</vt:lpstr>
      <vt:lpstr>Астенический синдром</vt:lpstr>
      <vt:lpstr>Фобии</vt:lpstr>
      <vt:lpstr>Действия педагога:</vt:lpstr>
      <vt:lpstr>Правила общения с родителями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15</cp:revision>
  <dcterms:created xsi:type="dcterms:W3CDTF">2014-01-29T10:56:33Z</dcterms:created>
  <dcterms:modified xsi:type="dcterms:W3CDTF">2014-03-12T06:23:14Z</dcterms:modified>
</cp:coreProperties>
</file>