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8B6"/>
    <a:srgbClr val="0CBC14"/>
    <a:srgbClr val="0DC916"/>
    <a:srgbClr val="0BD501"/>
    <a:srgbClr val="74C80E"/>
    <a:srgbClr val="03D3BA"/>
    <a:srgbClr val="010E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BE18B6"/>
                </a:solidFill>
              </a:rPr>
              <a:t>Роль сюжетно – ролевых игр в социально-личностном развитии дошкольников</a:t>
            </a:r>
            <a:endParaRPr lang="ru-RU" dirty="0">
              <a:solidFill>
                <a:srgbClr val="BE18B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178595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Консультация</a:t>
            </a:r>
          </a:p>
          <a:p>
            <a:r>
              <a:rPr lang="ru-RU" dirty="0" smtClean="0"/>
              <a:t>   Воспитатель: Фейге Л.В.</a:t>
            </a:r>
            <a:endParaRPr lang="ru-RU" dirty="0"/>
          </a:p>
        </p:txBody>
      </p:sp>
      <p:pic>
        <p:nvPicPr>
          <p:cNvPr id="5122" name="Picture 2" descr="H:\л л\cd81ca5c77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2071702" cy="1602580"/>
          </a:xfrm>
          <a:prstGeom prst="rect">
            <a:avLst/>
          </a:prstGeom>
          <a:noFill/>
        </p:spPr>
      </p:pic>
      <p:pic>
        <p:nvPicPr>
          <p:cNvPr id="5123" name="Picture 3" descr="H:\л л\dets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2643206" cy="2024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«На кухне»</a:t>
            </a:r>
            <a:endParaRPr lang="ru-RU" dirty="0"/>
          </a:p>
        </p:txBody>
      </p:sp>
      <p:pic>
        <p:nvPicPr>
          <p:cNvPr id="2050" name="Picture 2" descr="C:\Users\Лидуля\Pictures\0020-025-Sjuzhetno-rolevye-i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20" y="428604"/>
            <a:ext cx="753145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0" name="Picture 2" descr="D:\Pictures\гиф\animals9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786322"/>
            <a:ext cx="4714908" cy="2071678"/>
          </a:xfrm>
          <a:prstGeom prst="rect">
            <a:avLst/>
          </a:prstGeom>
          <a:noFill/>
        </p:spPr>
      </p:pic>
      <p:pic>
        <p:nvPicPr>
          <p:cNvPr id="7171" name="Picture 3" descr="H:\л л\Small_confectione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643446"/>
            <a:ext cx="914227" cy="18215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«Заходите в гости к нам»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Лидуля\Pictures\0022-027-Gosti-dorogie-zakhodite-na-nash-novyj-dom-posmotr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01581"/>
            <a:ext cx="6715172" cy="4266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 descr="D:\Pictures\гиф\animacija-pingvin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2738953" cy="2674958"/>
          </a:xfrm>
          <a:prstGeom prst="rect">
            <a:avLst/>
          </a:prstGeom>
          <a:noFill/>
        </p:spPr>
      </p:pic>
      <p:pic>
        <p:nvPicPr>
          <p:cNvPr id="8195" name="Picture 3" descr="I:\ktkbkbltyf [htym\dom0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214950"/>
            <a:ext cx="2971800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«Хозяюшка»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Лидуля\Pictures\0025-032-Sjuzhetno-rolevye-i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286544" cy="419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0" name="Picture 4" descr="I:\ktkbkbltyf [htym\raznoe0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2882"/>
            <a:ext cx="3857620" cy="2468877"/>
          </a:xfrm>
          <a:prstGeom prst="rect">
            <a:avLst/>
          </a:prstGeom>
          <a:noFill/>
        </p:spPr>
      </p:pic>
      <p:pic>
        <p:nvPicPr>
          <p:cNvPr id="9221" name="Picture 5" descr="I:\ktkbkbltyf [htym\babochka065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9674" y="3071810"/>
            <a:ext cx="285432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«Цирк»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Лидуля\Pictures\0023-028-TSirk-TSi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64373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2" name="Picture 2" descr="D:\Pictures\гиф\animals0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929198"/>
            <a:ext cx="5214974" cy="14065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«В магазине часов»</a:t>
            </a:r>
          </a:p>
        </p:txBody>
      </p:sp>
      <p:pic>
        <p:nvPicPr>
          <p:cNvPr id="6146" name="Picture 2" descr="C:\Users\Лидуля\Pictures\0029-038-Priglashaem-vsekh-za-pokupkami-v-magazin-ch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357982" cy="4264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6" name="Picture 2" descr="I:\ktkbkbltyf [htym\ANIMASHKI_00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57166"/>
            <a:ext cx="1637599" cy="3286148"/>
          </a:xfrm>
          <a:prstGeom prst="rect">
            <a:avLst/>
          </a:prstGeom>
          <a:noFill/>
        </p:spPr>
      </p:pic>
      <p:pic>
        <p:nvPicPr>
          <p:cNvPr id="11267" name="Picture 3" descr="I:\ktkbkbltyf [htym\dom0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643050"/>
            <a:ext cx="1100109" cy="4148153"/>
          </a:xfrm>
          <a:prstGeom prst="rect">
            <a:avLst/>
          </a:prstGeom>
          <a:noFill/>
        </p:spPr>
      </p:pic>
      <p:pic>
        <p:nvPicPr>
          <p:cNvPr id="1026" name="Picture 2" descr="H:\л л\alar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357694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«Салон красоты»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Лидуля\Pictures\0035-050-V-nashem-salone-krasoty-vam-sdelajut-samye-modnye-priche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428604"/>
            <a:ext cx="6643735" cy="4126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0" name="Picture 2" descr="I:\ktkbkbltyf [htym\kosmetika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2047882" cy="2047882"/>
          </a:xfrm>
          <a:prstGeom prst="rect">
            <a:avLst/>
          </a:prstGeom>
          <a:noFill/>
        </p:spPr>
      </p:pic>
      <p:pic>
        <p:nvPicPr>
          <p:cNvPr id="12291" name="Picture 3" descr="D:\Pictures\гиф\animals050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DB"/>
              </a:clrFrom>
              <a:clrTo>
                <a:srgbClr val="FFFF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8138" y="3786191"/>
            <a:ext cx="2247898" cy="22478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H:\л л\photo-9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143248"/>
            <a:ext cx="3357554" cy="3286128"/>
          </a:xfrm>
          <a:prstGeom prst="rect">
            <a:avLst/>
          </a:prstGeom>
          <a:noFill/>
        </p:spPr>
      </p:pic>
      <p:pic>
        <p:nvPicPr>
          <p:cNvPr id="2052" name="Picture 4" descr="H:\л л\1314620804_2011-08-29_162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919413" cy="3357586"/>
          </a:xfrm>
          <a:prstGeom prst="rect">
            <a:avLst/>
          </a:prstGeom>
          <a:noFill/>
        </p:spPr>
      </p:pic>
      <p:pic>
        <p:nvPicPr>
          <p:cNvPr id="2053" name="Picture 5" descr="H:\л л\1243019527_detsa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4643470" cy="2605095"/>
          </a:xfrm>
          <a:prstGeom prst="rect">
            <a:avLst/>
          </a:prstGeom>
          <a:noFill/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2857456" y="0"/>
            <a:ext cx="6286544" cy="3643338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200" dirty="0" smtClean="0">
                <a:solidFill>
                  <a:srgbClr val="FF0000"/>
                </a:solidFill>
              </a:rPr>
              <a:t>Если Вы хотите подружиться с детьми - играйте вместе с ними, а также помогите им организовать игру  друг с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другом!!!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      Структура ролевой игры</a:t>
            </a:r>
            <a:br>
              <a:rPr lang="ru-RU" sz="4000" dirty="0" smtClean="0"/>
            </a:br>
            <a:r>
              <a:rPr lang="ru-RU" sz="4000" dirty="0" smtClean="0"/>
              <a:t>            ( Д. Б. </a:t>
            </a:r>
            <a:r>
              <a:rPr lang="ru-RU" sz="4000" dirty="0" err="1" smtClean="0"/>
              <a:t>Эльконин</a:t>
            </a:r>
            <a:r>
              <a:rPr lang="ru-RU" sz="4000" dirty="0" smtClean="0"/>
              <a:t> 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 роли, которые берут на себя дети в процессе игры;</a:t>
            </a:r>
          </a:p>
          <a:p>
            <a:r>
              <a:rPr lang="ru-RU" dirty="0" smtClean="0"/>
              <a:t> игровые действия, посредством которых дети реализуют взятые на себя роли взрослых и отношения между ними;</a:t>
            </a:r>
          </a:p>
          <a:p>
            <a:r>
              <a:rPr lang="ru-RU" dirty="0" smtClean="0"/>
              <a:t> игровое употребление предметов, условное замещение реальных предметов, имеющихся в распоряжении ребенка;</a:t>
            </a:r>
          </a:p>
          <a:p>
            <a:r>
              <a:rPr lang="ru-RU" dirty="0" smtClean="0"/>
              <a:t>реальные отношения между играющими детьми, выражающиеся в разнообразных репликах, замечаниях, посредством которых регулируется весь ход игры.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71934" y="1857364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F:\л л\76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214950"/>
            <a:ext cx="1500198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> </a:t>
            </a:r>
            <a:r>
              <a:rPr lang="ru-RU" sz="4400" smtClean="0"/>
              <a:t>В </a:t>
            </a:r>
            <a:r>
              <a:rPr lang="ru-RU" sz="4400" dirty="0" smtClean="0"/>
              <a:t>структуре игры,    </a:t>
            </a:r>
            <a:r>
              <a:rPr lang="ru-RU" sz="4400" dirty="0" smtClean="0"/>
              <a:t>как  </a:t>
            </a:r>
            <a:r>
              <a:rPr lang="ru-RU" sz="4400" dirty="0" smtClean="0"/>
              <a:t>деятельности,</a:t>
            </a:r>
            <a:r>
              <a:rPr lang="ru-RU" sz="4400" dirty="0" smtClean="0"/>
              <a:t>  можно выделить  следующие элементы:  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          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      </a:t>
            </a:r>
            <a:br>
              <a:rPr lang="ru-RU" sz="2800" dirty="0" smtClean="0"/>
            </a:br>
            <a:r>
              <a:rPr lang="ru-RU" sz="2800" dirty="0" smtClean="0"/>
              <a:t>      </a:t>
            </a:r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   </a:t>
            </a:r>
            <a:br>
              <a:rPr lang="ru-RU" sz="2800" dirty="0" smtClean="0"/>
            </a:br>
            <a:r>
              <a:rPr lang="ru-RU" sz="2800" dirty="0" smtClean="0"/>
              <a:t>             </a:t>
            </a:r>
          </a:p>
          <a:p>
            <a:pPr>
              <a:buNone/>
            </a:pPr>
            <a:r>
              <a:rPr lang="ru-RU" sz="2800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785926"/>
            <a:ext cx="2357454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мотив;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4546" y="2428868"/>
            <a:ext cx="1928826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тема игры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3071810"/>
            <a:ext cx="2000264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/>
              <a:t>сюжет игры;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3714752"/>
            <a:ext cx="2857520" cy="5715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 игровое действие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4357694"/>
            <a:ext cx="3357586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 игровая  роль;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929198"/>
            <a:ext cx="3143272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 </a:t>
            </a:r>
            <a:r>
              <a:rPr lang="ru-RU" sz="2400" dirty="0" smtClean="0"/>
              <a:t>воображаемая ситуация;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6" y="5643578"/>
            <a:ext cx="3429024" cy="64294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игровой материал</a:t>
            </a:r>
            <a:endParaRPr lang="ru-RU" sz="2400" dirty="0"/>
          </a:p>
        </p:txBody>
      </p:sp>
      <p:pic>
        <p:nvPicPr>
          <p:cNvPr id="12289" name="Picture 1" descr="G:\л 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714488"/>
            <a:ext cx="1838325" cy="2495550"/>
          </a:xfrm>
          <a:prstGeom prst="rect">
            <a:avLst/>
          </a:prstGeom>
          <a:noFill/>
        </p:spPr>
      </p:pic>
      <p:pic>
        <p:nvPicPr>
          <p:cNvPr id="12290" name="Picture 2" descr="G:\л л\2825192_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643446"/>
            <a:ext cx="2143140" cy="2214554"/>
          </a:xfrm>
          <a:prstGeom prst="rect">
            <a:avLst/>
          </a:prstGeom>
          <a:noFill/>
        </p:spPr>
      </p:pic>
      <p:pic>
        <p:nvPicPr>
          <p:cNvPr id="2051" name="Picture 3" descr="D:\Pictures\гиф\img1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200023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       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000100" y="714356"/>
            <a:ext cx="6929486" cy="914400"/>
          </a:xfrm>
          <a:prstGeom prst="snip2DiagRect">
            <a:avLst/>
          </a:prstGeom>
          <a:solidFill>
            <a:srgbClr val="BE18B6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4"/>
                </a:solidFill>
              </a:rPr>
              <a:t>Сюжетно-ролевая игра</a:t>
            </a:r>
            <a:endParaRPr lang="ru-RU" sz="44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8596" y="2071678"/>
            <a:ext cx="4572032" cy="9144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сюжет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57356" y="3500438"/>
            <a:ext cx="4929222" cy="9144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содержание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571868" y="5000636"/>
            <a:ext cx="4857784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роль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F:\л л\M_PENCI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928802"/>
            <a:ext cx="2276508" cy="2990888"/>
          </a:xfrm>
          <a:prstGeom prst="rect">
            <a:avLst/>
          </a:prstGeom>
          <a:noFill/>
        </p:spPr>
      </p:pic>
      <p:pic>
        <p:nvPicPr>
          <p:cNvPr id="9219" name="Picture 3" descr="F:\л л\images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6FAD4"/>
              </a:clrFrom>
              <a:clrTo>
                <a:srgbClr val="D6FA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171448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14282" y="4643446"/>
            <a:ext cx="8501122" cy="162878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0" y="2214554"/>
            <a:ext cx="8858280" cy="1857388"/>
          </a:xfrm>
          <a:prstGeom prst="parallelogram">
            <a:avLst/>
          </a:prstGeom>
          <a:solidFill>
            <a:srgbClr val="03D3B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57158" y="428604"/>
            <a:ext cx="8215370" cy="1643074"/>
          </a:xfrm>
          <a:prstGeom prst="downArrowCallout">
            <a:avLst/>
          </a:prstGeom>
          <a:solidFill>
            <a:srgbClr val="74C80E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/>
              <a:t>- сюжетно-ролевая игра обладает большим воспитательным и развивающим потенциалом;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- основой сюжетно-ролевой игры является мнимая или воображаемая ситуация, которая заключается в том, что ребенок берет на себя роль взрослого и выполняет ее в заданной им самим игровой обстановке;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 в игре происходит становление личности ребенка, поэтому ее педагогическая ценность зависит от того, во что и как играют дети, каково содержание сюжетно-ролевых игр.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 rot="5400000">
            <a:off x="3950152" y="4128740"/>
            <a:ext cx="978408" cy="484632"/>
          </a:xfrm>
          <a:prstGeom prst="notchedRightArrow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Pictures\гиф\nasekomoe-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925" y="5479376"/>
            <a:ext cx="2178075" cy="1378624"/>
          </a:xfrm>
          <a:prstGeom prst="rect">
            <a:avLst/>
          </a:prstGeom>
          <a:noFill/>
        </p:spPr>
      </p:pic>
      <p:pic>
        <p:nvPicPr>
          <p:cNvPr id="1027" name="Picture 3" descr="D:\Pictures\гиф\g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647706" cy="695684"/>
          </a:xfrm>
          <a:prstGeom prst="rect">
            <a:avLst/>
          </a:prstGeom>
          <a:noFill/>
        </p:spPr>
      </p:pic>
      <p:pic>
        <p:nvPicPr>
          <p:cNvPr id="1028" name="Picture 4" descr="D:\Pictures\гиф\g1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0EFF0"/>
              </a:clrFrom>
              <a:clrTo>
                <a:srgbClr val="F0E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824645" cy="985846"/>
          </a:xfrm>
          <a:prstGeom prst="rect">
            <a:avLst/>
          </a:prstGeom>
          <a:noFill/>
        </p:spPr>
      </p:pic>
      <p:pic>
        <p:nvPicPr>
          <p:cNvPr id="1029" name="Picture 5" descr="D:\Pictures\гиф\g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0306"/>
            <a:ext cx="669899" cy="732441"/>
          </a:xfrm>
          <a:prstGeom prst="rect">
            <a:avLst/>
          </a:prstGeom>
          <a:noFill/>
        </p:spPr>
      </p:pic>
      <p:pic>
        <p:nvPicPr>
          <p:cNvPr id="1030" name="Picture 6" descr="I:\ktkbkbltyf [htym\dom0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50" y="92867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Фигура, имеющая форму буквы L 9"/>
          <p:cNvSpPr/>
          <p:nvPr/>
        </p:nvSpPr>
        <p:spPr>
          <a:xfrm rot="10800000">
            <a:off x="428596" y="4786322"/>
            <a:ext cx="4429156" cy="2714644"/>
          </a:xfrm>
          <a:prstGeom prst="corner">
            <a:avLst>
              <a:gd name="adj1" fmla="val 50000"/>
              <a:gd name="adj2" fmla="val 14211"/>
            </a:avLst>
          </a:prstGeom>
          <a:solidFill>
            <a:srgbClr val="0CBC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0800000">
            <a:off x="500034" y="2857496"/>
            <a:ext cx="4071966" cy="2786082"/>
          </a:xfrm>
          <a:prstGeom prst="corner">
            <a:avLst>
              <a:gd name="adj1" fmla="val 50000"/>
              <a:gd name="adj2" fmla="val 17568"/>
            </a:avLst>
          </a:prstGeom>
          <a:solidFill>
            <a:srgbClr val="0BD50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0800000">
            <a:off x="500034" y="1428736"/>
            <a:ext cx="3571900" cy="1857388"/>
          </a:xfrm>
          <a:prstGeom prst="corner">
            <a:avLst>
              <a:gd name="adj1" fmla="val 50000"/>
              <a:gd name="adj2" fmla="val 24269"/>
            </a:avLst>
          </a:prstGeom>
          <a:solidFill>
            <a:srgbClr val="74C80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1.Умение действовать в </a:t>
            </a:r>
          </a:p>
          <a:p>
            <a:pPr marL="514350" indent="-514350">
              <a:buNone/>
            </a:pPr>
            <a:r>
              <a:rPr lang="ru-RU" dirty="0" smtClean="0"/>
              <a:t>воображаемом плане;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2. Умение ориентироваться</a:t>
            </a:r>
          </a:p>
          <a:p>
            <a:pPr marL="514350" indent="-514350">
              <a:buNone/>
            </a:pPr>
            <a:r>
              <a:rPr lang="ru-RU" dirty="0" smtClean="0"/>
              <a:t>в системе человеческих</a:t>
            </a:r>
          </a:p>
          <a:p>
            <a:pPr marL="514350" indent="-514350">
              <a:buNone/>
            </a:pPr>
            <a:r>
              <a:rPr lang="ru-RU" dirty="0" smtClean="0"/>
              <a:t>взаимоотношений;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3. Умение формировать</a:t>
            </a:r>
          </a:p>
          <a:p>
            <a:pPr marL="514350" indent="-514350">
              <a:buNone/>
            </a:pPr>
            <a:r>
              <a:rPr lang="ru-RU" dirty="0" smtClean="0"/>
              <a:t>реальные взаимоотношения</a:t>
            </a:r>
          </a:p>
          <a:p>
            <a:pPr marL="514350" indent="-514350">
              <a:buNone/>
            </a:pPr>
            <a:r>
              <a:rPr lang="ru-RU" dirty="0" smtClean="0"/>
              <a:t>с детьми.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Развивающий характер игры  выдвигает ряд требований к ребенку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D:\Pictures\гиф\927859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2904547" cy="2289177"/>
          </a:xfrm>
          <a:prstGeom prst="rect">
            <a:avLst/>
          </a:prstGeom>
          <a:noFill/>
        </p:spPr>
      </p:pic>
      <p:pic>
        <p:nvPicPr>
          <p:cNvPr id="3075" name="Picture 3" descr="D:\Pictures\гиф\g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00108"/>
          </a:xfrm>
          <a:prstGeom prst="rect">
            <a:avLst/>
          </a:prstGeom>
          <a:noFill/>
        </p:spPr>
      </p:pic>
      <p:pic>
        <p:nvPicPr>
          <p:cNvPr id="3076" name="Picture 4" descr="D:\Pictures\гиф\children_00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000503"/>
            <a:ext cx="2162684" cy="2568189"/>
          </a:xfrm>
          <a:prstGeom prst="rect">
            <a:avLst/>
          </a:prstGeom>
          <a:noFill/>
        </p:spPr>
      </p:pic>
      <p:pic>
        <p:nvPicPr>
          <p:cNvPr id="3077" name="Picture 5" descr="D:\Pictures\гиф\img1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357826"/>
            <a:ext cx="1666887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BE18B6"/>
                </a:solidFill>
              </a:rPr>
              <a:t> Компоненты руководства педагогом сюжетно-ролевой игрой</a:t>
            </a:r>
            <a:endParaRPr lang="ru-RU" sz="3600" dirty="0">
              <a:solidFill>
                <a:srgbClr val="BE18B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5771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 Обогащение содержания игр, создание интереса к новым сюжетам;</a:t>
            </a:r>
          </a:p>
          <a:p>
            <a:pPr lvl="0"/>
            <a:r>
              <a:rPr lang="ru-RU" dirty="0" smtClean="0"/>
              <a:t>Обогащение жизненного опыта детей, пополнение знаний детей;</a:t>
            </a:r>
          </a:p>
          <a:p>
            <a:pPr lvl="0"/>
            <a:r>
              <a:rPr lang="ru-RU" dirty="0" smtClean="0"/>
              <a:t>Своевременное изменение игровой среды с учетом обогащающегося жизненного и игрового опыта;</a:t>
            </a:r>
          </a:p>
          <a:p>
            <a:pPr lvl="0"/>
            <a:r>
              <a:rPr lang="ru-RU" dirty="0" smtClean="0"/>
              <a:t>Активизирующее общение взрослого с детьми в процессе их игры, направленное на побуждение и самостоятельное применение детьми новых способов решения игровых задач, на отражение в игре новых сторон жизни. </a:t>
            </a:r>
          </a:p>
          <a:p>
            <a:pPr lvl="0"/>
            <a:r>
              <a:rPr lang="ru-RU" u="sng" dirty="0" smtClean="0"/>
              <a:t>Игра должна быть совместной деятельностью педагога и детей, где педагог есть играющий партнер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Умение поддерживать инициативу, желание детей организовать игру по собственной инициативе.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Pictures\гиф\baby0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00"/>
            <a:ext cx="1619250" cy="1143000"/>
          </a:xfrm>
          <a:prstGeom prst="rect">
            <a:avLst/>
          </a:prstGeom>
          <a:noFill/>
        </p:spPr>
      </p:pic>
      <p:pic>
        <p:nvPicPr>
          <p:cNvPr id="4099" name="Picture 3" descr="D:\Pictures\гиф\img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094" y="1785926"/>
            <a:ext cx="396906" cy="2786058"/>
          </a:xfrm>
          <a:prstGeom prst="rect">
            <a:avLst/>
          </a:prstGeom>
          <a:noFill/>
        </p:spPr>
      </p:pic>
      <p:pic>
        <p:nvPicPr>
          <p:cNvPr id="4100" name="Picture 4" descr="H:\л л\1301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71636" cy="1785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0324 L -0.28316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57158" y="1285860"/>
            <a:ext cx="8358246" cy="4857784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7758138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Основной источник, питающий   игру ребенка, - это окружающий его мир, жизнь и деятельность взрослых и сверстников.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F:\л л\консуль.воспи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0"/>
            <a:ext cx="2207697" cy="1928802"/>
          </a:xfrm>
          <a:prstGeom prst="rect">
            <a:avLst/>
          </a:prstGeom>
          <a:noFill/>
        </p:spPr>
      </p:pic>
      <p:pic>
        <p:nvPicPr>
          <p:cNvPr id="10243" name="Picture 3" descr="F:\л л\roditeli-300x23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286256"/>
            <a:ext cx="3500462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дуля\Pictures\0019-023-Druzhno-veselo-zhivem-vse-nevzgody-nipo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072494" cy="472442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dirty="0" smtClean="0"/>
              <a:t>                        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«Семья»</a:t>
            </a:r>
          </a:p>
        </p:txBody>
      </p:sp>
      <p:pic>
        <p:nvPicPr>
          <p:cNvPr id="6146" name="Picture 2" descr="D:\Pictures\гиф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2690310" cy="2025645"/>
          </a:xfrm>
          <a:prstGeom prst="rect">
            <a:avLst/>
          </a:prstGeom>
          <a:noFill/>
        </p:spPr>
      </p:pic>
      <p:pic>
        <p:nvPicPr>
          <p:cNvPr id="6147" name="Picture 3" descr="D:\Pictures\гиф\children_009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491173"/>
            <a:ext cx="2071702" cy="1366827"/>
          </a:xfrm>
          <a:prstGeom prst="rect">
            <a:avLst/>
          </a:prstGeom>
          <a:noFill/>
        </p:spPr>
      </p:pic>
      <p:pic>
        <p:nvPicPr>
          <p:cNvPr id="6148" name="Picture 4" descr="I:\ktkbkbltyf [htym\dom0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857628"/>
            <a:ext cx="2979731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380</TotalTime>
  <Words>283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 Роль сюжетно – ролевых игр в социально-личностном развитии дошкольников</vt:lpstr>
      <vt:lpstr>       Структура ролевой игры             ( Д. Б. Эльконин )</vt:lpstr>
      <vt:lpstr>  В структуре игры,    как  деятельности,  можно выделить  следующие элементы:   </vt:lpstr>
      <vt:lpstr>       </vt:lpstr>
      <vt:lpstr>Слайд 5</vt:lpstr>
      <vt:lpstr>     Развивающий характер игры  выдвигает ряд требований к ребенку:</vt:lpstr>
      <vt:lpstr> Компоненты руководства педагогом сюжетно-ролевой игрой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– ролевые игры в детском саду.</dc:title>
  <dc:creator>Лидуля</dc:creator>
  <cp:lastModifiedBy>Лидуля</cp:lastModifiedBy>
  <cp:revision>43</cp:revision>
  <dcterms:created xsi:type="dcterms:W3CDTF">2012-01-25T05:04:29Z</dcterms:created>
  <dcterms:modified xsi:type="dcterms:W3CDTF">2012-01-25T17:27:21Z</dcterms:modified>
</cp:coreProperties>
</file>