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1" r:id="rId4"/>
    <p:sldId id="258" r:id="rId5"/>
    <p:sldId id="259" r:id="rId6"/>
    <p:sldId id="260" r:id="rId7"/>
    <p:sldId id="264" r:id="rId8"/>
    <p:sldId id="272" r:id="rId9"/>
    <p:sldId id="273" r:id="rId10"/>
    <p:sldId id="274" r:id="rId11"/>
    <p:sldId id="275" r:id="rId12"/>
    <p:sldId id="276" r:id="rId13"/>
    <p:sldId id="278" r:id="rId14"/>
    <p:sldId id="280" r:id="rId15"/>
    <p:sldId id="282" r:id="rId16"/>
    <p:sldId id="284" r:id="rId17"/>
    <p:sldId id="286" r:id="rId18"/>
    <p:sldId id="288" r:id="rId19"/>
    <p:sldId id="290" r:id="rId20"/>
    <p:sldId id="292" r:id="rId21"/>
    <p:sldId id="294" r:id="rId22"/>
    <p:sldId id="296" r:id="rId23"/>
    <p:sldId id="30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2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8.wmf"/><Relationship Id="rId7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11" Type="http://schemas.openxmlformats.org/officeDocument/2006/relationships/image" Target="../media/image23.wmf"/><Relationship Id="rId5" Type="http://schemas.openxmlformats.org/officeDocument/2006/relationships/image" Target="../media/image11.wmf"/><Relationship Id="rId10" Type="http://schemas.openxmlformats.org/officeDocument/2006/relationships/image" Target="../media/image21.wmf"/><Relationship Id="rId4" Type="http://schemas.openxmlformats.org/officeDocument/2006/relationships/image" Target="../media/image9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AC4639-E5C2-4C14-8A20-BDDD9C126B0E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A92983-35E9-416F-94F7-7032A6238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8F142-C350-4F54-A09D-4BBCFED23EF0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9323E-27FD-43FD-A96E-B433FB109A73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2FFB73-1FD9-4DD4-B31A-C5969AA98E29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08237-2CED-4DE3-B6BD-CE203311ED02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F4AD9-5CA7-4D04-A752-36E0D5FE8AB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FFCE0-B7C2-43FC-9F52-DD66A8DBBE2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B4B62-42D0-4206-AD28-B0D20475C22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FC41A-F90D-4FEC-AE5F-A247AFA89A3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5655-E1C8-4E22-9404-E1BEA222D791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A93D-3F68-4F2A-90CA-D6FFEDB6C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494E-3E7D-4098-9763-405B2BC09977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1670-81DA-4BE5-97C7-CC56F5E84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56CB-FB6A-4626-9A00-43B8B0249AFE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7AD6-8650-4B16-B6A4-1B33A7960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BD3F-445F-4695-AEBC-4797926BA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22E7-4D37-4D01-AC0D-CEF84AE5C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C659-D9EF-4430-973F-CA3B6025049A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FEB1-BF76-4F05-A3A4-97999D087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B657-7FD4-427B-8D7F-CD461118D432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3067-C8CD-4428-88B1-BBD9D058C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BCF4-F3B6-4DCE-941B-1DF2FAD9B4FD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7896-DDEF-4214-8AA8-4B59D4C61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8ECA-EAC8-474B-87E8-741A3F2E2FAD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8A16-9118-4C30-935B-0B920CD6E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A1C0-159D-4AE5-B7EF-BFF43E3C0445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BC64-E68D-4B32-B9D4-0487DEB0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A5D2-D585-4183-BA36-EA5949409A92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CD74-E30E-4711-9DA9-360802FF8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08C3-6568-4AEE-BA5E-4B423ACB7CCA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A175-C148-40C3-B215-C71BEDFE5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69BA-819D-4DFA-9119-B13E290A0489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F012-2BBF-4E8D-8CB8-24A48CC6D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558D9-51A1-4A24-A5BA-74F349AC59D1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D7D24-D12A-45EC-AB18-605D1FAF3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0Y.avi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0Y.avi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0Y.avi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jpe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Р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428604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57188" y="3643314"/>
            <a:ext cx="678656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err="1">
                <a:latin typeface="Calibri" pitchFamily="34" charset="0"/>
              </a:rPr>
              <a:t>Каплунова</a:t>
            </a:r>
            <a:r>
              <a:rPr lang="ru-RU" sz="3200" dirty="0">
                <a:latin typeface="Calibri" pitchFamily="34" charset="0"/>
              </a:rPr>
              <a:t> Раиса Александровна</a:t>
            </a:r>
          </a:p>
          <a:p>
            <a:r>
              <a:rPr lang="ru-RU" sz="2400" dirty="0">
                <a:latin typeface="Calibri" pitchFamily="34" charset="0"/>
              </a:rPr>
              <a:t>учитель начальных классов</a:t>
            </a:r>
          </a:p>
          <a:p>
            <a:r>
              <a:rPr lang="ru-RU" sz="2400" dirty="0">
                <a:latin typeface="Calibri" pitchFamily="34" charset="0"/>
              </a:rPr>
              <a:t>гимназии №2 г. Балаково</a:t>
            </a:r>
          </a:p>
          <a:p>
            <a:r>
              <a:rPr lang="ru-RU" sz="2400" dirty="0">
                <a:latin typeface="Calibri" pitchFamily="34" charset="0"/>
              </a:rPr>
              <a:t>Почетный работник общего образования РФ,</a:t>
            </a:r>
          </a:p>
          <a:p>
            <a:r>
              <a:rPr lang="ru-RU" sz="2400" i="1" dirty="0">
                <a:solidFill>
                  <a:srgbClr val="FF0000"/>
                </a:solidFill>
                <a:latin typeface="Calibri" pitchFamily="34" charset="0"/>
              </a:rPr>
              <a:t>Победитель конкурса лучших учителей Российской Федерации 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42888"/>
            <a:ext cx="9144000" cy="1314450"/>
          </a:xfrm>
        </p:spPr>
        <p:txBody>
          <a:bodyPr/>
          <a:lstStyle/>
          <a:p>
            <a:r>
              <a:rPr lang="ru-RU" sz="2600" b="1" smtClean="0">
                <a:solidFill>
                  <a:srgbClr val="660033"/>
                </a:solidFill>
              </a:rPr>
              <a:t>Расшифруй древнегреческое название Междуречья (области, расположенной между этими реками), записав ответы примеров в порядке возрастания:</a:t>
            </a:r>
          </a:p>
        </p:txBody>
      </p:sp>
      <p:graphicFrame>
        <p:nvGraphicFramePr>
          <p:cNvPr id="60619" name="Group 203"/>
          <p:cNvGraphicFramePr>
            <a:graphicFrameLocks noGrp="1"/>
          </p:cNvGraphicFramePr>
          <p:nvPr>
            <p:ph sz="quarter" idx="1"/>
          </p:nvPr>
        </p:nvGraphicFramePr>
        <p:xfrm>
          <a:off x="755650" y="5589588"/>
          <a:ext cx="7704138" cy="1036320"/>
        </p:xfrm>
        <a:graphic>
          <a:graphicData uri="http://schemas.openxmlformats.org/drawingml/2006/table">
            <a:tbl>
              <a:tblPr/>
              <a:tblGrid>
                <a:gridCol w="700088"/>
                <a:gridCol w="700087"/>
                <a:gridCol w="701675"/>
                <a:gridCol w="700088"/>
                <a:gridCol w="700087"/>
                <a:gridCol w="700088"/>
                <a:gridCol w="700087"/>
                <a:gridCol w="700088"/>
                <a:gridCol w="701675"/>
                <a:gridCol w="700087"/>
                <a:gridCol w="700088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187450" y="3644900"/>
          <a:ext cx="1323975" cy="933450"/>
        </p:xfrm>
        <a:graphic>
          <a:graphicData uri="http://schemas.openxmlformats.org/presentationml/2006/ole">
            <p:oleObj spid="_x0000_s1026" name="Формула" r:id="rId4" imgW="55872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1187450" y="2636838"/>
          <a:ext cx="1439863" cy="892175"/>
        </p:xfrm>
        <a:graphic>
          <a:graphicData uri="http://schemas.openxmlformats.org/presentationml/2006/ole">
            <p:oleObj spid="_x0000_s1027" name="Формула" r:id="rId5" imgW="634680" imgH="393480" progId="Equation.3">
              <p:embed/>
            </p:oleObj>
          </a:graphicData>
        </a:graphic>
      </p:graphicFrame>
      <p:sp>
        <p:nvSpPr>
          <p:cNvPr id="60476" name="AutoShape 60"/>
          <p:cNvSpPr>
            <a:spLocks noChangeArrowheads="1"/>
          </p:cNvSpPr>
          <p:nvPr/>
        </p:nvSpPr>
        <p:spPr bwMode="auto">
          <a:xfrm>
            <a:off x="107950" y="1557338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М</a:t>
            </a:r>
          </a:p>
        </p:txBody>
      </p:sp>
      <p:sp>
        <p:nvSpPr>
          <p:cNvPr id="60478" name="AutoShape 62"/>
          <p:cNvSpPr>
            <a:spLocks noChangeArrowheads="1"/>
          </p:cNvSpPr>
          <p:nvPr/>
        </p:nvSpPr>
        <p:spPr bwMode="auto">
          <a:xfrm>
            <a:off x="6227763" y="3716338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И</a:t>
            </a:r>
          </a:p>
        </p:txBody>
      </p:sp>
      <p:sp>
        <p:nvSpPr>
          <p:cNvPr id="60479" name="AutoShape 63"/>
          <p:cNvSpPr>
            <a:spLocks noChangeArrowheads="1"/>
          </p:cNvSpPr>
          <p:nvPr/>
        </p:nvSpPr>
        <p:spPr bwMode="auto">
          <a:xfrm>
            <a:off x="107950" y="3644900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Я</a:t>
            </a:r>
          </a:p>
        </p:txBody>
      </p:sp>
      <p:sp>
        <p:nvSpPr>
          <p:cNvPr id="60481" name="AutoShape 65"/>
          <p:cNvSpPr>
            <a:spLocks noChangeArrowheads="1"/>
          </p:cNvSpPr>
          <p:nvPr/>
        </p:nvSpPr>
        <p:spPr bwMode="auto">
          <a:xfrm>
            <a:off x="3348038" y="3644900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П</a:t>
            </a:r>
          </a:p>
        </p:txBody>
      </p:sp>
      <p:sp>
        <p:nvSpPr>
          <p:cNvPr id="60482" name="AutoShape 66"/>
          <p:cNvSpPr>
            <a:spLocks noChangeArrowheads="1"/>
          </p:cNvSpPr>
          <p:nvPr/>
        </p:nvSpPr>
        <p:spPr bwMode="auto">
          <a:xfrm>
            <a:off x="6156325" y="1628775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С</a:t>
            </a:r>
          </a:p>
        </p:txBody>
      </p:sp>
      <p:sp>
        <p:nvSpPr>
          <p:cNvPr id="60483" name="AutoShape 67"/>
          <p:cNvSpPr>
            <a:spLocks noChangeArrowheads="1"/>
          </p:cNvSpPr>
          <p:nvPr/>
        </p:nvSpPr>
        <p:spPr bwMode="auto">
          <a:xfrm>
            <a:off x="3348038" y="2565400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Т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107950" y="4724400"/>
            <a:ext cx="1081088" cy="719138"/>
            <a:chOff x="204" y="1480"/>
            <a:chExt cx="681" cy="453"/>
          </a:xfrm>
        </p:grpSpPr>
        <p:grpSp>
          <p:nvGrpSpPr>
            <p:cNvPr id="1138" name="Group 91"/>
            <p:cNvGrpSpPr>
              <a:grpSpLocks/>
            </p:cNvGrpSpPr>
            <p:nvPr/>
          </p:nvGrpSpPr>
          <p:grpSpPr bwMode="auto">
            <a:xfrm>
              <a:off x="204" y="1480"/>
              <a:ext cx="681" cy="453"/>
              <a:chOff x="1032" y="2353"/>
              <a:chExt cx="698" cy="474"/>
            </a:xfrm>
          </p:grpSpPr>
          <p:sp>
            <p:nvSpPr>
              <p:cNvPr id="1140" name="Freeform 77"/>
              <p:cNvSpPr>
                <a:spLocks/>
              </p:cNvSpPr>
              <p:nvPr/>
            </p:nvSpPr>
            <p:spPr bwMode="auto">
              <a:xfrm>
                <a:off x="1051" y="2372"/>
                <a:ext cx="679" cy="455"/>
              </a:xfrm>
              <a:custGeom>
                <a:avLst/>
                <a:gdLst>
                  <a:gd name="T0" fmla="*/ 37 w 679"/>
                  <a:gd name="T1" fmla="*/ 158 h 455"/>
                  <a:gd name="T2" fmla="*/ 4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8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0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3 w 679"/>
                  <a:gd name="T37" fmla="*/ 414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2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5 h 455"/>
                  <a:gd name="T52" fmla="*/ 622 w 679"/>
                  <a:gd name="T53" fmla="*/ 304 h 455"/>
                  <a:gd name="T54" fmla="*/ 653 w 679"/>
                  <a:gd name="T55" fmla="*/ 282 h 455"/>
                  <a:gd name="T56" fmla="*/ 671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0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0"/>
                    </a:moveTo>
                    <a:lnTo>
                      <a:pt x="37" y="158"/>
                    </a:lnTo>
                    <a:lnTo>
                      <a:pt x="16" y="172"/>
                    </a:lnTo>
                    <a:lnTo>
                      <a:pt x="4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8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0" y="396"/>
                    </a:lnTo>
                    <a:lnTo>
                      <a:pt x="136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5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3" y="414"/>
                    </a:lnTo>
                    <a:lnTo>
                      <a:pt x="440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2" y="391"/>
                    </a:lnTo>
                    <a:lnTo>
                      <a:pt x="547" y="384"/>
                    </a:lnTo>
                    <a:lnTo>
                      <a:pt x="561" y="374"/>
                    </a:lnTo>
                    <a:lnTo>
                      <a:pt x="572" y="363"/>
                    </a:lnTo>
                    <a:lnTo>
                      <a:pt x="580" y="348"/>
                    </a:lnTo>
                    <a:lnTo>
                      <a:pt x="584" y="332"/>
                    </a:lnTo>
                    <a:lnTo>
                      <a:pt x="587" y="315"/>
                    </a:lnTo>
                    <a:lnTo>
                      <a:pt x="605" y="311"/>
                    </a:lnTo>
                    <a:lnTo>
                      <a:pt x="622" y="304"/>
                    </a:lnTo>
                    <a:lnTo>
                      <a:pt x="638" y="294"/>
                    </a:lnTo>
                    <a:lnTo>
                      <a:pt x="653" y="282"/>
                    </a:lnTo>
                    <a:lnTo>
                      <a:pt x="662" y="271"/>
                    </a:lnTo>
                    <a:lnTo>
                      <a:pt x="671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4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8" y="44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8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4"/>
                    </a:lnTo>
                    <a:lnTo>
                      <a:pt x="167" y="42"/>
                    </a:lnTo>
                    <a:lnTo>
                      <a:pt x="146" y="44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7" y="84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" name="Freeform 78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" name="Freeform 79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3" name="Freeform 80"/>
              <p:cNvSpPr>
                <a:spLocks/>
              </p:cNvSpPr>
              <p:nvPr/>
            </p:nvSpPr>
            <p:spPr bwMode="auto">
              <a:xfrm>
                <a:off x="1065" y="2619"/>
                <a:ext cx="40" cy="10"/>
              </a:xfrm>
              <a:custGeom>
                <a:avLst/>
                <a:gdLst>
                  <a:gd name="T0" fmla="*/ 0 w 40"/>
                  <a:gd name="T1" fmla="*/ 0 h 10"/>
                  <a:gd name="T2" fmla="*/ 19 w 40"/>
                  <a:gd name="T3" fmla="*/ 7 h 10"/>
                  <a:gd name="T4" fmla="*/ 35 w 40"/>
                  <a:gd name="T5" fmla="*/ 10 h 10"/>
                  <a:gd name="T6" fmla="*/ 38 w 40"/>
                  <a:gd name="T7" fmla="*/ 10 h 10"/>
                  <a:gd name="T8" fmla="*/ 40 w 4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0"/>
                  <a:gd name="T17" fmla="*/ 40 w 4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0">
                    <a:moveTo>
                      <a:pt x="0" y="0"/>
                    </a:moveTo>
                    <a:lnTo>
                      <a:pt x="19" y="7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4" name="Freeform 81"/>
              <p:cNvSpPr>
                <a:spLocks/>
              </p:cNvSpPr>
              <p:nvPr/>
            </p:nvSpPr>
            <p:spPr bwMode="auto">
              <a:xfrm>
                <a:off x="1124" y="2720"/>
                <a:ext cx="16" cy="5"/>
              </a:xfrm>
              <a:custGeom>
                <a:avLst/>
                <a:gdLst>
                  <a:gd name="T0" fmla="*/ 0 w 16"/>
                  <a:gd name="T1" fmla="*/ 5 h 5"/>
                  <a:gd name="T2" fmla="*/ 9 w 16"/>
                  <a:gd name="T3" fmla="*/ 3 h 5"/>
                  <a:gd name="T4" fmla="*/ 16 w 1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0" y="5"/>
                    </a:moveTo>
                    <a:lnTo>
                      <a:pt x="9" y="3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5" name="Freeform 82"/>
              <p:cNvSpPr>
                <a:spLocks/>
              </p:cNvSpPr>
              <p:nvPr/>
            </p:nvSpPr>
            <p:spPr bwMode="auto">
              <a:xfrm>
                <a:off x="1279" y="2746"/>
                <a:ext cx="12" cy="19"/>
              </a:xfrm>
              <a:custGeom>
                <a:avLst/>
                <a:gdLst>
                  <a:gd name="T0" fmla="*/ 0 w 12"/>
                  <a:gd name="T1" fmla="*/ 0 h 19"/>
                  <a:gd name="T2" fmla="*/ 5 w 12"/>
                  <a:gd name="T3" fmla="*/ 10 h 19"/>
                  <a:gd name="T4" fmla="*/ 12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0" y="0"/>
                    </a:moveTo>
                    <a:lnTo>
                      <a:pt x="5" y="10"/>
                    </a:lnTo>
                    <a:lnTo>
                      <a:pt x="12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" name="Freeform 83"/>
              <p:cNvSpPr>
                <a:spLocks/>
              </p:cNvSpPr>
              <p:nvPr/>
            </p:nvSpPr>
            <p:spPr bwMode="auto">
              <a:xfrm>
                <a:off x="1480" y="2718"/>
                <a:ext cx="4" cy="21"/>
              </a:xfrm>
              <a:custGeom>
                <a:avLst/>
                <a:gdLst>
                  <a:gd name="T0" fmla="*/ 0 w 4"/>
                  <a:gd name="T1" fmla="*/ 21 h 21"/>
                  <a:gd name="T2" fmla="*/ 2 w 4"/>
                  <a:gd name="T3" fmla="*/ 12 h 21"/>
                  <a:gd name="T4" fmla="*/ 4 w 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1"/>
                  <a:gd name="T11" fmla="*/ 4 w 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1">
                    <a:moveTo>
                      <a:pt x="0" y="21"/>
                    </a:moveTo>
                    <a:lnTo>
                      <a:pt x="2" y="1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" name="Freeform 84"/>
              <p:cNvSpPr>
                <a:spLocks/>
              </p:cNvSpPr>
              <p:nvPr/>
            </p:nvSpPr>
            <p:spPr bwMode="auto">
              <a:xfrm>
                <a:off x="1569" y="2596"/>
                <a:ext cx="50" cy="73"/>
              </a:xfrm>
              <a:custGeom>
                <a:avLst/>
                <a:gdLst>
                  <a:gd name="T0" fmla="*/ 50 w 50"/>
                  <a:gd name="T1" fmla="*/ 73 h 73"/>
                  <a:gd name="T2" fmla="*/ 50 w 50"/>
                  <a:gd name="T3" fmla="*/ 73 h 73"/>
                  <a:gd name="T4" fmla="*/ 47 w 50"/>
                  <a:gd name="T5" fmla="*/ 49 h 73"/>
                  <a:gd name="T6" fmla="*/ 36 w 50"/>
                  <a:gd name="T7" fmla="*/ 30 h 73"/>
                  <a:gd name="T8" fmla="*/ 21 w 50"/>
                  <a:gd name="T9" fmla="*/ 11 h 73"/>
                  <a:gd name="T10" fmla="*/ 0 w 5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73"/>
                  <a:gd name="T20" fmla="*/ 50 w 50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73">
                    <a:moveTo>
                      <a:pt x="50" y="73"/>
                    </a:moveTo>
                    <a:lnTo>
                      <a:pt x="50" y="73"/>
                    </a:lnTo>
                    <a:lnTo>
                      <a:pt x="47" y="49"/>
                    </a:lnTo>
                    <a:lnTo>
                      <a:pt x="36" y="30"/>
                    </a:lnTo>
                    <a:lnTo>
                      <a:pt x="21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" name="Freeform 85"/>
              <p:cNvSpPr>
                <a:spLocks/>
              </p:cNvSpPr>
              <p:nvPr/>
            </p:nvSpPr>
            <p:spPr bwMode="auto">
              <a:xfrm>
                <a:off x="1666" y="2513"/>
                <a:ext cx="23" cy="28"/>
              </a:xfrm>
              <a:custGeom>
                <a:avLst/>
                <a:gdLst>
                  <a:gd name="T0" fmla="*/ 0 w 23"/>
                  <a:gd name="T1" fmla="*/ 28 h 28"/>
                  <a:gd name="T2" fmla="*/ 12 w 23"/>
                  <a:gd name="T3" fmla="*/ 17 h 28"/>
                  <a:gd name="T4" fmla="*/ 23 w 23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8"/>
                  <a:gd name="T11" fmla="*/ 23 w 23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8">
                    <a:moveTo>
                      <a:pt x="0" y="28"/>
                    </a:moveTo>
                    <a:lnTo>
                      <a:pt x="12" y="17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9" name="Freeform 86"/>
              <p:cNvSpPr>
                <a:spLocks/>
              </p:cNvSpPr>
              <p:nvPr/>
            </p:nvSpPr>
            <p:spPr bwMode="auto">
              <a:xfrm>
                <a:off x="1633" y="2409"/>
                <a:ext cx="2" cy="14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4 h 14"/>
                  <a:gd name="T4" fmla="*/ 2 w 2"/>
                  <a:gd name="T5" fmla="*/ 12 h 14"/>
                  <a:gd name="T6" fmla="*/ 2 w 2"/>
                  <a:gd name="T7" fmla="*/ 7 h 14"/>
                  <a:gd name="T8" fmla="*/ 0 w 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4"/>
                  <a:gd name="T17" fmla="*/ 2 w 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4">
                    <a:moveTo>
                      <a:pt x="2" y="14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0" name="Freeform 87"/>
              <p:cNvSpPr>
                <a:spLocks/>
              </p:cNvSpPr>
              <p:nvPr/>
            </p:nvSpPr>
            <p:spPr bwMode="auto">
              <a:xfrm>
                <a:off x="1489" y="2376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5 w 12"/>
                  <a:gd name="T3" fmla="*/ 10 h 19"/>
                  <a:gd name="T4" fmla="*/ 0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12" y="0"/>
                    </a:moveTo>
                    <a:lnTo>
                      <a:pt x="5" y="1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1" name="Line 88"/>
              <p:cNvSpPr>
                <a:spLocks noChangeShapeType="1"/>
              </p:cNvSpPr>
              <p:nvPr/>
            </p:nvSpPr>
            <p:spPr bwMode="auto">
              <a:xfrm flipH="1">
                <a:off x="1378" y="2388"/>
                <a:ext cx="7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2" name="Line 89"/>
              <p:cNvSpPr>
                <a:spLocks noChangeShapeType="1"/>
              </p:cNvSpPr>
              <p:nvPr/>
            </p:nvSpPr>
            <p:spPr bwMode="auto">
              <a:xfrm flipH="1" flipV="1">
                <a:off x="1251" y="2407"/>
                <a:ext cx="2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3" name="Freeform 90"/>
              <p:cNvSpPr>
                <a:spLocks/>
              </p:cNvSpPr>
              <p:nvPr/>
            </p:nvSpPr>
            <p:spPr bwMode="auto">
              <a:xfrm>
                <a:off x="1093" y="2504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2 w 2"/>
                  <a:gd name="T3" fmla="*/ 7 h 16"/>
                  <a:gd name="T4" fmla="*/ 2 w 2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6"/>
                  <a:gd name="T11" fmla="*/ 2 w 2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6">
                    <a:moveTo>
                      <a:pt x="0" y="0"/>
                    </a:moveTo>
                    <a:lnTo>
                      <a:pt x="2" y="7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9" name="Text Box 97"/>
            <p:cNvSpPr txBox="1">
              <a:spLocks noChangeArrowheads="1"/>
            </p:cNvSpPr>
            <p:nvPr/>
          </p:nvSpPr>
          <p:spPr bwMode="auto">
            <a:xfrm>
              <a:off x="418" y="1523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/>
                <a:t>А</a:t>
              </a:r>
            </a:p>
          </p:txBody>
        </p:sp>
      </p:grp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179388" y="2565400"/>
            <a:ext cx="955675" cy="955675"/>
            <a:chOff x="612" y="2750"/>
            <a:chExt cx="602" cy="602"/>
          </a:xfrm>
        </p:grpSpPr>
        <p:grpSp>
          <p:nvGrpSpPr>
            <p:cNvPr id="1134" name="Group 96"/>
            <p:cNvGrpSpPr>
              <a:grpSpLocks/>
            </p:cNvGrpSpPr>
            <p:nvPr/>
          </p:nvGrpSpPr>
          <p:grpSpPr bwMode="auto">
            <a:xfrm>
              <a:off x="612" y="2750"/>
              <a:ext cx="602" cy="602"/>
              <a:chOff x="990" y="2765"/>
              <a:chExt cx="602" cy="602"/>
            </a:xfrm>
          </p:grpSpPr>
          <p:sp>
            <p:nvSpPr>
              <p:cNvPr id="1136" name="Freeform 94"/>
              <p:cNvSpPr>
                <a:spLocks/>
              </p:cNvSpPr>
              <p:nvPr/>
            </p:nvSpPr>
            <p:spPr bwMode="auto">
              <a:xfrm>
                <a:off x="1014" y="2789"/>
                <a:ext cx="578" cy="578"/>
              </a:xfrm>
              <a:custGeom>
                <a:avLst/>
                <a:gdLst>
                  <a:gd name="T0" fmla="*/ 244 w 578"/>
                  <a:gd name="T1" fmla="*/ 213 h 578"/>
                  <a:gd name="T2" fmla="*/ 216 w 578"/>
                  <a:gd name="T3" fmla="*/ 168 h 578"/>
                  <a:gd name="T4" fmla="*/ 146 w 578"/>
                  <a:gd name="T5" fmla="*/ 143 h 578"/>
                  <a:gd name="T6" fmla="*/ 98 w 578"/>
                  <a:gd name="T7" fmla="*/ 137 h 578"/>
                  <a:gd name="T8" fmla="*/ 55 w 578"/>
                  <a:gd name="T9" fmla="*/ 119 h 578"/>
                  <a:gd name="T10" fmla="*/ 34 w 578"/>
                  <a:gd name="T11" fmla="*/ 116 h 578"/>
                  <a:gd name="T12" fmla="*/ 64 w 578"/>
                  <a:gd name="T13" fmla="*/ 186 h 578"/>
                  <a:gd name="T14" fmla="*/ 95 w 578"/>
                  <a:gd name="T15" fmla="*/ 219 h 578"/>
                  <a:gd name="T16" fmla="*/ 140 w 578"/>
                  <a:gd name="T17" fmla="*/ 247 h 578"/>
                  <a:gd name="T18" fmla="*/ 140 w 578"/>
                  <a:gd name="T19" fmla="*/ 271 h 578"/>
                  <a:gd name="T20" fmla="*/ 76 w 578"/>
                  <a:gd name="T21" fmla="*/ 310 h 578"/>
                  <a:gd name="T22" fmla="*/ 31 w 578"/>
                  <a:gd name="T23" fmla="*/ 338 h 578"/>
                  <a:gd name="T24" fmla="*/ 22 w 578"/>
                  <a:gd name="T25" fmla="*/ 359 h 578"/>
                  <a:gd name="T26" fmla="*/ 73 w 578"/>
                  <a:gd name="T27" fmla="*/ 371 h 578"/>
                  <a:gd name="T28" fmla="*/ 143 w 578"/>
                  <a:gd name="T29" fmla="*/ 356 h 578"/>
                  <a:gd name="T30" fmla="*/ 174 w 578"/>
                  <a:gd name="T31" fmla="*/ 353 h 578"/>
                  <a:gd name="T32" fmla="*/ 152 w 578"/>
                  <a:gd name="T33" fmla="*/ 392 h 578"/>
                  <a:gd name="T34" fmla="*/ 152 w 578"/>
                  <a:gd name="T35" fmla="*/ 435 h 578"/>
                  <a:gd name="T36" fmla="*/ 158 w 578"/>
                  <a:gd name="T37" fmla="*/ 487 h 578"/>
                  <a:gd name="T38" fmla="*/ 140 w 578"/>
                  <a:gd name="T39" fmla="*/ 535 h 578"/>
                  <a:gd name="T40" fmla="*/ 110 w 578"/>
                  <a:gd name="T41" fmla="*/ 563 h 578"/>
                  <a:gd name="T42" fmla="*/ 198 w 578"/>
                  <a:gd name="T43" fmla="*/ 535 h 578"/>
                  <a:gd name="T44" fmla="*/ 244 w 578"/>
                  <a:gd name="T45" fmla="*/ 487 h 578"/>
                  <a:gd name="T46" fmla="*/ 265 w 578"/>
                  <a:gd name="T47" fmla="*/ 447 h 578"/>
                  <a:gd name="T48" fmla="*/ 262 w 578"/>
                  <a:gd name="T49" fmla="*/ 402 h 578"/>
                  <a:gd name="T50" fmla="*/ 289 w 578"/>
                  <a:gd name="T51" fmla="*/ 459 h 578"/>
                  <a:gd name="T52" fmla="*/ 298 w 578"/>
                  <a:gd name="T53" fmla="*/ 541 h 578"/>
                  <a:gd name="T54" fmla="*/ 292 w 578"/>
                  <a:gd name="T55" fmla="*/ 572 h 578"/>
                  <a:gd name="T56" fmla="*/ 329 w 578"/>
                  <a:gd name="T57" fmla="*/ 563 h 578"/>
                  <a:gd name="T58" fmla="*/ 374 w 578"/>
                  <a:gd name="T59" fmla="*/ 511 h 578"/>
                  <a:gd name="T60" fmla="*/ 383 w 578"/>
                  <a:gd name="T61" fmla="*/ 471 h 578"/>
                  <a:gd name="T62" fmla="*/ 371 w 578"/>
                  <a:gd name="T63" fmla="*/ 417 h 578"/>
                  <a:gd name="T64" fmla="*/ 386 w 578"/>
                  <a:gd name="T65" fmla="*/ 405 h 578"/>
                  <a:gd name="T66" fmla="*/ 417 w 578"/>
                  <a:gd name="T67" fmla="*/ 423 h 578"/>
                  <a:gd name="T68" fmla="*/ 435 w 578"/>
                  <a:gd name="T69" fmla="*/ 453 h 578"/>
                  <a:gd name="T70" fmla="*/ 478 w 578"/>
                  <a:gd name="T71" fmla="*/ 478 h 578"/>
                  <a:gd name="T72" fmla="*/ 544 w 578"/>
                  <a:gd name="T73" fmla="*/ 487 h 578"/>
                  <a:gd name="T74" fmla="*/ 566 w 578"/>
                  <a:gd name="T75" fmla="*/ 471 h 578"/>
                  <a:gd name="T76" fmla="*/ 526 w 578"/>
                  <a:gd name="T77" fmla="*/ 447 h 578"/>
                  <a:gd name="T78" fmla="*/ 496 w 578"/>
                  <a:gd name="T79" fmla="*/ 414 h 578"/>
                  <a:gd name="T80" fmla="*/ 490 w 578"/>
                  <a:gd name="T81" fmla="*/ 380 h 578"/>
                  <a:gd name="T82" fmla="*/ 453 w 578"/>
                  <a:gd name="T83" fmla="*/ 332 h 578"/>
                  <a:gd name="T84" fmla="*/ 420 w 578"/>
                  <a:gd name="T85" fmla="*/ 313 h 578"/>
                  <a:gd name="T86" fmla="*/ 414 w 578"/>
                  <a:gd name="T87" fmla="*/ 301 h 578"/>
                  <a:gd name="T88" fmla="*/ 478 w 578"/>
                  <a:gd name="T89" fmla="*/ 280 h 578"/>
                  <a:gd name="T90" fmla="*/ 547 w 578"/>
                  <a:gd name="T91" fmla="*/ 280 h 578"/>
                  <a:gd name="T92" fmla="*/ 532 w 578"/>
                  <a:gd name="T93" fmla="*/ 247 h 578"/>
                  <a:gd name="T94" fmla="*/ 453 w 578"/>
                  <a:gd name="T95" fmla="*/ 216 h 578"/>
                  <a:gd name="T96" fmla="*/ 405 w 578"/>
                  <a:gd name="T97" fmla="*/ 216 h 578"/>
                  <a:gd name="T98" fmla="*/ 365 w 578"/>
                  <a:gd name="T99" fmla="*/ 237 h 578"/>
                  <a:gd name="T100" fmla="*/ 374 w 578"/>
                  <a:gd name="T101" fmla="*/ 213 h 578"/>
                  <a:gd name="T102" fmla="*/ 392 w 578"/>
                  <a:gd name="T103" fmla="*/ 155 h 578"/>
                  <a:gd name="T104" fmla="*/ 377 w 578"/>
                  <a:gd name="T105" fmla="*/ 104 h 578"/>
                  <a:gd name="T106" fmla="*/ 350 w 578"/>
                  <a:gd name="T107" fmla="*/ 55 h 578"/>
                  <a:gd name="T108" fmla="*/ 338 w 578"/>
                  <a:gd name="T109" fmla="*/ 19 h 578"/>
                  <a:gd name="T110" fmla="*/ 326 w 578"/>
                  <a:gd name="T111" fmla="*/ 10 h 578"/>
                  <a:gd name="T112" fmla="*/ 289 w 578"/>
                  <a:gd name="T113" fmla="*/ 64 h 578"/>
                  <a:gd name="T114" fmla="*/ 268 w 578"/>
                  <a:gd name="T115" fmla="*/ 122 h 578"/>
                  <a:gd name="T116" fmla="*/ 277 w 578"/>
                  <a:gd name="T117" fmla="*/ 171 h 578"/>
                  <a:gd name="T118" fmla="*/ 271 w 578"/>
                  <a:gd name="T119" fmla="*/ 213 h 578"/>
                  <a:gd name="T120" fmla="*/ 250 w 578"/>
                  <a:gd name="T121" fmla="*/ 241 h 5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8"/>
                  <a:gd name="T184" fmla="*/ 0 h 578"/>
                  <a:gd name="T185" fmla="*/ 578 w 578"/>
                  <a:gd name="T186" fmla="*/ 578 h 5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8" h="578">
                    <a:moveTo>
                      <a:pt x="250" y="241"/>
                    </a:moveTo>
                    <a:lnTo>
                      <a:pt x="247" y="225"/>
                    </a:lnTo>
                    <a:lnTo>
                      <a:pt x="244" y="213"/>
                    </a:lnTo>
                    <a:lnTo>
                      <a:pt x="237" y="198"/>
                    </a:lnTo>
                    <a:lnTo>
                      <a:pt x="228" y="180"/>
                    </a:lnTo>
                    <a:lnTo>
                      <a:pt x="216" y="168"/>
                    </a:lnTo>
                    <a:lnTo>
                      <a:pt x="198" y="152"/>
                    </a:lnTo>
                    <a:lnTo>
                      <a:pt x="177" y="146"/>
                    </a:lnTo>
                    <a:lnTo>
                      <a:pt x="146" y="143"/>
                    </a:lnTo>
                    <a:lnTo>
                      <a:pt x="131" y="140"/>
                    </a:lnTo>
                    <a:lnTo>
                      <a:pt x="113" y="140"/>
                    </a:lnTo>
                    <a:lnTo>
                      <a:pt x="98" y="137"/>
                    </a:lnTo>
                    <a:lnTo>
                      <a:pt x="79" y="131"/>
                    </a:lnTo>
                    <a:lnTo>
                      <a:pt x="67" y="128"/>
                    </a:lnTo>
                    <a:lnTo>
                      <a:pt x="55" y="119"/>
                    </a:lnTo>
                    <a:lnTo>
                      <a:pt x="43" y="110"/>
                    </a:lnTo>
                    <a:lnTo>
                      <a:pt x="34" y="98"/>
                    </a:lnTo>
                    <a:lnTo>
                      <a:pt x="34" y="116"/>
                    </a:lnTo>
                    <a:lnTo>
                      <a:pt x="40" y="137"/>
                    </a:lnTo>
                    <a:lnTo>
                      <a:pt x="49" y="162"/>
                    </a:lnTo>
                    <a:lnTo>
                      <a:pt x="64" y="186"/>
                    </a:lnTo>
                    <a:lnTo>
                      <a:pt x="73" y="201"/>
                    </a:lnTo>
                    <a:lnTo>
                      <a:pt x="83" y="213"/>
                    </a:lnTo>
                    <a:lnTo>
                      <a:pt x="95" y="219"/>
                    </a:lnTo>
                    <a:lnTo>
                      <a:pt x="110" y="231"/>
                    </a:lnTo>
                    <a:lnTo>
                      <a:pt x="125" y="241"/>
                    </a:lnTo>
                    <a:lnTo>
                      <a:pt x="140" y="247"/>
                    </a:lnTo>
                    <a:lnTo>
                      <a:pt x="162" y="253"/>
                    </a:lnTo>
                    <a:lnTo>
                      <a:pt x="180" y="259"/>
                    </a:lnTo>
                    <a:lnTo>
                      <a:pt x="140" y="271"/>
                    </a:lnTo>
                    <a:lnTo>
                      <a:pt x="107" y="286"/>
                    </a:lnTo>
                    <a:lnTo>
                      <a:pt x="89" y="295"/>
                    </a:lnTo>
                    <a:lnTo>
                      <a:pt x="76" y="310"/>
                    </a:lnTo>
                    <a:lnTo>
                      <a:pt x="67" y="323"/>
                    </a:lnTo>
                    <a:lnTo>
                      <a:pt x="52" y="332"/>
                    </a:lnTo>
                    <a:lnTo>
                      <a:pt x="31" y="338"/>
                    </a:lnTo>
                    <a:lnTo>
                      <a:pt x="0" y="344"/>
                    </a:lnTo>
                    <a:lnTo>
                      <a:pt x="13" y="356"/>
                    </a:lnTo>
                    <a:lnTo>
                      <a:pt x="22" y="359"/>
                    </a:lnTo>
                    <a:lnTo>
                      <a:pt x="34" y="365"/>
                    </a:lnTo>
                    <a:lnTo>
                      <a:pt x="46" y="368"/>
                    </a:lnTo>
                    <a:lnTo>
                      <a:pt x="73" y="371"/>
                    </a:lnTo>
                    <a:lnTo>
                      <a:pt x="95" y="368"/>
                    </a:lnTo>
                    <a:lnTo>
                      <a:pt x="122" y="362"/>
                    </a:lnTo>
                    <a:lnTo>
                      <a:pt x="143" y="356"/>
                    </a:lnTo>
                    <a:lnTo>
                      <a:pt x="165" y="344"/>
                    </a:lnTo>
                    <a:lnTo>
                      <a:pt x="180" y="335"/>
                    </a:lnTo>
                    <a:lnTo>
                      <a:pt x="174" y="353"/>
                    </a:lnTo>
                    <a:lnTo>
                      <a:pt x="165" y="365"/>
                    </a:lnTo>
                    <a:lnTo>
                      <a:pt x="158" y="380"/>
                    </a:lnTo>
                    <a:lnTo>
                      <a:pt x="152" y="392"/>
                    </a:lnTo>
                    <a:lnTo>
                      <a:pt x="152" y="405"/>
                    </a:lnTo>
                    <a:lnTo>
                      <a:pt x="152" y="420"/>
                    </a:lnTo>
                    <a:lnTo>
                      <a:pt x="152" y="435"/>
                    </a:lnTo>
                    <a:lnTo>
                      <a:pt x="155" y="453"/>
                    </a:lnTo>
                    <a:lnTo>
                      <a:pt x="158" y="471"/>
                    </a:lnTo>
                    <a:lnTo>
                      <a:pt x="158" y="487"/>
                    </a:lnTo>
                    <a:lnTo>
                      <a:pt x="155" y="505"/>
                    </a:lnTo>
                    <a:lnTo>
                      <a:pt x="149" y="520"/>
                    </a:lnTo>
                    <a:lnTo>
                      <a:pt x="140" y="535"/>
                    </a:lnTo>
                    <a:lnTo>
                      <a:pt x="134" y="544"/>
                    </a:lnTo>
                    <a:lnTo>
                      <a:pt x="122" y="557"/>
                    </a:lnTo>
                    <a:lnTo>
                      <a:pt x="110" y="563"/>
                    </a:lnTo>
                    <a:lnTo>
                      <a:pt x="140" y="560"/>
                    </a:lnTo>
                    <a:lnTo>
                      <a:pt x="168" y="547"/>
                    </a:lnTo>
                    <a:lnTo>
                      <a:pt x="198" y="535"/>
                    </a:lnTo>
                    <a:lnTo>
                      <a:pt x="225" y="514"/>
                    </a:lnTo>
                    <a:lnTo>
                      <a:pt x="237" y="502"/>
                    </a:lnTo>
                    <a:lnTo>
                      <a:pt x="244" y="487"/>
                    </a:lnTo>
                    <a:lnTo>
                      <a:pt x="253" y="474"/>
                    </a:lnTo>
                    <a:lnTo>
                      <a:pt x="259" y="462"/>
                    </a:lnTo>
                    <a:lnTo>
                      <a:pt x="265" y="447"/>
                    </a:lnTo>
                    <a:lnTo>
                      <a:pt x="265" y="432"/>
                    </a:lnTo>
                    <a:lnTo>
                      <a:pt x="265" y="417"/>
                    </a:lnTo>
                    <a:lnTo>
                      <a:pt x="262" y="402"/>
                    </a:lnTo>
                    <a:lnTo>
                      <a:pt x="274" y="414"/>
                    </a:lnTo>
                    <a:lnTo>
                      <a:pt x="283" y="435"/>
                    </a:lnTo>
                    <a:lnTo>
                      <a:pt x="289" y="459"/>
                    </a:lnTo>
                    <a:lnTo>
                      <a:pt x="295" y="487"/>
                    </a:lnTo>
                    <a:lnTo>
                      <a:pt x="298" y="514"/>
                    </a:lnTo>
                    <a:lnTo>
                      <a:pt x="298" y="541"/>
                    </a:lnTo>
                    <a:lnTo>
                      <a:pt x="298" y="550"/>
                    </a:lnTo>
                    <a:lnTo>
                      <a:pt x="295" y="563"/>
                    </a:lnTo>
                    <a:lnTo>
                      <a:pt x="292" y="572"/>
                    </a:lnTo>
                    <a:lnTo>
                      <a:pt x="289" y="578"/>
                    </a:lnTo>
                    <a:lnTo>
                      <a:pt x="307" y="575"/>
                    </a:lnTo>
                    <a:lnTo>
                      <a:pt x="329" y="563"/>
                    </a:lnTo>
                    <a:lnTo>
                      <a:pt x="350" y="544"/>
                    </a:lnTo>
                    <a:lnTo>
                      <a:pt x="365" y="526"/>
                    </a:lnTo>
                    <a:lnTo>
                      <a:pt x="374" y="511"/>
                    </a:lnTo>
                    <a:lnTo>
                      <a:pt x="377" y="499"/>
                    </a:lnTo>
                    <a:lnTo>
                      <a:pt x="380" y="484"/>
                    </a:lnTo>
                    <a:lnTo>
                      <a:pt x="383" y="471"/>
                    </a:lnTo>
                    <a:lnTo>
                      <a:pt x="380" y="453"/>
                    </a:lnTo>
                    <a:lnTo>
                      <a:pt x="377" y="435"/>
                    </a:lnTo>
                    <a:lnTo>
                      <a:pt x="371" y="417"/>
                    </a:lnTo>
                    <a:lnTo>
                      <a:pt x="362" y="399"/>
                    </a:lnTo>
                    <a:lnTo>
                      <a:pt x="374" y="399"/>
                    </a:lnTo>
                    <a:lnTo>
                      <a:pt x="386" y="405"/>
                    </a:lnTo>
                    <a:lnTo>
                      <a:pt x="399" y="408"/>
                    </a:lnTo>
                    <a:lnTo>
                      <a:pt x="408" y="417"/>
                    </a:lnTo>
                    <a:lnTo>
                      <a:pt x="417" y="423"/>
                    </a:lnTo>
                    <a:lnTo>
                      <a:pt x="426" y="432"/>
                    </a:lnTo>
                    <a:lnTo>
                      <a:pt x="432" y="441"/>
                    </a:lnTo>
                    <a:lnTo>
                      <a:pt x="435" y="453"/>
                    </a:lnTo>
                    <a:lnTo>
                      <a:pt x="441" y="462"/>
                    </a:lnTo>
                    <a:lnTo>
                      <a:pt x="456" y="471"/>
                    </a:lnTo>
                    <a:lnTo>
                      <a:pt x="478" y="478"/>
                    </a:lnTo>
                    <a:lnTo>
                      <a:pt x="496" y="484"/>
                    </a:lnTo>
                    <a:lnTo>
                      <a:pt x="520" y="487"/>
                    </a:lnTo>
                    <a:lnTo>
                      <a:pt x="544" y="487"/>
                    </a:lnTo>
                    <a:lnTo>
                      <a:pt x="563" y="487"/>
                    </a:lnTo>
                    <a:lnTo>
                      <a:pt x="578" y="478"/>
                    </a:lnTo>
                    <a:lnTo>
                      <a:pt x="566" y="471"/>
                    </a:lnTo>
                    <a:lnTo>
                      <a:pt x="550" y="468"/>
                    </a:lnTo>
                    <a:lnTo>
                      <a:pt x="538" y="456"/>
                    </a:lnTo>
                    <a:lnTo>
                      <a:pt x="526" y="447"/>
                    </a:lnTo>
                    <a:lnTo>
                      <a:pt x="514" y="435"/>
                    </a:lnTo>
                    <a:lnTo>
                      <a:pt x="505" y="426"/>
                    </a:lnTo>
                    <a:lnTo>
                      <a:pt x="496" y="414"/>
                    </a:lnTo>
                    <a:lnTo>
                      <a:pt x="496" y="402"/>
                    </a:lnTo>
                    <a:lnTo>
                      <a:pt x="496" y="395"/>
                    </a:lnTo>
                    <a:lnTo>
                      <a:pt x="490" y="380"/>
                    </a:lnTo>
                    <a:lnTo>
                      <a:pt x="481" y="362"/>
                    </a:lnTo>
                    <a:lnTo>
                      <a:pt x="468" y="347"/>
                    </a:lnTo>
                    <a:lnTo>
                      <a:pt x="453" y="332"/>
                    </a:lnTo>
                    <a:lnTo>
                      <a:pt x="438" y="323"/>
                    </a:lnTo>
                    <a:lnTo>
                      <a:pt x="429" y="316"/>
                    </a:lnTo>
                    <a:lnTo>
                      <a:pt x="420" y="313"/>
                    </a:lnTo>
                    <a:lnTo>
                      <a:pt x="408" y="313"/>
                    </a:lnTo>
                    <a:lnTo>
                      <a:pt x="399" y="313"/>
                    </a:lnTo>
                    <a:lnTo>
                      <a:pt x="414" y="301"/>
                    </a:lnTo>
                    <a:lnTo>
                      <a:pt x="432" y="292"/>
                    </a:lnTo>
                    <a:lnTo>
                      <a:pt x="453" y="286"/>
                    </a:lnTo>
                    <a:lnTo>
                      <a:pt x="478" y="280"/>
                    </a:lnTo>
                    <a:lnTo>
                      <a:pt x="502" y="277"/>
                    </a:lnTo>
                    <a:lnTo>
                      <a:pt x="526" y="277"/>
                    </a:lnTo>
                    <a:lnTo>
                      <a:pt x="547" y="280"/>
                    </a:lnTo>
                    <a:lnTo>
                      <a:pt x="569" y="283"/>
                    </a:lnTo>
                    <a:lnTo>
                      <a:pt x="553" y="265"/>
                    </a:lnTo>
                    <a:lnTo>
                      <a:pt x="532" y="247"/>
                    </a:lnTo>
                    <a:lnTo>
                      <a:pt x="502" y="228"/>
                    </a:lnTo>
                    <a:lnTo>
                      <a:pt x="471" y="219"/>
                    </a:lnTo>
                    <a:lnTo>
                      <a:pt x="453" y="216"/>
                    </a:lnTo>
                    <a:lnTo>
                      <a:pt x="438" y="213"/>
                    </a:lnTo>
                    <a:lnTo>
                      <a:pt x="423" y="213"/>
                    </a:lnTo>
                    <a:lnTo>
                      <a:pt x="405" y="216"/>
                    </a:lnTo>
                    <a:lnTo>
                      <a:pt x="392" y="219"/>
                    </a:lnTo>
                    <a:lnTo>
                      <a:pt x="377" y="225"/>
                    </a:lnTo>
                    <a:lnTo>
                      <a:pt x="365" y="237"/>
                    </a:lnTo>
                    <a:lnTo>
                      <a:pt x="353" y="250"/>
                    </a:lnTo>
                    <a:lnTo>
                      <a:pt x="365" y="228"/>
                    </a:lnTo>
                    <a:lnTo>
                      <a:pt x="374" y="213"/>
                    </a:lnTo>
                    <a:lnTo>
                      <a:pt x="383" y="192"/>
                    </a:lnTo>
                    <a:lnTo>
                      <a:pt x="389" y="174"/>
                    </a:lnTo>
                    <a:lnTo>
                      <a:pt x="392" y="155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7" y="104"/>
                    </a:lnTo>
                    <a:lnTo>
                      <a:pt x="365" y="86"/>
                    </a:lnTo>
                    <a:lnTo>
                      <a:pt x="356" y="70"/>
                    </a:lnTo>
                    <a:lnTo>
                      <a:pt x="350" y="55"/>
                    </a:lnTo>
                    <a:lnTo>
                      <a:pt x="344" y="40"/>
                    </a:lnTo>
                    <a:lnTo>
                      <a:pt x="341" y="31"/>
                    </a:lnTo>
                    <a:lnTo>
                      <a:pt x="338" y="19"/>
                    </a:lnTo>
                    <a:lnTo>
                      <a:pt x="338" y="7"/>
                    </a:lnTo>
                    <a:lnTo>
                      <a:pt x="338" y="0"/>
                    </a:lnTo>
                    <a:lnTo>
                      <a:pt x="326" y="10"/>
                    </a:lnTo>
                    <a:lnTo>
                      <a:pt x="313" y="28"/>
                    </a:lnTo>
                    <a:lnTo>
                      <a:pt x="298" y="43"/>
                    </a:lnTo>
                    <a:lnTo>
                      <a:pt x="289" y="64"/>
                    </a:lnTo>
                    <a:lnTo>
                      <a:pt x="277" y="83"/>
                    </a:lnTo>
                    <a:lnTo>
                      <a:pt x="271" y="104"/>
                    </a:lnTo>
                    <a:lnTo>
                      <a:pt x="268" y="122"/>
                    </a:lnTo>
                    <a:lnTo>
                      <a:pt x="271" y="140"/>
                    </a:lnTo>
                    <a:lnTo>
                      <a:pt x="274" y="155"/>
                    </a:lnTo>
                    <a:lnTo>
                      <a:pt x="277" y="171"/>
                    </a:lnTo>
                    <a:lnTo>
                      <a:pt x="277" y="186"/>
                    </a:lnTo>
                    <a:lnTo>
                      <a:pt x="274" y="201"/>
                    </a:lnTo>
                    <a:lnTo>
                      <a:pt x="271" y="213"/>
                    </a:lnTo>
                    <a:lnTo>
                      <a:pt x="265" y="222"/>
                    </a:lnTo>
                    <a:lnTo>
                      <a:pt x="259" y="231"/>
                    </a:lnTo>
                    <a:lnTo>
                      <a:pt x="250" y="241"/>
                    </a:lnTo>
                    <a:close/>
                  </a:path>
                </a:pathLst>
              </a:custGeom>
              <a:solidFill>
                <a:srgbClr val="00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" name="Freeform 95"/>
              <p:cNvSpPr>
                <a:spLocks/>
              </p:cNvSpPr>
              <p:nvPr/>
            </p:nvSpPr>
            <p:spPr bwMode="auto">
              <a:xfrm>
                <a:off x="990" y="2765"/>
                <a:ext cx="577" cy="577"/>
              </a:xfrm>
              <a:custGeom>
                <a:avLst/>
                <a:gdLst>
                  <a:gd name="T0" fmla="*/ 243 w 577"/>
                  <a:gd name="T1" fmla="*/ 213 h 577"/>
                  <a:gd name="T2" fmla="*/ 216 w 577"/>
                  <a:gd name="T3" fmla="*/ 167 h 577"/>
                  <a:gd name="T4" fmla="*/ 146 w 577"/>
                  <a:gd name="T5" fmla="*/ 143 h 577"/>
                  <a:gd name="T6" fmla="*/ 97 w 577"/>
                  <a:gd name="T7" fmla="*/ 137 h 577"/>
                  <a:gd name="T8" fmla="*/ 55 w 577"/>
                  <a:gd name="T9" fmla="*/ 119 h 577"/>
                  <a:gd name="T10" fmla="*/ 34 w 577"/>
                  <a:gd name="T11" fmla="*/ 116 h 577"/>
                  <a:gd name="T12" fmla="*/ 64 w 577"/>
                  <a:gd name="T13" fmla="*/ 186 h 577"/>
                  <a:gd name="T14" fmla="*/ 94 w 577"/>
                  <a:gd name="T15" fmla="*/ 219 h 577"/>
                  <a:gd name="T16" fmla="*/ 140 w 577"/>
                  <a:gd name="T17" fmla="*/ 246 h 577"/>
                  <a:gd name="T18" fmla="*/ 140 w 577"/>
                  <a:gd name="T19" fmla="*/ 271 h 577"/>
                  <a:gd name="T20" fmla="*/ 76 w 577"/>
                  <a:gd name="T21" fmla="*/ 310 h 577"/>
                  <a:gd name="T22" fmla="*/ 31 w 577"/>
                  <a:gd name="T23" fmla="*/ 337 h 577"/>
                  <a:gd name="T24" fmla="*/ 21 w 577"/>
                  <a:gd name="T25" fmla="*/ 359 h 577"/>
                  <a:gd name="T26" fmla="*/ 73 w 577"/>
                  <a:gd name="T27" fmla="*/ 371 h 577"/>
                  <a:gd name="T28" fmla="*/ 143 w 577"/>
                  <a:gd name="T29" fmla="*/ 356 h 577"/>
                  <a:gd name="T30" fmla="*/ 173 w 577"/>
                  <a:gd name="T31" fmla="*/ 353 h 577"/>
                  <a:gd name="T32" fmla="*/ 152 w 577"/>
                  <a:gd name="T33" fmla="*/ 392 h 577"/>
                  <a:gd name="T34" fmla="*/ 152 w 577"/>
                  <a:gd name="T35" fmla="*/ 435 h 577"/>
                  <a:gd name="T36" fmla="*/ 158 w 577"/>
                  <a:gd name="T37" fmla="*/ 486 h 577"/>
                  <a:gd name="T38" fmla="*/ 140 w 577"/>
                  <a:gd name="T39" fmla="*/ 535 h 577"/>
                  <a:gd name="T40" fmla="*/ 110 w 577"/>
                  <a:gd name="T41" fmla="*/ 562 h 577"/>
                  <a:gd name="T42" fmla="*/ 198 w 577"/>
                  <a:gd name="T43" fmla="*/ 535 h 577"/>
                  <a:gd name="T44" fmla="*/ 243 w 577"/>
                  <a:gd name="T45" fmla="*/ 486 h 577"/>
                  <a:gd name="T46" fmla="*/ 265 w 577"/>
                  <a:gd name="T47" fmla="*/ 447 h 577"/>
                  <a:gd name="T48" fmla="*/ 261 w 577"/>
                  <a:gd name="T49" fmla="*/ 401 h 577"/>
                  <a:gd name="T50" fmla="*/ 289 w 577"/>
                  <a:gd name="T51" fmla="*/ 459 h 577"/>
                  <a:gd name="T52" fmla="*/ 298 w 577"/>
                  <a:gd name="T53" fmla="*/ 541 h 577"/>
                  <a:gd name="T54" fmla="*/ 292 w 577"/>
                  <a:gd name="T55" fmla="*/ 571 h 577"/>
                  <a:gd name="T56" fmla="*/ 328 w 577"/>
                  <a:gd name="T57" fmla="*/ 562 h 577"/>
                  <a:gd name="T58" fmla="*/ 374 w 577"/>
                  <a:gd name="T59" fmla="*/ 511 h 577"/>
                  <a:gd name="T60" fmla="*/ 383 w 577"/>
                  <a:gd name="T61" fmla="*/ 471 h 577"/>
                  <a:gd name="T62" fmla="*/ 371 w 577"/>
                  <a:gd name="T63" fmla="*/ 416 h 577"/>
                  <a:gd name="T64" fmla="*/ 386 w 577"/>
                  <a:gd name="T65" fmla="*/ 404 h 577"/>
                  <a:gd name="T66" fmla="*/ 416 w 577"/>
                  <a:gd name="T67" fmla="*/ 423 h 577"/>
                  <a:gd name="T68" fmla="*/ 435 w 577"/>
                  <a:gd name="T69" fmla="*/ 453 h 577"/>
                  <a:gd name="T70" fmla="*/ 477 w 577"/>
                  <a:gd name="T71" fmla="*/ 477 h 577"/>
                  <a:gd name="T72" fmla="*/ 544 w 577"/>
                  <a:gd name="T73" fmla="*/ 486 h 577"/>
                  <a:gd name="T74" fmla="*/ 565 w 577"/>
                  <a:gd name="T75" fmla="*/ 471 h 577"/>
                  <a:gd name="T76" fmla="*/ 526 w 577"/>
                  <a:gd name="T77" fmla="*/ 447 h 577"/>
                  <a:gd name="T78" fmla="*/ 495 w 577"/>
                  <a:gd name="T79" fmla="*/ 413 h 577"/>
                  <a:gd name="T80" fmla="*/ 489 w 577"/>
                  <a:gd name="T81" fmla="*/ 380 h 577"/>
                  <a:gd name="T82" fmla="*/ 453 w 577"/>
                  <a:gd name="T83" fmla="*/ 331 h 577"/>
                  <a:gd name="T84" fmla="*/ 419 w 577"/>
                  <a:gd name="T85" fmla="*/ 313 h 577"/>
                  <a:gd name="T86" fmla="*/ 413 w 577"/>
                  <a:gd name="T87" fmla="*/ 301 h 577"/>
                  <a:gd name="T88" fmla="*/ 477 w 577"/>
                  <a:gd name="T89" fmla="*/ 280 h 577"/>
                  <a:gd name="T90" fmla="*/ 547 w 577"/>
                  <a:gd name="T91" fmla="*/ 280 h 577"/>
                  <a:gd name="T92" fmla="*/ 532 w 577"/>
                  <a:gd name="T93" fmla="*/ 246 h 577"/>
                  <a:gd name="T94" fmla="*/ 453 w 577"/>
                  <a:gd name="T95" fmla="*/ 216 h 577"/>
                  <a:gd name="T96" fmla="*/ 404 w 577"/>
                  <a:gd name="T97" fmla="*/ 216 h 577"/>
                  <a:gd name="T98" fmla="*/ 365 w 577"/>
                  <a:gd name="T99" fmla="*/ 237 h 577"/>
                  <a:gd name="T100" fmla="*/ 374 w 577"/>
                  <a:gd name="T101" fmla="*/ 213 h 577"/>
                  <a:gd name="T102" fmla="*/ 392 w 577"/>
                  <a:gd name="T103" fmla="*/ 155 h 577"/>
                  <a:gd name="T104" fmla="*/ 377 w 577"/>
                  <a:gd name="T105" fmla="*/ 103 h 577"/>
                  <a:gd name="T106" fmla="*/ 350 w 577"/>
                  <a:gd name="T107" fmla="*/ 55 h 577"/>
                  <a:gd name="T108" fmla="*/ 337 w 577"/>
                  <a:gd name="T109" fmla="*/ 18 h 577"/>
                  <a:gd name="T110" fmla="*/ 325 w 577"/>
                  <a:gd name="T111" fmla="*/ 9 h 577"/>
                  <a:gd name="T112" fmla="*/ 289 w 577"/>
                  <a:gd name="T113" fmla="*/ 64 h 577"/>
                  <a:gd name="T114" fmla="*/ 268 w 577"/>
                  <a:gd name="T115" fmla="*/ 122 h 577"/>
                  <a:gd name="T116" fmla="*/ 277 w 577"/>
                  <a:gd name="T117" fmla="*/ 170 h 577"/>
                  <a:gd name="T118" fmla="*/ 271 w 577"/>
                  <a:gd name="T119" fmla="*/ 213 h 577"/>
                  <a:gd name="T120" fmla="*/ 249 w 577"/>
                  <a:gd name="T121" fmla="*/ 240 h 5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77"/>
                  <a:gd name="T185" fmla="*/ 577 w 577"/>
                  <a:gd name="T186" fmla="*/ 577 h 5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77">
                    <a:moveTo>
                      <a:pt x="249" y="240"/>
                    </a:moveTo>
                    <a:lnTo>
                      <a:pt x="246" y="225"/>
                    </a:lnTo>
                    <a:lnTo>
                      <a:pt x="243" y="213"/>
                    </a:lnTo>
                    <a:lnTo>
                      <a:pt x="237" y="198"/>
                    </a:lnTo>
                    <a:lnTo>
                      <a:pt x="228" y="179"/>
                    </a:lnTo>
                    <a:lnTo>
                      <a:pt x="216" y="167"/>
                    </a:lnTo>
                    <a:lnTo>
                      <a:pt x="198" y="152"/>
                    </a:lnTo>
                    <a:lnTo>
                      <a:pt x="176" y="146"/>
                    </a:lnTo>
                    <a:lnTo>
                      <a:pt x="146" y="143"/>
                    </a:lnTo>
                    <a:lnTo>
                      <a:pt x="131" y="140"/>
                    </a:lnTo>
                    <a:lnTo>
                      <a:pt x="113" y="140"/>
                    </a:lnTo>
                    <a:lnTo>
                      <a:pt x="97" y="137"/>
                    </a:lnTo>
                    <a:lnTo>
                      <a:pt x="79" y="131"/>
                    </a:lnTo>
                    <a:lnTo>
                      <a:pt x="67" y="128"/>
                    </a:lnTo>
                    <a:lnTo>
                      <a:pt x="55" y="119"/>
                    </a:lnTo>
                    <a:lnTo>
                      <a:pt x="43" y="110"/>
                    </a:lnTo>
                    <a:lnTo>
                      <a:pt x="34" y="97"/>
                    </a:lnTo>
                    <a:lnTo>
                      <a:pt x="34" y="116"/>
                    </a:lnTo>
                    <a:lnTo>
                      <a:pt x="40" y="137"/>
                    </a:lnTo>
                    <a:lnTo>
                      <a:pt x="49" y="161"/>
                    </a:lnTo>
                    <a:lnTo>
                      <a:pt x="64" y="186"/>
                    </a:lnTo>
                    <a:lnTo>
                      <a:pt x="73" y="201"/>
                    </a:lnTo>
                    <a:lnTo>
                      <a:pt x="82" y="213"/>
                    </a:lnTo>
                    <a:lnTo>
                      <a:pt x="94" y="219"/>
                    </a:lnTo>
                    <a:lnTo>
                      <a:pt x="110" y="231"/>
                    </a:lnTo>
                    <a:lnTo>
                      <a:pt x="125" y="240"/>
                    </a:lnTo>
                    <a:lnTo>
                      <a:pt x="140" y="246"/>
                    </a:lnTo>
                    <a:lnTo>
                      <a:pt x="161" y="252"/>
                    </a:lnTo>
                    <a:lnTo>
                      <a:pt x="179" y="258"/>
                    </a:lnTo>
                    <a:lnTo>
                      <a:pt x="140" y="271"/>
                    </a:lnTo>
                    <a:lnTo>
                      <a:pt x="107" y="286"/>
                    </a:lnTo>
                    <a:lnTo>
                      <a:pt x="88" y="295"/>
                    </a:lnTo>
                    <a:lnTo>
                      <a:pt x="76" y="310"/>
                    </a:lnTo>
                    <a:lnTo>
                      <a:pt x="67" y="322"/>
                    </a:lnTo>
                    <a:lnTo>
                      <a:pt x="52" y="331"/>
                    </a:lnTo>
                    <a:lnTo>
                      <a:pt x="31" y="337"/>
                    </a:lnTo>
                    <a:lnTo>
                      <a:pt x="0" y="344"/>
                    </a:lnTo>
                    <a:lnTo>
                      <a:pt x="12" y="356"/>
                    </a:lnTo>
                    <a:lnTo>
                      <a:pt x="21" y="359"/>
                    </a:lnTo>
                    <a:lnTo>
                      <a:pt x="34" y="365"/>
                    </a:lnTo>
                    <a:lnTo>
                      <a:pt x="46" y="368"/>
                    </a:lnTo>
                    <a:lnTo>
                      <a:pt x="73" y="371"/>
                    </a:lnTo>
                    <a:lnTo>
                      <a:pt x="94" y="368"/>
                    </a:lnTo>
                    <a:lnTo>
                      <a:pt x="122" y="362"/>
                    </a:lnTo>
                    <a:lnTo>
                      <a:pt x="143" y="356"/>
                    </a:lnTo>
                    <a:lnTo>
                      <a:pt x="164" y="344"/>
                    </a:lnTo>
                    <a:lnTo>
                      <a:pt x="179" y="334"/>
                    </a:lnTo>
                    <a:lnTo>
                      <a:pt x="173" y="353"/>
                    </a:lnTo>
                    <a:lnTo>
                      <a:pt x="164" y="365"/>
                    </a:lnTo>
                    <a:lnTo>
                      <a:pt x="158" y="380"/>
                    </a:lnTo>
                    <a:lnTo>
                      <a:pt x="152" y="392"/>
                    </a:lnTo>
                    <a:lnTo>
                      <a:pt x="152" y="404"/>
                    </a:lnTo>
                    <a:lnTo>
                      <a:pt x="152" y="419"/>
                    </a:lnTo>
                    <a:lnTo>
                      <a:pt x="152" y="435"/>
                    </a:lnTo>
                    <a:lnTo>
                      <a:pt x="155" y="453"/>
                    </a:lnTo>
                    <a:lnTo>
                      <a:pt x="158" y="471"/>
                    </a:lnTo>
                    <a:lnTo>
                      <a:pt x="158" y="486"/>
                    </a:lnTo>
                    <a:lnTo>
                      <a:pt x="155" y="505"/>
                    </a:lnTo>
                    <a:lnTo>
                      <a:pt x="149" y="520"/>
                    </a:lnTo>
                    <a:lnTo>
                      <a:pt x="140" y="535"/>
                    </a:lnTo>
                    <a:lnTo>
                      <a:pt x="134" y="544"/>
                    </a:lnTo>
                    <a:lnTo>
                      <a:pt x="122" y="556"/>
                    </a:lnTo>
                    <a:lnTo>
                      <a:pt x="110" y="562"/>
                    </a:lnTo>
                    <a:lnTo>
                      <a:pt x="140" y="559"/>
                    </a:lnTo>
                    <a:lnTo>
                      <a:pt x="167" y="547"/>
                    </a:lnTo>
                    <a:lnTo>
                      <a:pt x="198" y="535"/>
                    </a:lnTo>
                    <a:lnTo>
                      <a:pt x="225" y="514"/>
                    </a:lnTo>
                    <a:lnTo>
                      <a:pt x="237" y="502"/>
                    </a:lnTo>
                    <a:lnTo>
                      <a:pt x="243" y="486"/>
                    </a:lnTo>
                    <a:lnTo>
                      <a:pt x="252" y="474"/>
                    </a:lnTo>
                    <a:lnTo>
                      <a:pt x="258" y="462"/>
                    </a:lnTo>
                    <a:lnTo>
                      <a:pt x="265" y="447"/>
                    </a:lnTo>
                    <a:lnTo>
                      <a:pt x="265" y="432"/>
                    </a:lnTo>
                    <a:lnTo>
                      <a:pt x="265" y="416"/>
                    </a:lnTo>
                    <a:lnTo>
                      <a:pt x="261" y="401"/>
                    </a:lnTo>
                    <a:lnTo>
                      <a:pt x="274" y="413"/>
                    </a:lnTo>
                    <a:lnTo>
                      <a:pt x="283" y="435"/>
                    </a:lnTo>
                    <a:lnTo>
                      <a:pt x="289" y="459"/>
                    </a:lnTo>
                    <a:lnTo>
                      <a:pt x="295" y="486"/>
                    </a:lnTo>
                    <a:lnTo>
                      <a:pt x="298" y="514"/>
                    </a:lnTo>
                    <a:lnTo>
                      <a:pt x="298" y="541"/>
                    </a:lnTo>
                    <a:lnTo>
                      <a:pt x="298" y="550"/>
                    </a:lnTo>
                    <a:lnTo>
                      <a:pt x="295" y="562"/>
                    </a:lnTo>
                    <a:lnTo>
                      <a:pt x="292" y="571"/>
                    </a:lnTo>
                    <a:lnTo>
                      <a:pt x="289" y="577"/>
                    </a:lnTo>
                    <a:lnTo>
                      <a:pt x="307" y="574"/>
                    </a:lnTo>
                    <a:lnTo>
                      <a:pt x="328" y="562"/>
                    </a:lnTo>
                    <a:lnTo>
                      <a:pt x="350" y="544"/>
                    </a:lnTo>
                    <a:lnTo>
                      <a:pt x="365" y="526"/>
                    </a:lnTo>
                    <a:lnTo>
                      <a:pt x="374" y="511"/>
                    </a:lnTo>
                    <a:lnTo>
                      <a:pt x="377" y="498"/>
                    </a:lnTo>
                    <a:lnTo>
                      <a:pt x="380" y="483"/>
                    </a:lnTo>
                    <a:lnTo>
                      <a:pt x="383" y="471"/>
                    </a:lnTo>
                    <a:lnTo>
                      <a:pt x="380" y="453"/>
                    </a:lnTo>
                    <a:lnTo>
                      <a:pt x="377" y="435"/>
                    </a:lnTo>
                    <a:lnTo>
                      <a:pt x="371" y="416"/>
                    </a:lnTo>
                    <a:lnTo>
                      <a:pt x="362" y="398"/>
                    </a:lnTo>
                    <a:lnTo>
                      <a:pt x="374" y="398"/>
                    </a:lnTo>
                    <a:lnTo>
                      <a:pt x="386" y="404"/>
                    </a:lnTo>
                    <a:lnTo>
                      <a:pt x="398" y="407"/>
                    </a:lnTo>
                    <a:lnTo>
                      <a:pt x="407" y="416"/>
                    </a:lnTo>
                    <a:lnTo>
                      <a:pt x="416" y="423"/>
                    </a:lnTo>
                    <a:lnTo>
                      <a:pt x="426" y="432"/>
                    </a:lnTo>
                    <a:lnTo>
                      <a:pt x="432" y="441"/>
                    </a:lnTo>
                    <a:lnTo>
                      <a:pt x="435" y="453"/>
                    </a:lnTo>
                    <a:lnTo>
                      <a:pt x="441" y="462"/>
                    </a:lnTo>
                    <a:lnTo>
                      <a:pt x="456" y="471"/>
                    </a:lnTo>
                    <a:lnTo>
                      <a:pt x="477" y="477"/>
                    </a:lnTo>
                    <a:lnTo>
                      <a:pt x="495" y="483"/>
                    </a:lnTo>
                    <a:lnTo>
                      <a:pt x="520" y="486"/>
                    </a:lnTo>
                    <a:lnTo>
                      <a:pt x="544" y="486"/>
                    </a:lnTo>
                    <a:lnTo>
                      <a:pt x="562" y="486"/>
                    </a:lnTo>
                    <a:lnTo>
                      <a:pt x="577" y="477"/>
                    </a:lnTo>
                    <a:lnTo>
                      <a:pt x="565" y="471"/>
                    </a:lnTo>
                    <a:lnTo>
                      <a:pt x="550" y="468"/>
                    </a:lnTo>
                    <a:lnTo>
                      <a:pt x="538" y="456"/>
                    </a:lnTo>
                    <a:lnTo>
                      <a:pt x="526" y="447"/>
                    </a:lnTo>
                    <a:lnTo>
                      <a:pt x="514" y="435"/>
                    </a:lnTo>
                    <a:lnTo>
                      <a:pt x="505" y="426"/>
                    </a:lnTo>
                    <a:lnTo>
                      <a:pt x="495" y="413"/>
                    </a:lnTo>
                    <a:lnTo>
                      <a:pt x="495" y="401"/>
                    </a:lnTo>
                    <a:lnTo>
                      <a:pt x="495" y="395"/>
                    </a:lnTo>
                    <a:lnTo>
                      <a:pt x="489" y="380"/>
                    </a:lnTo>
                    <a:lnTo>
                      <a:pt x="480" y="362"/>
                    </a:lnTo>
                    <a:lnTo>
                      <a:pt x="468" y="347"/>
                    </a:lnTo>
                    <a:lnTo>
                      <a:pt x="453" y="331"/>
                    </a:lnTo>
                    <a:lnTo>
                      <a:pt x="438" y="322"/>
                    </a:lnTo>
                    <a:lnTo>
                      <a:pt x="429" y="316"/>
                    </a:lnTo>
                    <a:lnTo>
                      <a:pt x="419" y="313"/>
                    </a:lnTo>
                    <a:lnTo>
                      <a:pt x="407" y="313"/>
                    </a:lnTo>
                    <a:lnTo>
                      <a:pt x="398" y="313"/>
                    </a:lnTo>
                    <a:lnTo>
                      <a:pt x="413" y="301"/>
                    </a:lnTo>
                    <a:lnTo>
                      <a:pt x="432" y="292"/>
                    </a:lnTo>
                    <a:lnTo>
                      <a:pt x="453" y="286"/>
                    </a:lnTo>
                    <a:lnTo>
                      <a:pt x="477" y="280"/>
                    </a:lnTo>
                    <a:lnTo>
                      <a:pt x="502" y="277"/>
                    </a:lnTo>
                    <a:lnTo>
                      <a:pt x="526" y="277"/>
                    </a:lnTo>
                    <a:lnTo>
                      <a:pt x="547" y="280"/>
                    </a:lnTo>
                    <a:lnTo>
                      <a:pt x="568" y="283"/>
                    </a:lnTo>
                    <a:lnTo>
                      <a:pt x="553" y="265"/>
                    </a:lnTo>
                    <a:lnTo>
                      <a:pt x="532" y="246"/>
                    </a:lnTo>
                    <a:lnTo>
                      <a:pt x="502" y="228"/>
                    </a:lnTo>
                    <a:lnTo>
                      <a:pt x="471" y="219"/>
                    </a:lnTo>
                    <a:lnTo>
                      <a:pt x="453" y="216"/>
                    </a:lnTo>
                    <a:lnTo>
                      <a:pt x="438" y="213"/>
                    </a:lnTo>
                    <a:lnTo>
                      <a:pt x="423" y="213"/>
                    </a:lnTo>
                    <a:lnTo>
                      <a:pt x="404" y="216"/>
                    </a:lnTo>
                    <a:lnTo>
                      <a:pt x="392" y="219"/>
                    </a:lnTo>
                    <a:lnTo>
                      <a:pt x="377" y="225"/>
                    </a:lnTo>
                    <a:lnTo>
                      <a:pt x="365" y="237"/>
                    </a:lnTo>
                    <a:lnTo>
                      <a:pt x="353" y="249"/>
                    </a:lnTo>
                    <a:lnTo>
                      <a:pt x="365" y="228"/>
                    </a:lnTo>
                    <a:lnTo>
                      <a:pt x="374" y="213"/>
                    </a:lnTo>
                    <a:lnTo>
                      <a:pt x="383" y="192"/>
                    </a:lnTo>
                    <a:lnTo>
                      <a:pt x="389" y="173"/>
                    </a:lnTo>
                    <a:lnTo>
                      <a:pt x="392" y="155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7" y="103"/>
                    </a:lnTo>
                    <a:lnTo>
                      <a:pt x="365" y="85"/>
                    </a:lnTo>
                    <a:lnTo>
                      <a:pt x="356" y="70"/>
                    </a:lnTo>
                    <a:lnTo>
                      <a:pt x="350" y="55"/>
                    </a:lnTo>
                    <a:lnTo>
                      <a:pt x="344" y="40"/>
                    </a:lnTo>
                    <a:lnTo>
                      <a:pt x="340" y="31"/>
                    </a:lnTo>
                    <a:lnTo>
                      <a:pt x="337" y="18"/>
                    </a:lnTo>
                    <a:lnTo>
                      <a:pt x="337" y="6"/>
                    </a:lnTo>
                    <a:lnTo>
                      <a:pt x="337" y="0"/>
                    </a:lnTo>
                    <a:lnTo>
                      <a:pt x="325" y="9"/>
                    </a:lnTo>
                    <a:lnTo>
                      <a:pt x="313" y="28"/>
                    </a:lnTo>
                    <a:lnTo>
                      <a:pt x="298" y="43"/>
                    </a:lnTo>
                    <a:lnTo>
                      <a:pt x="289" y="64"/>
                    </a:lnTo>
                    <a:lnTo>
                      <a:pt x="277" y="82"/>
                    </a:lnTo>
                    <a:lnTo>
                      <a:pt x="271" y="103"/>
                    </a:lnTo>
                    <a:lnTo>
                      <a:pt x="268" y="122"/>
                    </a:lnTo>
                    <a:lnTo>
                      <a:pt x="271" y="140"/>
                    </a:lnTo>
                    <a:lnTo>
                      <a:pt x="274" y="155"/>
                    </a:lnTo>
                    <a:lnTo>
                      <a:pt x="277" y="170"/>
                    </a:lnTo>
                    <a:lnTo>
                      <a:pt x="277" y="186"/>
                    </a:lnTo>
                    <a:lnTo>
                      <a:pt x="274" y="201"/>
                    </a:lnTo>
                    <a:lnTo>
                      <a:pt x="271" y="213"/>
                    </a:lnTo>
                    <a:lnTo>
                      <a:pt x="265" y="222"/>
                    </a:lnTo>
                    <a:lnTo>
                      <a:pt x="258" y="231"/>
                    </a:lnTo>
                    <a:lnTo>
                      <a:pt x="249" y="240"/>
                    </a:lnTo>
                    <a:close/>
                  </a:path>
                </a:pathLst>
              </a:custGeom>
              <a:solidFill>
                <a:srgbClr val="00FF99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5" name="Text Box 99"/>
            <p:cNvSpPr txBox="1">
              <a:spLocks noChangeArrowheads="1"/>
            </p:cNvSpPr>
            <p:nvPr/>
          </p:nvSpPr>
          <p:spPr bwMode="auto">
            <a:xfrm>
              <a:off x="723" y="2884"/>
              <a:ext cx="3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Е</a:t>
              </a: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6156325" y="2636838"/>
            <a:ext cx="955675" cy="955675"/>
            <a:chOff x="612" y="2750"/>
            <a:chExt cx="602" cy="602"/>
          </a:xfrm>
        </p:grpSpPr>
        <p:grpSp>
          <p:nvGrpSpPr>
            <p:cNvPr id="1130" name="Group 102"/>
            <p:cNvGrpSpPr>
              <a:grpSpLocks/>
            </p:cNvGrpSpPr>
            <p:nvPr/>
          </p:nvGrpSpPr>
          <p:grpSpPr bwMode="auto">
            <a:xfrm>
              <a:off x="612" y="2750"/>
              <a:ext cx="602" cy="602"/>
              <a:chOff x="990" y="2765"/>
              <a:chExt cx="602" cy="602"/>
            </a:xfrm>
          </p:grpSpPr>
          <p:sp>
            <p:nvSpPr>
              <p:cNvPr id="1132" name="Freeform 103"/>
              <p:cNvSpPr>
                <a:spLocks/>
              </p:cNvSpPr>
              <p:nvPr/>
            </p:nvSpPr>
            <p:spPr bwMode="auto">
              <a:xfrm>
                <a:off x="1014" y="2789"/>
                <a:ext cx="578" cy="578"/>
              </a:xfrm>
              <a:custGeom>
                <a:avLst/>
                <a:gdLst>
                  <a:gd name="T0" fmla="*/ 244 w 578"/>
                  <a:gd name="T1" fmla="*/ 213 h 578"/>
                  <a:gd name="T2" fmla="*/ 216 w 578"/>
                  <a:gd name="T3" fmla="*/ 168 h 578"/>
                  <a:gd name="T4" fmla="*/ 146 w 578"/>
                  <a:gd name="T5" fmla="*/ 143 h 578"/>
                  <a:gd name="T6" fmla="*/ 98 w 578"/>
                  <a:gd name="T7" fmla="*/ 137 h 578"/>
                  <a:gd name="T8" fmla="*/ 55 w 578"/>
                  <a:gd name="T9" fmla="*/ 119 h 578"/>
                  <a:gd name="T10" fmla="*/ 34 w 578"/>
                  <a:gd name="T11" fmla="*/ 116 h 578"/>
                  <a:gd name="T12" fmla="*/ 64 w 578"/>
                  <a:gd name="T13" fmla="*/ 186 h 578"/>
                  <a:gd name="T14" fmla="*/ 95 w 578"/>
                  <a:gd name="T15" fmla="*/ 219 h 578"/>
                  <a:gd name="T16" fmla="*/ 140 w 578"/>
                  <a:gd name="T17" fmla="*/ 247 h 578"/>
                  <a:gd name="T18" fmla="*/ 140 w 578"/>
                  <a:gd name="T19" fmla="*/ 271 h 578"/>
                  <a:gd name="T20" fmla="*/ 76 w 578"/>
                  <a:gd name="T21" fmla="*/ 310 h 578"/>
                  <a:gd name="T22" fmla="*/ 31 w 578"/>
                  <a:gd name="T23" fmla="*/ 338 h 578"/>
                  <a:gd name="T24" fmla="*/ 22 w 578"/>
                  <a:gd name="T25" fmla="*/ 359 h 578"/>
                  <a:gd name="T26" fmla="*/ 73 w 578"/>
                  <a:gd name="T27" fmla="*/ 371 h 578"/>
                  <a:gd name="T28" fmla="*/ 143 w 578"/>
                  <a:gd name="T29" fmla="*/ 356 h 578"/>
                  <a:gd name="T30" fmla="*/ 174 w 578"/>
                  <a:gd name="T31" fmla="*/ 353 h 578"/>
                  <a:gd name="T32" fmla="*/ 152 w 578"/>
                  <a:gd name="T33" fmla="*/ 392 h 578"/>
                  <a:gd name="T34" fmla="*/ 152 w 578"/>
                  <a:gd name="T35" fmla="*/ 435 h 578"/>
                  <a:gd name="T36" fmla="*/ 158 w 578"/>
                  <a:gd name="T37" fmla="*/ 487 h 578"/>
                  <a:gd name="T38" fmla="*/ 140 w 578"/>
                  <a:gd name="T39" fmla="*/ 535 h 578"/>
                  <a:gd name="T40" fmla="*/ 110 w 578"/>
                  <a:gd name="T41" fmla="*/ 563 h 578"/>
                  <a:gd name="T42" fmla="*/ 198 w 578"/>
                  <a:gd name="T43" fmla="*/ 535 h 578"/>
                  <a:gd name="T44" fmla="*/ 244 w 578"/>
                  <a:gd name="T45" fmla="*/ 487 h 578"/>
                  <a:gd name="T46" fmla="*/ 265 w 578"/>
                  <a:gd name="T47" fmla="*/ 447 h 578"/>
                  <a:gd name="T48" fmla="*/ 262 w 578"/>
                  <a:gd name="T49" fmla="*/ 402 h 578"/>
                  <a:gd name="T50" fmla="*/ 289 w 578"/>
                  <a:gd name="T51" fmla="*/ 459 h 578"/>
                  <a:gd name="T52" fmla="*/ 298 w 578"/>
                  <a:gd name="T53" fmla="*/ 541 h 578"/>
                  <a:gd name="T54" fmla="*/ 292 w 578"/>
                  <a:gd name="T55" fmla="*/ 572 h 578"/>
                  <a:gd name="T56" fmla="*/ 329 w 578"/>
                  <a:gd name="T57" fmla="*/ 563 h 578"/>
                  <a:gd name="T58" fmla="*/ 374 w 578"/>
                  <a:gd name="T59" fmla="*/ 511 h 578"/>
                  <a:gd name="T60" fmla="*/ 383 w 578"/>
                  <a:gd name="T61" fmla="*/ 471 h 578"/>
                  <a:gd name="T62" fmla="*/ 371 w 578"/>
                  <a:gd name="T63" fmla="*/ 417 h 578"/>
                  <a:gd name="T64" fmla="*/ 386 w 578"/>
                  <a:gd name="T65" fmla="*/ 405 h 578"/>
                  <a:gd name="T66" fmla="*/ 417 w 578"/>
                  <a:gd name="T67" fmla="*/ 423 h 578"/>
                  <a:gd name="T68" fmla="*/ 435 w 578"/>
                  <a:gd name="T69" fmla="*/ 453 h 578"/>
                  <a:gd name="T70" fmla="*/ 478 w 578"/>
                  <a:gd name="T71" fmla="*/ 478 h 578"/>
                  <a:gd name="T72" fmla="*/ 544 w 578"/>
                  <a:gd name="T73" fmla="*/ 487 h 578"/>
                  <a:gd name="T74" fmla="*/ 566 w 578"/>
                  <a:gd name="T75" fmla="*/ 471 h 578"/>
                  <a:gd name="T76" fmla="*/ 526 w 578"/>
                  <a:gd name="T77" fmla="*/ 447 h 578"/>
                  <a:gd name="T78" fmla="*/ 496 w 578"/>
                  <a:gd name="T79" fmla="*/ 414 h 578"/>
                  <a:gd name="T80" fmla="*/ 490 w 578"/>
                  <a:gd name="T81" fmla="*/ 380 h 578"/>
                  <a:gd name="T82" fmla="*/ 453 w 578"/>
                  <a:gd name="T83" fmla="*/ 332 h 578"/>
                  <a:gd name="T84" fmla="*/ 420 w 578"/>
                  <a:gd name="T85" fmla="*/ 313 h 578"/>
                  <a:gd name="T86" fmla="*/ 414 w 578"/>
                  <a:gd name="T87" fmla="*/ 301 h 578"/>
                  <a:gd name="T88" fmla="*/ 478 w 578"/>
                  <a:gd name="T89" fmla="*/ 280 h 578"/>
                  <a:gd name="T90" fmla="*/ 547 w 578"/>
                  <a:gd name="T91" fmla="*/ 280 h 578"/>
                  <a:gd name="T92" fmla="*/ 532 w 578"/>
                  <a:gd name="T93" fmla="*/ 247 h 578"/>
                  <a:gd name="T94" fmla="*/ 453 w 578"/>
                  <a:gd name="T95" fmla="*/ 216 h 578"/>
                  <a:gd name="T96" fmla="*/ 405 w 578"/>
                  <a:gd name="T97" fmla="*/ 216 h 578"/>
                  <a:gd name="T98" fmla="*/ 365 w 578"/>
                  <a:gd name="T99" fmla="*/ 237 h 578"/>
                  <a:gd name="T100" fmla="*/ 374 w 578"/>
                  <a:gd name="T101" fmla="*/ 213 h 578"/>
                  <a:gd name="T102" fmla="*/ 392 w 578"/>
                  <a:gd name="T103" fmla="*/ 155 h 578"/>
                  <a:gd name="T104" fmla="*/ 377 w 578"/>
                  <a:gd name="T105" fmla="*/ 104 h 578"/>
                  <a:gd name="T106" fmla="*/ 350 w 578"/>
                  <a:gd name="T107" fmla="*/ 55 h 578"/>
                  <a:gd name="T108" fmla="*/ 338 w 578"/>
                  <a:gd name="T109" fmla="*/ 19 h 578"/>
                  <a:gd name="T110" fmla="*/ 326 w 578"/>
                  <a:gd name="T111" fmla="*/ 10 h 578"/>
                  <a:gd name="T112" fmla="*/ 289 w 578"/>
                  <a:gd name="T113" fmla="*/ 64 h 578"/>
                  <a:gd name="T114" fmla="*/ 268 w 578"/>
                  <a:gd name="T115" fmla="*/ 122 h 578"/>
                  <a:gd name="T116" fmla="*/ 277 w 578"/>
                  <a:gd name="T117" fmla="*/ 171 h 578"/>
                  <a:gd name="T118" fmla="*/ 271 w 578"/>
                  <a:gd name="T119" fmla="*/ 213 h 578"/>
                  <a:gd name="T120" fmla="*/ 250 w 578"/>
                  <a:gd name="T121" fmla="*/ 241 h 5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8"/>
                  <a:gd name="T184" fmla="*/ 0 h 578"/>
                  <a:gd name="T185" fmla="*/ 578 w 578"/>
                  <a:gd name="T186" fmla="*/ 578 h 5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8" h="578">
                    <a:moveTo>
                      <a:pt x="250" y="241"/>
                    </a:moveTo>
                    <a:lnTo>
                      <a:pt x="247" y="225"/>
                    </a:lnTo>
                    <a:lnTo>
                      <a:pt x="244" y="213"/>
                    </a:lnTo>
                    <a:lnTo>
                      <a:pt x="237" y="198"/>
                    </a:lnTo>
                    <a:lnTo>
                      <a:pt x="228" y="180"/>
                    </a:lnTo>
                    <a:lnTo>
                      <a:pt x="216" y="168"/>
                    </a:lnTo>
                    <a:lnTo>
                      <a:pt x="198" y="152"/>
                    </a:lnTo>
                    <a:lnTo>
                      <a:pt x="177" y="146"/>
                    </a:lnTo>
                    <a:lnTo>
                      <a:pt x="146" y="143"/>
                    </a:lnTo>
                    <a:lnTo>
                      <a:pt x="131" y="140"/>
                    </a:lnTo>
                    <a:lnTo>
                      <a:pt x="113" y="140"/>
                    </a:lnTo>
                    <a:lnTo>
                      <a:pt x="98" y="137"/>
                    </a:lnTo>
                    <a:lnTo>
                      <a:pt x="79" y="131"/>
                    </a:lnTo>
                    <a:lnTo>
                      <a:pt x="67" y="128"/>
                    </a:lnTo>
                    <a:lnTo>
                      <a:pt x="55" y="119"/>
                    </a:lnTo>
                    <a:lnTo>
                      <a:pt x="43" y="110"/>
                    </a:lnTo>
                    <a:lnTo>
                      <a:pt x="34" y="98"/>
                    </a:lnTo>
                    <a:lnTo>
                      <a:pt x="34" y="116"/>
                    </a:lnTo>
                    <a:lnTo>
                      <a:pt x="40" y="137"/>
                    </a:lnTo>
                    <a:lnTo>
                      <a:pt x="49" y="162"/>
                    </a:lnTo>
                    <a:lnTo>
                      <a:pt x="64" y="186"/>
                    </a:lnTo>
                    <a:lnTo>
                      <a:pt x="73" y="201"/>
                    </a:lnTo>
                    <a:lnTo>
                      <a:pt x="83" y="213"/>
                    </a:lnTo>
                    <a:lnTo>
                      <a:pt x="95" y="219"/>
                    </a:lnTo>
                    <a:lnTo>
                      <a:pt x="110" y="231"/>
                    </a:lnTo>
                    <a:lnTo>
                      <a:pt x="125" y="241"/>
                    </a:lnTo>
                    <a:lnTo>
                      <a:pt x="140" y="247"/>
                    </a:lnTo>
                    <a:lnTo>
                      <a:pt x="162" y="253"/>
                    </a:lnTo>
                    <a:lnTo>
                      <a:pt x="180" y="259"/>
                    </a:lnTo>
                    <a:lnTo>
                      <a:pt x="140" y="271"/>
                    </a:lnTo>
                    <a:lnTo>
                      <a:pt x="107" y="286"/>
                    </a:lnTo>
                    <a:lnTo>
                      <a:pt x="89" y="295"/>
                    </a:lnTo>
                    <a:lnTo>
                      <a:pt x="76" y="310"/>
                    </a:lnTo>
                    <a:lnTo>
                      <a:pt x="67" y="323"/>
                    </a:lnTo>
                    <a:lnTo>
                      <a:pt x="52" y="332"/>
                    </a:lnTo>
                    <a:lnTo>
                      <a:pt x="31" y="338"/>
                    </a:lnTo>
                    <a:lnTo>
                      <a:pt x="0" y="344"/>
                    </a:lnTo>
                    <a:lnTo>
                      <a:pt x="13" y="356"/>
                    </a:lnTo>
                    <a:lnTo>
                      <a:pt x="22" y="359"/>
                    </a:lnTo>
                    <a:lnTo>
                      <a:pt x="34" y="365"/>
                    </a:lnTo>
                    <a:lnTo>
                      <a:pt x="46" y="368"/>
                    </a:lnTo>
                    <a:lnTo>
                      <a:pt x="73" y="371"/>
                    </a:lnTo>
                    <a:lnTo>
                      <a:pt x="95" y="368"/>
                    </a:lnTo>
                    <a:lnTo>
                      <a:pt x="122" y="362"/>
                    </a:lnTo>
                    <a:lnTo>
                      <a:pt x="143" y="356"/>
                    </a:lnTo>
                    <a:lnTo>
                      <a:pt x="165" y="344"/>
                    </a:lnTo>
                    <a:lnTo>
                      <a:pt x="180" y="335"/>
                    </a:lnTo>
                    <a:lnTo>
                      <a:pt x="174" y="353"/>
                    </a:lnTo>
                    <a:lnTo>
                      <a:pt x="165" y="365"/>
                    </a:lnTo>
                    <a:lnTo>
                      <a:pt x="158" y="380"/>
                    </a:lnTo>
                    <a:lnTo>
                      <a:pt x="152" y="392"/>
                    </a:lnTo>
                    <a:lnTo>
                      <a:pt x="152" y="405"/>
                    </a:lnTo>
                    <a:lnTo>
                      <a:pt x="152" y="420"/>
                    </a:lnTo>
                    <a:lnTo>
                      <a:pt x="152" y="435"/>
                    </a:lnTo>
                    <a:lnTo>
                      <a:pt x="155" y="453"/>
                    </a:lnTo>
                    <a:lnTo>
                      <a:pt x="158" y="471"/>
                    </a:lnTo>
                    <a:lnTo>
                      <a:pt x="158" y="487"/>
                    </a:lnTo>
                    <a:lnTo>
                      <a:pt x="155" y="505"/>
                    </a:lnTo>
                    <a:lnTo>
                      <a:pt x="149" y="520"/>
                    </a:lnTo>
                    <a:lnTo>
                      <a:pt x="140" y="535"/>
                    </a:lnTo>
                    <a:lnTo>
                      <a:pt x="134" y="544"/>
                    </a:lnTo>
                    <a:lnTo>
                      <a:pt x="122" y="557"/>
                    </a:lnTo>
                    <a:lnTo>
                      <a:pt x="110" y="563"/>
                    </a:lnTo>
                    <a:lnTo>
                      <a:pt x="140" y="560"/>
                    </a:lnTo>
                    <a:lnTo>
                      <a:pt x="168" y="547"/>
                    </a:lnTo>
                    <a:lnTo>
                      <a:pt x="198" y="535"/>
                    </a:lnTo>
                    <a:lnTo>
                      <a:pt x="225" y="514"/>
                    </a:lnTo>
                    <a:lnTo>
                      <a:pt x="237" y="502"/>
                    </a:lnTo>
                    <a:lnTo>
                      <a:pt x="244" y="487"/>
                    </a:lnTo>
                    <a:lnTo>
                      <a:pt x="253" y="474"/>
                    </a:lnTo>
                    <a:lnTo>
                      <a:pt x="259" y="462"/>
                    </a:lnTo>
                    <a:lnTo>
                      <a:pt x="265" y="447"/>
                    </a:lnTo>
                    <a:lnTo>
                      <a:pt x="265" y="432"/>
                    </a:lnTo>
                    <a:lnTo>
                      <a:pt x="265" y="417"/>
                    </a:lnTo>
                    <a:lnTo>
                      <a:pt x="262" y="402"/>
                    </a:lnTo>
                    <a:lnTo>
                      <a:pt x="274" y="414"/>
                    </a:lnTo>
                    <a:lnTo>
                      <a:pt x="283" y="435"/>
                    </a:lnTo>
                    <a:lnTo>
                      <a:pt x="289" y="459"/>
                    </a:lnTo>
                    <a:lnTo>
                      <a:pt x="295" y="487"/>
                    </a:lnTo>
                    <a:lnTo>
                      <a:pt x="298" y="514"/>
                    </a:lnTo>
                    <a:lnTo>
                      <a:pt x="298" y="541"/>
                    </a:lnTo>
                    <a:lnTo>
                      <a:pt x="298" y="550"/>
                    </a:lnTo>
                    <a:lnTo>
                      <a:pt x="295" y="563"/>
                    </a:lnTo>
                    <a:lnTo>
                      <a:pt x="292" y="572"/>
                    </a:lnTo>
                    <a:lnTo>
                      <a:pt x="289" y="578"/>
                    </a:lnTo>
                    <a:lnTo>
                      <a:pt x="307" y="575"/>
                    </a:lnTo>
                    <a:lnTo>
                      <a:pt x="329" y="563"/>
                    </a:lnTo>
                    <a:lnTo>
                      <a:pt x="350" y="544"/>
                    </a:lnTo>
                    <a:lnTo>
                      <a:pt x="365" y="526"/>
                    </a:lnTo>
                    <a:lnTo>
                      <a:pt x="374" y="511"/>
                    </a:lnTo>
                    <a:lnTo>
                      <a:pt x="377" y="499"/>
                    </a:lnTo>
                    <a:lnTo>
                      <a:pt x="380" y="484"/>
                    </a:lnTo>
                    <a:lnTo>
                      <a:pt x="383" y="471"/>
                    </a:lnTo>
                    <a:lnTo>
                      <a:pt x="380" y="453"/>
                    </a:lnTo>
                    <a:lnTo>
                      <a:pt x="377" y="435"/>
                    </a:lnTo>
                    <a:lnTo>
                      <a:pt x="371" y="417"/>
                    </a:lnTo>
                    <a:lnTo>
                      <a:pt x="362" y="399"/>
                    </a:lnTo>
                    <a:lnTo>
                      <a:pt x="374" y="399"/>
                    </a:lnTo>
                    <a:lnTo>
                      <a:pt x="386" y="405"/>
                    </a:lnTo>
                    <a:lnTo>
                      <a:pt x="399" y="408"/>
                    </a:lnTo>
                    <a:lnTo>
                      <a:pt x="408" y="417"/>
                    </a:lnTo>
                    <a:lnTo>
                      <a:pt x="417" y="423"/>
                    </a:lnTo>
                    <a:lnTo>
                      <a:pt x="426" y="432"/>
                    </a:lnTo>
                    <a:lnTo>
                      <a:pt x="432" y="441"/>
                    </a:lnTo>
                    <a:lnTo>
                      <a:pt x="435" y="453"/>
                    </a:lnTo>
                    <a:lnTo>
                      <a:pt x="441" y="462"/>
                    </a:lnTo>
                    <a:lnTo>
                      <a:pt x="456" y="471"/>
                    </a:lnTo>
                    <a:lnTo>
                      <a:pt x="478" y="478"/>
                    </a:lnTo>
                    <a:lnTo>
                      <a:pt x="496" y="484"/>
                    </a:lnTo>
                    <a:lnTo>
                      <a:pt x="520" y="487"/>
                    </a:lnTo>
                    <a:lnTo>
                      <a:pt x="544" y="487"/>
                    </a:lnTo>
                    <a:lnTo>
                      <a:pt x="563" y="487"/>
                    </a:lnTo>
                    <a:lnTo>
                      <a:pt x="578" y="478"/>
                    </a:lnTo>
                    <a:lnTo>
                      <a:pt x="566" y="471"/>
                    </a:lnTo>
                    <a:lnTo>
                      <a:pt x="550" y="468"/>
                    </a:lnTo>
                    <a:lnTo>
                      <a:pt x="538" y="456"/>
                    </a:lnTo>
                    <a:lnTo>
                      <a:pt x="526" y="447"/>
                    </a:lnTo>
                    <a:lnTo>
                      <a:pt x="514" y="435"/>
                    </a:lnTo>
                    <a:lnTo>
                      <a:pt x="505" y="426"/>
                    </a:lnTo>
                    <a:lnTo>
                      <a:pt x="496" y="414"/>
                    </a:lnTo>
                    <a:lnTo>
                      <a:pt x="496" y="402"/>
                    </a:lnTo>
                    <a:lnTo>
                      <a:pt x="496" y="395"/>
                    </a:lnTo>
                    <a:lnTo>
                      <a:pt x="490" y="380"/>
                    </a:lnTo>
                    <a:lnTo>
                      <a:pt x="481" y="362"/>
                    </a:lnTo>
                    <a:lnTo>
                      <a:pt x="468" y="347"/>
                    </a:lnTo>
                    <a:lnTo>
                      <a:pt x="453" y="332"/>
                    </a:lnTo>
                    <a:lnTo>
                      <a:pt x="438" y="323"/>
                    </a:lnTo>
                    <a:lnTo>
                      <a:pt x="429" y="316"/>
                    </a:lnTo>
                    <a:lnTo>
                      <a:pt x="420" y="313"/>
                    </a:lnTo>
                    <a:lnTo>
                      <a:pt x="408" y="313"/>
                    </a:lnTo>
                    <a:lnTo>
                      <a:pt x="399" y="313"/>
                    </a:lnTo>
                    <a:lnTo>
                      <a:pt x="414" y="301"/>
                    </a:lnTo>
                    <a:lnTo>
                      <a:pt x="432" y="292"/>
                    </a:lnTo>
                    <a:lnTo>
                      <a:pt x="453" y="286"/>
                    </a:lnTo>
                    <a:lnTo>
                      <a:pt x="478" y="280"/>
                    </a:lnTo>
                    <a:lnTo>
                      <a:pt x="502" y="277"/>
                    </a:lnTo>
                    <a:lnTo>
                      <a:pt x="526" y="277"/>
                    </a:lnTo>
                    <a:lnTo>
                      <a:pt x="547" y="280"/>
                    </a:lnTo>
                    <a:lnTo>
                      <a:pt x="569" y="283"/>
                    </a:lnTo>
                    <a:lnTo>
                      <a:pt x="553" y="265"/>
                    </a:lnTo>
                    <a:lnTo>
                      <a:pt x="532" y="247"/>
                    </a:lnTo>
                    <a:lnTo>
                      <a:pt x="502" y="228"/>
                    </a:lnTo>
                    <a:lnTo>
                      <a:pt x="471" y="219"/>
                    </a:lnTo>
                    <a:lnTo>
                      <a:pt x="453" y="216"/>
                    </a:lnTo>
                    <a:lnTo>
                      <a:pt x="438" y="213"/>
                    </a:lnTo>
                    <a:lnTo>
                      <a:pt x="423" y="213"/>
                    </a:lnTo>
                    <a:lnTo>
                      <a:pt x="405" y="216"/>
                    </a:lnTo>
                    <a:lnTo>
                      <a:pt x="392" y="219"/>
                    </a:lnTo>
                    <a:lnTo>
                      <a:pt x="377" y="225"/>
                    </a:lnTo>
                    <a:lnTo>
                      <a:pt x="365" y="237"/>
                    </a:lnTo>
                    <a:lnTo>
                      <a:pt x="353" y="250"/>
                    </a:lnTo>
                    <a:lnTo>
                      <a:pt x="365" y="228"/>
                    </a:lnTo>
                    <a:lnTo>
                      <a:pt x="374" y="213"/>
                    </a:lnTo>
                    <a:lnTo>
                      <a:pt x="383" y="192"/>
                    </a:lnTo>
                    <a:lnTo>
                      <a:pt x="389" y="174"/>
                    </a:lnTo>
                    <a:lnTo>
                      <a:pt x="392" y="155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7" y="104"/>
                    </a:lnTo>
                    <a:lnTo>
                      <a:pt x="365" y="86"/>
                    </a:lnTo>
                    <a:lnTo>
                      <a:pt x="356" y="70"/>
                    </a:lnTo>
                    <a:lnTo>
                      <a:pt x="350" y="55"/>
                    </a:lnTo>
                    <a:lnTo>
                      <a:pt x="344" y="40"/>
                    </a:lnTo>
                    <a:lnTo>
                      <a:pt x="341" y="31"/>
                    </a:lnTo>
                    <a:lnTo>
                      <a:pt x="338" y="19"/>
                    </a:lnTo>
                    <a:lnTo>
                      <a:pt x="338" y="7"/>
                    </a:lnTo>
                    <a:lnTo>
                      <a:pt x="338" y="0"/>
                    </a:lnTo>
                    <a:lnTo>
                      <a:pt x="326" y="10"/>
                    </a:lnTo>
                    <a:lnTo>
                      <a:pt x="313" y="28"/>
                    </a:lnTo>
                    <a:lnTo>
                      <a:pt x="298" y="43"/>
                    </a:lnTo>
                    <a:lnTo>
                      <a:pt x="289" y="64"/>
                    </a:lnTo>
                    <a:lnTo>
                      <a:pt x="277" y="83"/>
                    </a:lnTo>
                    <a:lnTo>
                      <a:pt x="271" y="104"/>
                    </a:lnTo>
                    <a:lnTo>
                      <a:pt x="268" y="122"/>
                    </a:lnTo>
                    <a:lnTo>
                      <a:pt x="271" y="140"/>
                    </a:lnTo>
                    <a:lnTo>
                      <a:pt x="274" y="155"/>
                    </a:lnTo>
                    <a:lnTo>
                      <a:pt x="277" y="171"/>
                    </a:lnTo>
                    <a:lnTo>
                      <a:pt x="277" y="186"/>
                    </a:lnTo>
                    <a:lnTo>
                      <a:pt x="274" y="201"/>
                    </a:lnTo>
                    <a:lnTo>
                      <a:pt x="271" y="213"/>
                    </a:lnTo>
                    <a:lnTo>
                      <a:pt x="265" y="222"/>
                    </a:lnTo>
                    <a:lnTo>
                      <a:pt x="259" y="231"/>
                    </a:lnTo>
                    <a:lnTo>
                      <a:pt x="250" y="241"/>
                    </a:lnTo>
                    <a:close/>
                  </a:path>
                </a:pathLst>
              </a:custGeom>
              <a:solidFill>
                <a:srgbClr val="00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" name="Freeform 104"/>
              <p:cNvSpPr>
                <a:spLocks/>
              </p:cNvSpPr>
              <p:nvPr/>
            </p:nvSpPr>
            <p:spPr bwMode="auto">
              <a:xfrm>
                <a:off x="990" y="2765"/>
                <a:ext cx="577" cy="577"/>
              </a:xfrm>
              <a:custGeom>
                <a:avLst/>
                <a:gdLst>
                  <a:gd name="T0" fmla="*/ 243 w 577"/>
                  <a:gd name="T1" fmla="*/ 213 h 577"/>
                  <a:gd name="T2" fmla="*/ 216 w 577"/>
                  <a:gd name="T3" fmla="*/ 167 h 577"/>
                  <a:gd name="T4" fmla="*/ 146 w 577"/>
                  <a:gd name="T5" fmla="*/ 143 h 577"/>
                  <a:gd name="T6" fmla="*/ 97 w 577"/>
                  <a:gd name="T7" fmla="*/ 137 h 577"/>
                  <a:gd name="T8" fmla="*/ 55 w 577"/>
                  <a:gd name="T9" fmla="*/ 119 h 577"/>
                  <a:gd name="T10" fmla="*/ 34 w 577"/>
                  <a:gd name="T11" fmla="*/ 116 h 577"/>
                  <a:gd name="T12" fmla="*/ 64 w 577"/>
                  <a:gd name="T13" fmla="*/ 186 h 577"/>
                  <a:gd name="T14" fmla="*/ 94 w 577"/>
                  <a:gd name="T15" fmla="*/ 219 h 577"/>
                  <a:gd name="T16" fmla="*/ 140 w 577"/>
                  <a:gd name="T17" fmla="*/ 246 h 577"/>
                  <a:gd name="T18" fmla="*/ 140 w 577"/>
                  <a:gd name="T19" fmla="*/ 271 h 577"/>
                  <a:gd name="T20" fmla="*/ 76 w 577"/>
                  <a:gd name="T21" fmla="*/ 310 h 577"/>
                  <a:gd name="T22" fmla="*/ 31 w 577"/>
                  <a:gd name="T23" fmla="*/ 337 h 577"/>
                  <a:gd name="T24" fmla="*/ 21 w 577"/>
                  <a:gd name="T25" fmla="*/ 359 h 577"/>
                  <a:gd name="T26" fmla="*/ 73 w 577"/>
                  <a:gd name="T27" fmla="*/ 371 h 577"/>
                  <a:gd name="T28" fmla="*/ 143 w 577"/>
                  <a:gd name="T29" fmla="*/ 356 h 577"/>
                  <a:gd name="T30" fmla="*/ 173 w 577"/>
                  <a:gd name="T31" fmla="*/ 353 h 577"/>
                  <a:gd name="T32" fmla="*/ 152 w 577"/>
                  <a:gd name="T33" fmla="*/ 392 h 577"/>
                  <a:gd name="T34" fmla="*/ 152 w 577"/>
                  <a:gd name="T35" fmla="*/ 435 h 577"/>
                  <a:gd name="T36" fmla="*/ 158 w 577"/>
                  <a:gd name="T37" fmla="*/ 486 h 577"/>
                  <a:gd name="T38" fmla="*/ 140 w 577"/>
                  <a:gd name="T39" fmla="*/ 535 h 577"/>
                  <a:gd name="T40" fmla="*/ 110 w 577"/>
                  <a:gd name="T41" fmla="*/ 562 h 577"/>
                  <a:gd name="T42" fmla="*/ 198 w 577"/>
                  <a:gd name="T43" fmla="*/ 535 h 577"/>
                  <a:gd name="T44" fmla="*/ 243 w 577"/>
                  <a:gd name="T45" fmla="*/ 486 h 577"/>
                  <a:gd name="T46" fmla="*/ 265 w 577"/>
                  <a:gd name="T47" fmla="*/ 447 h 577"/>
                  <a:gd name="T48" fmla="*/ 261 w 577"/>
                  <a:gd name="T49" fmla="*/ 401 h 577"/>
                  <a:gd name="T50" fmla="*/ 289 w 577"/>
                  <a:gd name="T51" fmla="*/ 459 h 577"/>
                  <a:gd name="T52" fmla="*/ 298 w 577"/>
                  <a:gd name="T53" fmla="*/ 541 h 577"/>
                  <a:gd name="T54" fmla="*/ 292 w 577"/>
                  <a:gd name="T55" fmla="*/ 571 h 577"/>
                  <a:gd name="T56" fmla="*/ 328 w 577"/>
                  <a:gd name="T57" fmla="*/ 562 h 577"/>
                  <a:gd name="T58" fmla="*/ 374 w 577"/>
                  <a:gd name="T59" fmla="*/ 511 h 577"/>
                  <a:gd name="T60" fmla="*/ 383 w 577"/>
                  <a:gd name="T61" fmla="*/ 471 h 577"/>
                  <a:gd name="T62" fmla="*/ 371 w 577"/>
                  <a:gd name="T63" fmla="*/ 416 h 577"/>
                  <a:gd name="T64" fmla="*/ 386 w 577"/>
                  <a:gd name="T65" fmla="*/ 404 h 577"/>
                  <a:gd name="T66" fmla="*/ 416 w 577"/>
                  <a:gd name="T67" fmla="*/ 423 h 577"/>
                  <a:gd name="T68" fmla="*/ 435 w 577"/>
                  <a:gd name="T69" fmla="*/ 453 h 577"/>
                  <a:gd name="T70" fmla="*/ 477 w 577"/>
                  <a:gd name="T71" fmla="*/ 477 h 577"/>
                  <a:gd name="T72" fmla="*/ 544 w 577"/>
                  <a:gd name="T73" fmla="*/ 486 h 577"/>
                  <a:gd name="T74" fmla="*/ 565 w 577"/>
                  <a:gd name="T75" fmla="*/ 471 h 577"/>
                  <a:gd name="T76" fmla="*/ 526 w 577"/>
                  <a:gd name="T77" fmla="*/ 447 h 577"/>
                  <a:gd name="T78" fmla="*/ 495 w 577"/>
                  <a:gd name="T79" fmla="*/ 413 h 577"/>
                  <a:gd name="T80" fmla="*/ 489 w 577"/>
                  <a:gd name="T81" fmla="*/ 380 h 577"/>
                  <a:gd name="T82" fmla="*/ 453 w 577"/>
                  <a:gd name="T83" fmla="*/ 331 h 577"/>
                  <a:gd name="T84" fmla="*/ 419 w 577"/>
                  <a:gd name="T85" fmla="*/ 313 h 577"/>
                  <a:gd name="T86" fmla="*/ 413 w 577"/>
                  <a:gd name="T87" fmla="*/ 301 h 577"/>
                  <a:gd name="T88" fmla="*/ 477 w 577"/>
                  <a:gd name="T89" fmla="*/ 280 h 577"/>
                  <a:gd name="T90" fmla="*/ 547 w 577"/>
                  <a:gd name="T91" fmla="*/ 280 h 577"/>
                  <a:gd name="T92" fmla="*/ 532 w 577"/>
                  <a:gd name="T93" fmla="*/ 246 h 577"/>
                  <a:gd name="T94" fmla="*/ 453 w 577"/>
                  <a:gd name="T95" fmla="*/ 216 h 577"/>
                  <a:gd name="T96" fmla="*/ 404 w 577"/>
                  <a:gd name="T97" fmla="*/ 216 h 577"/>
                  <a:gd name="T98" fmla="*/ 365 w 577"/>
                  <a:gd name="T99" fmla="*/ 237 h 577"/>
                  <a:gd name="T100" fmla="*/ 374 w 577"/>
                  <a:gd name="T101" fmla="*/ 213 h 577"/>
                  <a:gd name="T102" fmla="*/ 392 w 577"/>
                  <a:gd name="T103" fmla="*/ 155 h 577"/>
                  <a:gd name="T104" fmla="*/ 377 w 577"/>
                  <a:gd name="T105" fmla="*/ 103 h 577"/>
                  <a:gd name="T106" fmla="*/ 350 w 577"/>
                  <a:gd name="T107" fmla="*/ 55 h 577"/>
                  <a:gd name="T108" fmla="*/ 337 w 577"/>
                  <a:gd name="T109" fmla="*/ 18 h 577"/>
                  <a:gd name="T110" fmla="*/ 325 w 577"/>
                  <a:gd name="T111" fmla="*/ 9 h 577"/>
                  <a:gd name="T112" fmla="*/ 289 w 577"/>
                  <a:gd name="T113" fmla="*/ 64 h 577"/>
                  <a:gd name="T114" fmla="*/ 268 w 577"/>
                  <a:gd name="T115" fmla="*/ 122 h 577"/>
                  <a:gd name="T116" fmla="*/ 277 w 577"/>
                  <a:gd name="T117" fmla="*/ 170 h 577"/>
                  <a:gd name="T118" fmla="*/ 271 w 577"/>
                  <a:gd name="T119" fmla="*/ 213 h 577"/>
                  <a:gd name="T120" fmla="*/ 249 w 577"/>
                  <a:gd name="T121" fmla="*/ 240 h 5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77"/>
                  <a:gd name="T185" fmla="*/ 577 w 577"/>
                  <a:gd name="T186" fmla="*/ 577 h 5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77">
                    <a:moveTo>
                      <a:pt x="249" y="240"/>
                    </a:moveTo>
                    <a:lnTo>
                      <a:pt x="246" y="225"/>
                    </a:lnTo>
                    <a:lnTo>
                      <a:pt x="243" y="213"/>
                    </a:lnTo>
                    <a:lnTo>
                      <a:pt x="237" y="198"/>
                    </a:lnTo>
                    <a:lnTo>
                      <a:pt x="228" y="179"/>
                    </a:lnTo>
                    <a:lnTo>
                      <a:pt x="216" y="167"/>
                    </a:lnTo>
                    <a:lnTo>
                      <a:pt x="198" y="152"/>
                    </a:lnTo>
                    <a:lnTo>
                      <a:pt x="176" y="146"/>
                    </a:lnTo>
                    <a:lnTo>
                      <a:pt x="146" y="143"/>
                    </a:lnTo>
                    <a:lnTo>
                      <a:pt x="131" y="140"/>
                    </a:lnTo>
                    <a:lnTo>
                      <a:pt x="113" y="140"/>
                    </a:lnTo>
                    <a:lnTo>
                      <a:pt x="97" y="137"/>
                    </a:lnTo>
                    <a:lnTo>
                      <a:pt x="79" y="131"/>
                    </a:lnTo>
                    <a:lnTo>
                      <a:pt x="67" y="128"/>
                    </a:lnTo>
                    <a:lnTo>
                      <a:pt x="55" y="119"/>
                    </a:lnTo>
                    <a:lnTo>
                      <a:pt x="43" y="110"/>
                    </a:lnTo>
                    <a:lnTo>
                      <a:pt x="34" y="97"/>
                    </a:lnTo>
                    <a:lnTo>
                      <a:pt x="34" y="116"/>
                    </a:lnTo>
                    <a:lnTo>
                      <a:pt x="40" y="137"/>
                    </a:lnTo>
                    <a:lnTo>
                      <a:pt x="49" y="161"/>
                    </a:lnTo>
                    <a:lnTo>
                      <a:pt x="64" y="186"/>
                    </a:lnTo>
                    <a:lnTo>
                      <a:pt x="73" y="201"/>
                    </a:lnTo>
                    <a:lnTo>
                      <a:pt x="82" y="213"/>
                    </a:lnTo>
                    <a:lnTo>
                      <a:pt x="94" y="219"/>
                    </a:lnTo>
                    <a:lnTo>
                      <a:pt x="110" y="231"/>
                    </a:lnTo>
                    <a:lnTo>
                      <a:pt x="125" y="240"/>
                    </a:lnTo>
                    <a:lnTo>
                      <a:pt x="140" y="246"/>
                    </a:lnTo>
                    <a:lnTo>
                      <a:pt x="161" y="252"/>
                    </a:lnTo>
                    <a:lnTo>
                      <a:pt x="179" y="258"/>
                    </a:lnTo>
                    <a:lnTo>
                      <a:pt x="140" y="271"/>
                    </a:lnTo>
                    <a:lnTo>
                      <a:pt x="107" y="286"/>
                    </a:lnTo>
                    <a:lnTo>
                      <a:pt x="88" y="295"/>
                    </a:lnTo>
                    <a:lnTo>
                      <a:pt x="76" y="310"/>
                    </a:lnTo>
                    <a:lnTo>
                      <a:pt x="67" y="322"/>
                    </a:lnTo>
                    <a:lnTo>
                      <a:pt x="52" y="331"/>
                    </a:lnTo>
                    <a:lnTo>
                      <a:pt x="31" y="337"/>
                    </a:lnTo>
                    <a:lnTo>
                      <a:pt x="0" y="344"/>
                    </a:lnTo>
                    <a:lnTo>
                      <a:pt x="12" y="356"/>
                    </a:lnTo>
                    <a:lnTo>
                      <a:pt x="21" y="359"/>
                    </a:lnTo>
                    <a:lnTo>
                      <a:pt x="34" y="365"/>
                    </a:lnTo>
                    <a:lnTo>
                      <a:pt x="46" y="368"/>
                    </a:lnTo>
                    <a:lnTo>
                      <a:pt x="73" y="371"/>
                    </a:lnTo>
                    <a:lnTo>
                      <a:pt x="94" y="368"/>
                    </a:lnTo>
                    <a:lnTo>
                      <a:pt x="122" y="362"/>
                    </a:lnTo>
                    <a:lnTo>
                      <a:pt x="143" y="356"/>
                    </a:lnTo>
                    <a:lnTo>
                      <a:pt x="164" y="344"/>
                    </a:lnTo>
                    <a:lnTo>
                      <a:pt x="179" y="334"/>
                    </a:lnTo>
                    <a:lnTo>
                      <a:pt x="173" y="353"/>
                    </a:lnTo>
                    <a:lnTo>
                      <a:pt x="164" y="365"/>
                    </a:lnTo>
                    <a:lnTo>
                      <a:pt x="158" y="380"/>
                    </a:lnTo>
                    <a:lnTo>
                      <a:pt x="152" y="392"/>
                    </a:lnTo>
                    <a:lnTo>
                      <a:pt x="152" y="404"/>
                    </a:lnTo>
                    <a:lnTo>
                      <a:pt x="152" y="419"/>
                    </a:lnTo>
                    <a:lnTo>
                      <a:pt x="152" y="435"/>
                    </a:lnTo>
                    <a:lnTo>
                      <a:pt x="155" y="453"/>
                    </a:lnTo>
                    <a:lnTo>
                      <a:pt x="158" y="471"/>
                    </a:lnTo>
                    <a:lnTo>
                      <a:pt x="158" y="486"/>
                    </a:lnTo>
                    <a:lnTo>
                      <a:pt x="155" y="505"/>
                    </a:lnTo>
                    <a:lnTo>
                      <a:pt x="149" y="520"/>
                    </a:lnTo>
                    <a:lnTo>
                      <a:pt x="140" y="535"/>
                    </a:lnTo>
                    <a:lnTo>
                      <a:pt x="134" y="544"/>
                    </a:lnTo>
                    <a:lnTo>
                      <a:pt x="122" y="556"/>
                    </a:lnTo>
                    <a:lnTo>
                      <a:pt x="110" y="562"/>
                    </a:lnTo>
                    <a:lnTo>
                      <a:pt x="140" y="559"/>
                    </a:lnTo>
                    <a:lnTo>
                      <a:pt x="167" y="547"/>
                    </a:lnTo>
                    <a:lnTo>
                      <a:pt x="198" y="535"/>
                    </a:lnTo>
                    <a:lnTo>
                      <a:pt x="225" y="514"/>
                    </a:lnTo>
                    <a:lnTo>
                      <a:pt x="237" y="502"/>
                    </a:lnTo>
                    <a:lnTo>
                      <a:pt x="243" y="486"/>
                    </a:lnTo>
                    <a:lnTo>
                      <a:pt x="252" y="474"/>
                    </a:lnTo>
                    <a:lnTo>
                      <a:pt x="258" y="462"/>
                    </a:lnTo>
                    <a:lnTo>
                      <a:pt x="265" y="447"/>
                    </a:lnTo>
                    <a:lnTo>
                      <a:pt x="265" y="432"/>
                    </a:lnTo>
                    <a:lnTo>
                      <a:pt x="265" y="416"/>
                    </a:lnTo>
                    <a:lnTo>
                      <a:pt x="261" y="401"/>
                    </a:lnTo>
                    <a:lnTo>
                      <a:pt x="274" y="413"/>
                    </a:lnTo>
                    <a:lnTo>
                      <a:pt x="283" y="435"/>
                    </a:lnTo>
                    <a:lnTo>
                      <a:pt x="289" y="459"/>
                    </a:lnTo>
                    <a:lnTo>
                      <a:pt x="295" y="486"/>
                    </a:lnTo>
                    <a:lnTo>
                      <a:pt x="298" y="514"/>
                    </a:lnTo>
                    <a:lnTo>
                      <a:pt x="298" y="541"/>
                    </a:lnTo>
                    <a:lnTo>
                      <a:pt x="298" y="550"/>
                    </a:lnTo>
                    <a:lnTo>
                      <a:pt x="295" y="562"/>
                    </a:lnTo>
                    <a:lnTo>
                      <a:pt x="292" y="571"/>
                    </a:lnTo>
                    <a:lnTo>
                      <a:pt x="289" y="577"/>
                    </a:lnTo>
                    <a:lnTo>
                      <a:pt x="307" y="574"/>
                    </a:lnTo>
                    <a:lnTo>
                      <a:pt x="328" y="562"/>
                    </a:lnTo>
                    <a:lnTo>
                      <a:pt x="350" y="544"/>
                    </a:lnTo>
                    <a:lnTo>
                      <a:pt x="365" y="526"/>
                    </a:lnTo>
                    <a:lnTo>
                      <a:pt x="374" y="511"/>
                    </a:lnTo>
                    <a:lnTo>
                      <a:pt x="377" y="498"/>
                    </a:lnTo>
                    <a:lnTo>
                      <a:pt x="380" y="483"/>
                    </a:lnTo>
                    <a:lnTo>
                      <a:pt x="383" y="471"/>
                    </a:lnTo>
                    <a:lnTo>
                      <a:pt x="380" y="453"/>
                    </a:lnTo>
                    <a:lnTo>
                      <a:pt x="377" y="435"/>
                    </a:lnTo>
                    <a:lnTo>
                      <a:pt x="371" y="416"/>
                    </a:lnTo>
                    <a:lnTo>
                      <a:pt x="362" y="398"/>
                    </a:lnTo>
                    <a:lnTo>
                      <a:pt x="374" y="398"/>
                    </a:lnTo>
                    <a:lnTo>
                      <a:pt x="386" y="404"/>
                    </a:lnTo>
                    <a:lnTo>
                      <a:pt x="398" y="407"/>
                    </a:lnTo>
                    <a:lnTo>
                      <a:pt x="407" y="416"/>
                    </a:lnTo>
                    <a:lnTo>
                      <a:pt x="416" y="423"/>
                    </a:lnTo>
                    <a:lnTo>
                      <a:pt x="426" y="432"/>
                    </a:lnTo>
                    <a:lnTo>
                      <a:pt x="432" y="441"/>
                    </a:lnTo>
                    <a:lnTo>
                      <a:pt x="435" y="453"/>
                    </a:lnTo>
                    <a:lnTo>
                      <a:pt x="441" y="462"/>
                    </a:lnTo>
                    <a:lnTo>
                      <a:pt x="456" y="471"/>
                    </a:lnTo>
                    <a:lnTo>
                      <a:pt x="477" y="477"/>
                    </a:lnTo>
                    <a:lnTo>
                      <a:pt x="495" y="483"/>
                    </a:lnTo>
                    <a:lnTo>
                      <a:pt x="520" y="486"/>
                    </a:lnTo>
                    <a:lnTo>
                      <a:pt x="544" y="486"/>
                    </a:lnTo>
                    <a:lnTo>
                      <a:pt x="562" y="486"/>
                    </a:lnTo>
                    <a:lnTo>
                      <a:pt x="577" y="477"/>
                    </a:lnTo>
                    <a:lnTo>
                      <a:pt x="565" y="471"/>
                    </a:lnTo>
                    <a:lnTo>
                      <a:pt x="550" y="468"/>
                    </a:lnTo>
                    <a:lnTo>
                      <a:pt x="538" y="456"/>
                    </a:lnTo>
                    <a:lnTo>
                      <a:pt x="526" y="447"/>
                    </a:lnTo>
                    <a:lnTo>
                      <a:pt x="514" y="435"/>
                    </a:lnTo>
                    <a:lnTo>
                      <a:pt x="505" y="426"/>
                    </a:lnTo>
                    <a:lnTo>
                      <a:pt x="495" y="413"/>
                    </a:lnTo>
                    <a:lnTo>
                      <a:pt x="495" y="401"/>
                    </a:lnTo>
                    <a:lnTo>
                      <a:pt x="495" y="395"/>
                    </a:lnTo>
                    <a:lnTo>
                      <a:pt x="489" y="380"/>
                    </a:lnTo>
                    <a:lnTo>
                      <a:pt x="480" y="362"/>
                    </a:lnTo>
                    <a:lnTo>
                      <a:pt x="468" y="347"/>
                    </a:lnTo>
                    <a:lnTo>
                      <a:pt x="453" y="331"/>
                    </a:lnTo>
                    <a:lnTo>
                      <a:pt x="438" y="322"/>
                    </a:lnTo>
                    <a:lnTo>
                      <a:pt x="429" y="316"/>
                    </a:lnTo>
                    <a:lnTo>
                      <a:pt x="419" y="313"/>
                    </a:lnTo>
                    <a:lnTo>
                      <a:pt x="407" y="313"/>
                    </a:lnTo>
                    <a:lnTo>
                      <a:pt x="398" y="313"/>
                    </a:lnTo>
                    <a:lnTo>
                      <a:pt x="413" y="301"/>
                    </a:lnTo>
                    <a:lnTo>
                      <a:pt x="432" y="292"/>
                    </a:lnTo>
                    <a:lnTo>
                      <a:pt x="453" y="286"/>
                    </a:lnTo>
                    <a:lnTo>
                      <a:pt x="477" y="280"/>
                    </a:lnTo>
                    <a:lnTo>
                      <a:pt x="502" y="277"/>
                    </a:lnTo>
                    <a:lnTo>
                      <a:pt x="526" y="277"/>
                    </a:lnTo>
                    <a:lnTo>
                      <a:pt x="547" y="280"/>
                    </a:lnTo>
                    <a:lnTo>
                      <a:pt x="568" y="283"/>
                    </a:lnTo>
                    <a:lnTo>
                      <a:pt x="553" y="265"/>
                    </a:lnTo>
                    <a:lnTo>
                      <a:pt x="532" y="246"/>
                    </a:lnTo>
                    <a:lnTo>
                      <a:pt x="502" y="228"/>
                    </a:lnTo>
                    <a:lnTo>
                      <a:pt x="471" y="219"/>
                    </a:lnTo>
                    <a:lnTo>
                      <a:pt x="453" y="216"/>
                    </a:lnTo>
                    <a:lnTo>
                      <a:pt x="438" y="213"/>
                    </a:lnTo>
                    <a:lnTo>
                      <a:pt x="423" y="213"/>
                    </a:lnTo>
                    <a:lnTo>
                      <a:pt x="404" y="216"/>
                    </a:lnTo>
                    <a:lnTo>
                      <a:pt x="392" y="219"/>
                    </a:lnTo>
                    <a:lnTo>
                      <a:pt x="377" y="225"/>
                    </a:lnTo>
                    <a:lnTo>
                      <a:pt x="365" y="237"/>
                    </a:lnTo>
                    <a:lnTo>
                      <a:pt x="353" y="249"/>
                    </a:lnTo>
                    <a:lnTo>
                      <a:pt x="365" y="228"/>
                    </a:lnTo>
                    <a:lnTo>
                      <a:pt x="374" y="213"/>
                    </a:lnTo>
                    <a:lnTo>
                      <a:pt x="383" y="192"/>
                    </a:lnTo>
                    <a:lnTo>
                      <a:pt x="389" y="173"/>
                    </a:lnTo>
                    <a:lnTo>
                      <a:pt x="392" y="155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7" y="103"/>
                    </a:lnTo>
                    <a:lnTo>
                      <a:pt x="365" y="85"/>
                    </a:lnTo>
                    <a:lnTo>
                      <a:pt x="356" y="70"/>
                    </a:lnTo>
                    <a:lnTo>
                      <a:pt x="350" y="55"/>
                    </a:lnTo>
                    <a:lnTo>
                      <a:pt x="344" y="40"/>
                    </a:lnTo>
                    <a:lnTo>
                      <a:pt x="340" y="31"/>
                    </a:lnTo>
                    <a:lnTo>
                      <a:pt x="337" y="18"/>
                    </a:lnTo>
                    <a:lnTo>
                      <a:pt x="337" y="6"/>
                    </a:lnTo>
                    <a:lnTo>
                      <a:pt x="337" y="0"/>
                    </a:lnTo>
                    <a:lnTo>
                      <a:pt x="325" y="9"/>
                    </a:lnTo>
                    <a:lnTo>
                      <a:pt x="313" y="28"/>
                    </a:lnTo>
                    <a:lnTo>
                      <a:pt x="298" y="43"/>
                    </a:lnTo>
                    <a:lnTo>
                      <a:pt x="289" y="64"/>
                    </a:lnTo>
                    <a:lnTo>
                      <a:pt x="277" y="82"/>
                    </a:lnTo>
                    <a:lnTo>
                      <a:pt x="271" y="103"/>
                    </a:lnTo>
                    <a:lnTo>
                      <a:pt x="268" y="122"/>
                    </a:lnTo>
                    <a:lnTo>
                      <a:pt x="271" y="140"/>
                    </a:lnTo>
                    <a:lnTo>
                      <a:pt x="274" y="155"/>
                    </a:lnTo>
                    <a:lnTo>
                      <a:pt x="277" y="170"/>
                    </a:lnTo>
                    <a:lnTo>
                      <a:pt x="277" y="186"/>
                    </a:lnTo>
                    <a:lnTo>
                      <a:pt x="274" y="201"/>
                    </a:lnTo>
                    <a:lnTo>
                      <a:pt x="271" y="213"/>
                    </a:lnTo>
                    <a:lnTo>
                      <a:pt x="265" y="222"/>
                    </a:lnTo>
                    <a:lnTo>
                      <a:pt x="258" y="231"/>
                    </a:lnTo>
                    <a:lnTo>
                      <a:pt x="249" y="240"/>
                    </a:lnTo>
                    <a:close/>
                  </a:path>
                </a:pathLst>
              </a:custGeom>
              <a:solidFill>
                <a:srgbClr val="00FF99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1" name="Text Box 105"/>
            <p:cNvSpPr txBox="1">
              <a:spLocks noChangeArrowheads="1"/>
            </p:cNvSpPr>
            <p:nvPr/>
          </p:nvSpPr>
          <p:spPr bwMode="auto">
            <a:xfrm>
              <a:off x="723" y="2884"/>
              <a:ext cx="3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М</a:t>
              </a:r>
            </a:p>
          </p:txBody>
        </p:sp>
      </p:grpSp>
      <p:grpSp>
        <p:nvGrpSpPr>
          <p:cNvPr id="8" name="Group 106"/>
          <p:cNvGrpSpPr>
            <a:grpSpLocks/>
          </p:cNvGrpSpPr>
          <p:nvPr/>
        </p:nvGrpSpPr>
        <p:grpSpPr bwMode="auto">
          <a:xfrm>
            <a:off x="6156325" y="4724400"/>
            <a:ext cx="1081088" cy="719138"/>
            <a:chOff x="204" y="1480"/>
            <a:chExt cx="681" cy="453"/>
          </a:xfrm>
        </p:grpSpPr>
        <p:grpSp>
          <p:nvGrpSpPr>
            <p:cNvPr id="1114" name="Group 107"/>
            <p:cNvGrpSpPr>
              <a:grpSpLocks/>
            </p:cNvGrpSpPr>
            <p:nvPr/>
          </p:nvGrpSpPr>
          <p:grpSpPr bwMode="auto">
            <a:xfrm>
              <a:off x="204" y="1480"/>
              <a:ext cx="681" cy="453"/>
              <a:chOff x="1032" y="2353"/>
              <a:chExt cx="698" cy="474"/>
            </a:xfrm>
          </p:grpSpPr>
          <p:sp>
            <p:nvSpPr>
              <p:cNvPr id="1116" name="Freeform 108"/>
              <p:cNvSpPr>
                <a:spLocks/>
              </p:cNvSpPr>
              <p:nvPr/>
            </p:nvSpPr>
            <p:spPr bwMode="auto">
              <a:xfrm>
                <a:off x="1051" y="2372"/>
                <a:ext cx="679" cy="455"/>
              </a:xfrm>
              <a:custGeom>
                <a:avLst/>
                <a:gdLst>
                  <a:gd name="T0" fmla="*/ 37 w 679"/>
                  <a:gd name="T1" fmla="*/ 158 h 455"/>
                  <a:gd name="T2" fmla="*/ 4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8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0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3 w 679"/>
                  <a:gd name="T37" fmla="*/ 414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2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5 h 455"/>
                  <a:gd name="T52" fmla="*/ 622 w 679"/>
                  <a:gd name="T53" fmla="*/ 304 h 455"/>
                  <a:gd name="T54" fmla="*/ 653 w 679"/>
                  <a:gd name="T55" fmla="*/ 282 h 455"/>
                  <a:gd name="T56" fmla="*/ 671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0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0"/>
                    </a:moveTo>
                    <a:lnTo>
                      <a:pt x="37" y="158"/>
                    </a:lnTo>
                    <a:lnTo>
                      <a:pt x="16" y="172"/>
                    </a:lnTo>
                    <a:lnTo>
                      <a:pt x="4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8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0" y="396"/>
                    </a:lnTo>
                    <a:lnTo>
                      <a:pt x="136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5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3" y="414"/>
                    </a:lnTo>
                    <a:lnTo>
                      <a:pt x="440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2" y="391"/>
                    </a:lnTo>
                    <a:lnTo>
                      <a:pt x="547" y="384"/>
                    </a:lnTo>
                    <a:lnTo>
                      <a:pt x="561" y="374"/>
                    </a:lnTo>
                    <a:lnTo>
                      <a:pt x="572" y="363"/>
                    </a:lnTo>
                    <a:lnTo>
                      <a:pt x="580" y="348"/>
                    </a:lnTo>
                    <a:lnTo>
                      <a:pt x="584" y="332"/>
                    </a:lnTo>
                    <a:lnTo>
                      <a:pt x="587" y="315"/>
                    </a:lnTo>
                    <a:lnTo>
                      <a:pt x="605" y="311"/>
                    </a:lnTo>
                    <a:lnTo>
                      <a:pt x="622" y="304"/>
                    </a:lnTo>
                    <a:lnTo>
                      <a:pt x="638" y="294"/>
                    </a:lnTo>
                    <a:lnTo>
                      <a:pt x="653" y="282"/>
                    </a:lnTo>
                    <a:lnTo>
                      <a:pt x="662" y="271"/>
                    </a:lnTo>
                    <a:lnTo>
                      <a:pt x="671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4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8" y="44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8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4"/>
                    </a:lnTo>
                    <a:lnTo>
                      <a:pt x="167" y="42"/>
                    </a:lnTo>
                    <a:lnTo>
                      <a:pt x="146" y="44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7" y="84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7" name="Freeform 109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8" name="Freeform 110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9" name="Freeform 111"/>
              <p:cNvSpPr>
                <a:spLocks/>
              </p:cNvSpPr>
              <p:nvPr/>
            </p:nvSpPr>
            <p:spPr bwMode="auto">
              <a:xfrm>
                <a:off x="1065" y="2619"/>
                <a:ext cx="40" cy="10"/>
              </a:xfrm>
              <a:custGeom>
                <a:avLst/>
                <a:gdLst>
                  <a:gd name="T0" fmla="*/ 0 w 40"/>
                  <a:gd name="T1" fmla="*/ 0 h 10"/>
                  <a:gd name="T2" fmla="*/ 19 w 40"/>
                  <a:gd name="T3" fmla="*/ 7 h 10"/>
                  <a:gd name="T4" fmla="*/ 35 w 40"/>
                  <a:gd name="T5" fmla="*/ 10 h 10"/>
                  <a:gd name="T6" fmla="*/ 38 w 40"/>
                  <a:gd name="T7" fmla="*/ 10 h 10"/>
                  <a:gd name="T8" fmla="*/ 40 w 4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0"/>
                  <a:gd name="T17" fmla="*/ 40 w 4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0">
                    <a:moveTo>
                      <a:pt x="0" y="0"/>
                    </a:moveTo>
                    <a:lnTo>
                      <a:pt x="19" y="7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0" name="Freeform 112"/>
              <p:cNvSpPr>
                <a:spLocks/>
              </p:cNvSpPr>
              <p:nvPr/>
            </p:nvSpPr>
            <p:spPr bwMode="auto">
              <a:xfrm>
                <a:off x="1124" y="2720"/>
                <a:ext cx="16" cy="5"/>
              </a:xfrm>
              <a:custGeom>
                <a:avLst/>
                <a:gdLst>
                  <a:gd name="T0" fmla="*/ 0 w 16"/>
                  <a:gd name="T1" fmla="*/ 5 h 5"/>
                  <a:gd name="T2" fmla="*/ 9 w 16"/>
                  <a:gd name="T3" fmla="*/ 3 h 5"/>
                  <a:gd name="T4" fmla="*/ 16 w 1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0" y="5"/>
                    </a:moveTo>
                    <a:lnTo>
                      <a:pt x="9" y="3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1" name="Freeform 113"/>
              <p:cNvSpPr>
                <a:spLocks/>
              </p:cNvSpPr>
              <p:nvPr/>
            </p:nvSpPr>
            <p:spPr bwMode="auto">
              <a:xfrm>
                <a:off x="1279" y="2746"/>
                <a:ext cx="12" cy="19"/>
              </a:xfrm>
              <a:custGeom>
                <a:avLst/>
                <a:gdLst>
                  <a:gd name="T0" fmla="*/ 0 w 12"/>
                  <a:gd name="T1" fmla="*/ 0 h 19"/>
                  <a:gd name="T2" fmla="*/ 5 w 12"/>
                  <a:gd name="T3" fmla="*/ 10 h 19"/>
                  <a:gd name="T4" fmla="*/ 12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0" y="0"/>
                    </a:moveTo>
                    <a:lnTo>
                      <a:pt x="5" y="10"/>
                    </a:lnTo>
                    <a:lnTo>
                      <a:pt x="12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2" name="Freeform 114"/>
              <p:cNvSpPr>
                <a:spLocks/>
              </p:cNvSpPr>
              <p:nvPr/>
            </p:nvSpPr>
            <p:spPr bwMode="auto">
              <a:xfrm>
                <a:off x="1480" y="2718"/>
                <a:ext cx="4" cy="21"/>
              </a:xfrm>
              <a:custGeom>
                <a:avLst/>
                <a:gdLst>
                  <a:gd name="T0" fmla="*/ 0 w 4"/>
                  <a:gd name="T1" fmla="*/ 21 h 21"/>
                  <a:gd name="T2" fmla="*/ 2 w 4"/>
                  <a:gd name="T3" fmla="*/ 12 h 21"/>
                  <a:gd name="T4" fmla="*/ 4 w 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1"/>
                  <a:gd name="T11" fmla="*/ 4 w 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1">
                    <a:moveTo>
                      <a:pt x="0" y="21"/>
                    </a:moveTo>
                    <a:lnTo>
                      <a:pt x="2" y="1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3" name="Freeform 115"/>
              <p:cNvSpPr>
                <a:spLocks/>
              </p:cNvSpPr>
              <p:nvPr/>
            </p:nvSpPr>
            <p:spPr bwMode="auto">
              <a:xfrm>
                <a:off x="1569" y="2596"/>
                <a:ext cx="50" cy="73"/>
              </a:xfrm>
              <a:custGeom>
                <a:avLst/>
                <a:gdLst>
                  <a:gd name="T0" fmla="*/ 50 w 50"/>
                  <a:gd name="T1" fmla="*/ 73 h 73"/>
                  <a:gd name="T2" fmla="*/ 50 w 50"/>
                  <a:gd name="T3" fmla="*/ 73 h 73"/>
                  <a:gd name="T4" fmla="*/ 47 w 50"/>
                  <a:gd name="T5" fmla="*/ 49 h 73"/>
                  <a:gd name="T6" fmla="*/ 36 w 50"/>
                  <a:gd name="T7" fmla="*/ 30 h 73"/>
                  <a:gd name="T8" fmla="*/ 21 w 50"/>
                  <a:gd name="T9" fmla="*/ 11 h 73"/>
                  <a:gd name="T10" fmla="*/ 0 w 5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73"/>
                  <a:gd name="T20" fmla="*/ 50 w 50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73">
                    <a:moveTo>
                      <a:pt x="50" y="73"/>
                    </a:moveTo>
                    <a:lnTo>
                      <a:pt x="50" y="73"/>
                    </a:lnTo>
                    <a:lnTo>
                      <a:pt x="47" y="49"/>
                    </a:lnTo>
                    <a:lnTo>
                      <a:pt x="36" y="30"/>
                    </a:lnTo>
                    <a:lnTo>
                      <a:pt x="21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4" name="Freeform 116"/>
              <p:cNvSpPr>
                <a:spLocks/>
              </p:cNvSpPr>
              <p:nvPr/>
            </p:nvSpPr>
            <p:spPr bwMode="auto">
              <a:xfrm>
                <a:off x="1666" y="2513"/>
                <a:ext cx="23" cy="28"/>
              </a:xfrm>
              <a:custGeom>
                <a:avLst/>
                <a:gdLst>
                  <a:gd name="T0" fmla="*/ 0 w 23"/>
                  <a:gd name="T1" fmla="*/ 28 h 28"/>
                  <a:gd name="T2" fmla="*/ 12 w 23"/>
                  <a:gd name="T3" fmla="*/ 17 h 28"/>
                  <a:gd name="T4" fmla="*/ 23 w 23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8"/>
                  <a:gd name="T11" fmla="*/ 23 w 23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8">
                    <a:moveTo>
                      <a:pt x="0" y="28"/>
                    </a:moveTo>
                    <a:lnTo>
                      <a:pt x="12" y="17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5" name="Freeform 117"/>
              <p:cNvSpPr>
                <a:spLocks/>
              </p:cNvSpPr>
              <p:nvPr/>
            </p:nvSpPr>
            <p:spPr bwMode="auto">
              <a:xfrm>
                <a:off x="1633" y="2409"/>
                <a:ext cx="2" cy="14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4 h 14"/>
                  <a:gd name="T4" fmla="*/ 2 w 2"/>
                  <a:gd name="T5" fmla="*/ 12 h 14"/>
                  <a:gd name="T6" fmla="*/ 2 w 2"/>
                  <a:gd name="T7" fmla="*/ 7 h 14"/>
                  <a:gd name="T8" fmla="*/ 0 w 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4"/>
                  <a:gd name="T17" fmla="*/ 2 w 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4">
                    <a:moveTo>
                      <a:pt x="2" y="14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" name="Freeform 118"/>
              <p:cNvSpPr>
                <a:spLocks/>
              </p:cNvSpPr>
              <p:nvPr/>
            </p:nvSpPr>
            <p:spPr bwMode="auto">
              <a:xfrm>
                <a:off x="1489" y="2376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5 w 12"/>
                  <a:gd name="T3" fmla="*/ 10 h 19"/>
                  <a:gd name="T4" fmla="*/ 0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12" y="0"/>
                    </a:moveTo>
                    <a:lnTo>
                      <a:pt x="5" y="1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" name="Line 119"/>
              <p:cNvSpPr>
                <a:spLocks noChangeShapeType="1"/>
              </p:cNvSpPr>
              <p:nvPr/>
            </p:nvSpPr>
            <p:spPr bwMode="auto">
              <a:xfrm flipH="1">
                <a:off x="1378" y="2388"/>
                <a:ext cx="7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" name="Line 120"/>
              <p:cNvSpPr>
                <a:spLocks noChangeShapeType="1"/>
              </p:cNvSpPr>
              <p:nvPr/>
            </p:nvSpPr>
            <p:spPr bwMode="auto">
              <a:xfrm flipH="1" flipV="1">
                <a:off x="1251" y="2407"/>
                <a:ext cx="2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" name="Freeform 121"/>
              <p:cNvSpPr>
                <a:spLocks/>
              </p:cNvSpPr>
              <p:nvPr/>
            </p:nvSpPr>
            <p:spPr bwMode="auto">
              <a:xfrm>
                <a:off x="1093" y="2504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2 w 2"/>
                  <a:gd name="T3" fmla="*/ 7 h 16"/>
                  <a:gd name="T4" fmla="*/ 2 w 2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6"/>
                  <a:gd name="T11" fmla="*/ 2 w 2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6">
                    <a:moveTo>
                      <a:pt x="0" y="0"/>
                    </a:moveTo>
                    <a:lnTo>
                      <a:pt x="2" y="7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15" name="Text Box 122"/>
            <p:cNvSpPr txBox="1">
              <a:spLocks noChangeArrowheads="1"/>
            </p:cNvSpPr>
            <p:nvPr/>
          </p:nvSpPr>
          <p:spPr bwMode="auto">
            <a:xfrm>
              <a:off x="418" y="1523"/>
              <a:ext cx="3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/>
                <a:t>О</a:t>
              </a:r>
            </a:p>
          </p:txBody>
        </p:sp>
      </p:grpSp>
      <p:grpSp>
        <p:nvGrpSpPr>
          <p:cNvPr id="10" name="Group 123"/>
          <p:cNvGrpSpPr>
            <a:grpSpLocks/>
          </p:cNvGrpSpPr>
          <p:nvPr/>
        </p:nvGrpSpPr>
        <p:grpSpPr bwMode="auto">
          <a:xfrm>
            <a:off x="3348038" y="1700213"/>
            <a:ext cx="1081087" cy="719137"/>
            <a:chOff x="204" y="1480"/>
            <a:chExt cx="681" cy="453"/>
          </a:xfrm>
        </p:grpSpPr>
        <p:grpSp>
          <p:nvGrpSpPr>
            <p:cNvPr id="1098" name="Group 124"/>
            <p:cNvGrpSpPr>
              <a:grpSpLocks/>
            </p:cNvGrpSpPr>
            <p:nvPr/>
          </p:nvGrpSpPr>
          <p:grpSpPr bwMode="auto">
            <a:xfrm>
              <a:off x="204" y="1480"/>
              <a:ext cx="681" cy="453"/>
              <a:chOff x="1032" y="2353"/>
              <a:chExt cx="698" cy="474"/>
            </a:xfrm>
          </p:grpSpPr>
          <p:sp>
            <p:nvSpPr>
              <p:cNvPr id="1100" name="Freeform 125"/>
              <p:cNvSpPr>
                <a:spLocks/>
              </p:cNvSpPr>
              <p:nvPr/>
            </p:nvSpPr>
            <p:spPr bwMode="auto">
              <a:xfrm>
                <a:off x="1051" y="2372"/>
                <a:ext cx="679" cy="455"/>
              </a:xfrm>
              <a:custGeom>
                <a:avLst/>
                <a:gdLst>
                  <a:gd name="T0" fmla="*/ 37 w 679"/>
                  <a:gd name="T1" fmla="*/ 158 h 455"/>
                  <a:gd name="T2" fmla="*/ 4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8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0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3 w 679"/>
                  <a:gd name="T37" fmla="*/ 414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2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5 h 455"/>
                  <a:gd name="T52" fmla="*/ 622 w 679"/>
                  <a:gd name="T53" fmla="*/ 304 h 455"/>
                  <a:gd name="T54" fmla="*/ 653 w 679"/>
                  <a:gd name="T55" fmla="*/ 282 h 455"/>
                  <a:gd name="T56" fmla="*/ 671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0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0"/>
                    </a:moveTo>
                    <a:lnTo>
                      <a:pt x="37" y="158"/>
                    </a:lnTo>
                    <a:lnTo>
                      <a:pt x="16" y="172"/>
                    </a:lnTo>
                    <a:lnTo>
                      <a:pt x="4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8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0" y="396"/>
                    </a:lnTo>
                    <a:lnTo>
                      <a:pt x="136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5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3" y="414"/>
                    </a:lnTo>
                    <a:lnTo>
                      <a:pt x="440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2" y="391"/>
                    </a:lnTo>
                    <a:lnTo>
                      <a:pt x="547" y="384"/>
                    </a:lnTo>
                    <a:lnTo>
                      <a:pt x="561" y="374"/>
                    </a:lnTo>
                    <a:lnTo>
                      <a:pt x="572" y="363"/>
                    </a:lnTo>
                    <a:lnTo>
                      <a:pt x="580" y="348"/>
                    </a:lnTo>
                    <a:lnTo>
                      <a:pt x="584" y="332"/>
                    </a:lnTo>
                    <a:lnTo>
                      <a:pt x="587" y="315"/>
                    </a:lnTo>
                    <a:lnTo>
                      <a:pt x="605" y="311"/>
                    </a:lnTo>
                    <a:lnTo>
                      <a:pt x="622" y="304"/>
                    </a:lnTo>
                    <a:lnTo>
                      <a:pt x="638" y="294"/>
                    </a:lnTo>
                    <a:lnTo>
                      <a:pt x="653" y="282"/>
                    </a:lnTo>
                    <a:lnTo>
                      <a:pt x="662" y="271"/>
                    </a:lnTo>
                    <a:lnTo>
                      <a:pt x="671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4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8" y="44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8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4"/>
                    </a:lnTo>
                    <a:lnTo>
                      <a:pt x="167" y="42"/>
                    </a:lnTo>
                    <a:lnTo>
                      <a:pt x="146" y="44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7" y="84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Freeform 126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Freeform 127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Freeform 128"/>
              <p:cNvSpPr>
                <a:spLocks/>
              </p:cNvSpPr>
              <p:nvPr/>
            </p:nvSpPr>
            <p:spPr bwMode="auto">
              <a:xfrm>
                <a:off x="1065" y="2619"/>
                <a:ext cx="40" cy="10"/>
              </a:xfrm>
              <a:custGeom>
                <a:avLst/>
                <a:gdLst>
                  <a:gd name="T0" fmla="*/ 0 w 40"/>
                  <a:gd name="T1" fmla="*/ 0 h 10"/>
                  <a:gd name="T2" fmla="*/ 19 w 40"/>
                  <a:gd name="T3" fmla="*/ 7 h 10"/>
                  <a:gd name="T4" fmla="*/ 35 w 40"/>
                  <a:gd name="T5" fmla="*/ 10 h 10"/>
                  <a:gd name="T6" fmla="*/ 38 w 40"/>
                  <a:gd name="T7" fmla="*/ 10 h 10"/>
                  <a:gd name="T8" fmla="*/ 40 w 4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0"/>
                  <a:gd name="T17" fmla="*/ 40 w 4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0">
                    <a:moveTo>
                      <a:pt x="0" y="0"/>
                    </a:moveTo>
                    <a:lnTo>
                      <a:pt x="19" y="7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Freeform 129"/>
              <p:cNvSpPr>
                <a:spLocks/>
              </p:cNvSpPr>
              <p:nvPr/>
            </p:nvSpPr>
            <p:spPr bwMode="auto">
              <a:xfrm>
                <a:off x="1124" y="2720"/>
                <a:ext cx="16" cy="5"/>
              </a:xfrm>
              <a:custGeom>
                <a:avLst/>
                <a:gdLst>
                  <a:gd name="T0" fmla="*/ 0 w 16"/>
                  <a:gd name="T1" fmla="*/ 5 h 5"/>
                  <a:gd name="T2" fmla="*/ 9 w 16"/>
                  <a:gd name="T3" fmla="*/ 3 h 5"/>
                  <a:gd name="T4" fmla="*/ 16 w 1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0" y="5"/>
                    </a:moveTo>
                    <a:lnTo>
                      <a:pt x="9" y="3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Freeform 130"/>
              <p:cNvSpPr>
                <a:spLocks/>
              </p:cNvSpPr>
              <p:nvPr/>
            </p:nvSpPr>
            <p:spPr bwMode="auto">
              <a:xfrm>
                <a:off x="1279" y="2746"/>
                <a:ext cx="12" cy="19"/>
              </a:xfrm>
              <a:custGeom>
                <a:avLst/>
                <a:gdLst>
                  <a:gd name="T0" fmla="*/ 0 w 12"/>
                  <a:gd name="T1" fmla="*/ 0 h 19"/>
                  <a:gd name="T2" fmla="*/ 5 w 12"/>
                  <a:gd name="T3" fmla="*/ 10 h 19"/>
                  <a:gd name="T4" fmla="*/ 12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0" y="0"/>
                    </a:moveTo>
                    <a:lnTo>
                      <a:pt x="5" y="10"/>
                    </a:lnTo>
                    <a:lnTo>
                      <a:pt x="12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Freeform 131"/>
              <p:cNvSpPr>
                <a:spLocks/>
              </p:cNvSpPr>
              <p:nvPr/>
            </p:nvSpPr>
            <p:spPr bwMode="auto">
              <a:xfrm>
                <a:off x="1480" y="2718"/>
                <a:ext cx="4" cy="21"/>
              </a:xfrm>
              <a:custGeom>
                <a:avLst/>
                <a:gdLst>
                  <a:gd name="T0" fmla="*/ 0 w 4"/>
                  <a:gd name="T1" fmla="*/ 21 h 21"/>
                  <a:gd name="T2" fmla="*/ 2 w 4"/>
                  <a:gd name="T3" fmla="*/ 12 h 21"/>
                  <a:gd name="T4" fmla="*/ 4 w 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1"/>
                  <a:gd name="T11" fmla="*/ 4 w 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1">
                    <a:moveTo>
                      <a:pt x="0" y="21"/>
                    </a:moveTo>
                    <a:lnTo>
                      <a:pt x="2" y="1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Freeform 132"/>
              <p:cNvSpPr>
                <a:spLocks/>
              </p:cNvSpPr>
              <p:nvPr/>
            </p:nvSpPr>
            <p:spPr bwMode="auto">
              <a:xfrm>
                <a:off x="1569" y="2596"/>
                <a:ext cx="50" cy="73"/>
              </a:xfrm>
              <a:custGeom>
                <a:avLst/>
                <a:gdLst>
                  <a:gd name="T0" fmla="*/ 50 w 50"/>
                  <a:gd name="T1" fmla="*/ 73 h 73"/>
                  <a:gd name="T2" fmla="*/ 50 w 50"/>
                  <a:gd name="T3" fmla="*/ 73 h 73"/>
                  <a:gd name="T4" fmla="*/ 47 w 50"/>
                  <a:gd name="T5" fmla="*/ 49 h 73"/>
                  <a:gd name="T6" fmla="*/ 36 w 50"/>
                  <a:gd name="T7" fmla="*/ 30 h 73"/>
                  <a:gd name="T8" fmla="*/ 21 w 50"/>
                  <a:gd name="T9" fmla="*/ 11 h 73"/>
                  <a:gd name="T10" fmla="*/ 0 w 5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73"/>
                  <a:gd name="T20" fmla="*/ 50 w 50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73">
                    <a:moveTo>
                      <a:pt x="50" y="73"/>
                    </a:moveTo>
                    <a:lnTo>
                      <a:pt x="50" y="73"/>
                    </a:lnTo>
                    <a:lnTo>
                      <a:pt x="47" y="49"/>
                    </a:lnTo>
                    <a:lnTo>
                      <a:pt x="36" y="30"/>
                    </a:lnTo>
                    <a:lnTo>
                      <a:pt x="21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Freeform 133"/>
              <p:cNvSpPr>
                <a:spLocks/>
              </p:cNvSpPr>
              <p:nvPr/>
            </p:nvSpPr>
            <p:spPr bwMode="auto">
              <a:xfrm>
                <a:off x="1666" y="2513"/>
                <a:ext cx="23" cy="28"/>
              </a:xfrm>
              <a:custGeom>
                <a:avLst/>
                <a:gdLst>
                  <a:gd name="T0" fmla="*/ 0 w 23"/>
                  <a:gd name="T1" fmla="*/ 28 h 28"/>
                  <a:gd name="T2" fmla="*/ 12 w 23"/>
                  <a:gd name="T3" fmla="*/ 17 h 28"/>
                  <a:gd name="T4" fmla="*/ 23 w 23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8"/>
                  <a:gd name="T11" fmla="*/ 23 w 23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8">
                    <a:moveTo>
                      <a:pt x="0" y="28"/>
                    </a:moveTo>
                    <a:lnTo>
                      <a:pt x="12" y="17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9" name="Freeform 134"/>
              <p:cNvSpPr>
                <a:spLocks/>
              </p:cNvSpPr>
              <p:nvPr/>
            </p:nvSpPr>
            <p:spPr bwMode="auto">
              <a:xfrm>
                <a:off x="1633" y="2409"/>
                <a:ext cx="2" cy="14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4 h 14"/>
                  <a:gd name="T4" fmla="*/ 2 w 2"/>
                  <a:gd name="T5" fmla="*/ 12 h 14"/>
                  <a:gd name="T6" fmla="*/ 2 w 2"/>
                  <a:gd name="T7" fmla="*/ 7 h 14"/>
                  <a:gd name="T8" fmla="*/ 0 w 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4"/>
                  <a:gd name="T17" fmla="*/ 2 w 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4">
                    <a:moveTo>
                      <a:pt x="2" y="14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0" name="Freeform 135"/>
              <p:cNvSpPr>
                <a:spLocks/>
              </p:cNvSpPr>
              <p:nvPr/>
            </p:nvSpPr>
            <p:spPr bwMode="auto">
              <a:xfrm>
                <a:off x="1489" y="2376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5 w 12"/>
                  <a:gd name="T3" fmla="*/ 10 h 19"/>
                  <a:gd name="T4" fmla="*/ 0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12" y="0"/>
                    </a:moveTo>
                    <a:lnTo>
                      <a:pt x="5" y="1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1" name="Line 136"/>
              <p:cNvSpPr>
                <a:spLocks noChangeShapeType="1"/>
              </p:cNvSpPr>
              <p:nvPr/>
            </p:nvSpPr>
            <p:spPr bwMode="auto">
              <a:xfrm flipH="1">
                <a:off x="1378" y="2388"/>
                <a:ext cx="7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2" name="Line 137"/>
              <p:cNvSpPr>
                <a:spLocks noChangeShapeType="1"/>
              </p:cNvSpPr>
              <p:nvPr/>
            </p:nvSpPr>
            <p:spPr bwMode="auto">
              <a:xfrm flipH="1" flipV="1">
                <a:off x="1251" y="2407"/>
                <a:ext cx="2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3" name="Freeform 138"/>
              <p:cNvSpPr>
                <a:spLocks/>
              </p:cNvSpPr>
              <p:nvPr/>
            </p:nvSpPr>
            <p:spPr bwMode="auto">
              <a:xfrm>
                <a:off x="1093" y="2504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2 w 2"/>
                  <a:gd name="T3" fmla="*/ 7 h 16"/>
                  <a:gd name="T4" fmla="*/ 2 w 2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6"/>
                  <a:gd name="T11" fmla="*/ 2 w 2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6">
                    <a:moveTo>
                      <a:pt x="0" y="0"/>
                    </a:moveTo>
                    <a:lnTo>
                      <a:pt x="2" y="7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9" name="Text Box 139"/>
            <p:cNvSpPr txBox="1">
              <a:spLocks noChangeArrowheads="1"/>
            </p:cNvSpPr>
            <p:nvPr/>
          </p:nvSpPr>
          <p:spPr bwMode="auto">
            <a:xfrm>
              <a:off x="418" y="1523"/>
              <a:ext cx="3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/>
                <a:t>О</a:t>
              </a:r>
            </a:p>
          </p:txBody>
        </p:sp>
      </p:grpSp>
      <p:graphicFrame>
        <p:nvGraphicFramePr>
          <p:cNvPr id="1028" name="Object 4"/>
          <p:cNvGraphicFramePr>
            <a:graphicFrameLocks noChangeAspect="1"/>
          </p:cNvGraphicFramePr>
          <p:nvPr>
            <p:ph sz="quarter" idx="4"/>
          </p:nvPr>
        </p:nvGraphicFramePr>
        <p:xfrm>
          <a:off x="1258888" y="4549775"/>
          <a:ext cx="1800225" cy="887413"/>
        </p:xfrm>
        <a:graphic>
          <a:graphicData uri="http://schemas.openxmlformats.org/presentationml/2006/ole">
            <p:oleObj spid="_x0000_s1028" name="Формула" r:id="rId6" imgW="799920" imgH="39348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187450" y="1557338"/>
          <a:ext cx="1512888" cy="919162"/>
        </p:xfrm>
        <a:graphic>
          <a:graphicData uri="http://schemas.openxmlformats.org/presentationml/2006/ole">
            <p:oleObj spid="_x0000_s1029" name="Формула" r:id="rId7" imgW="647640" imgH="393480" progId="Equation.3">
              <p:embed/>
            </p:oleObj>
          </a:graphicData>
        </a:graphic>
      </p:graphicFrame>
      <p:graphicFrame>
        <p:nvGraphicFramePr>
          <p:cNvPr id="60575" name="Object 6"/>
          <p:cNvGraphicFramePr>
            <a:graphicFrameLocks noChangeAspect="1"/>
          </p:cNvGraphicFramePr>
          <p:nvPr/>
        </p:nvGraphicFramePr>
        <p:xfrm>
          <a:off x="2700338" y="1557338"/>
          <a:ext cx="514350" cy="936625"/>
        </p:xfrm>
        <a:graphic>
          <a:graphicData uri="http://schemas.openxmlformats.org/presentationml/2006/ole">
            <p:oleObj spid="_x0000_s1030" name="Формула" r:id="rId8" imgW="215640" imgH="393480" progId="Equation.3">
              <p:embed/>
            </p:oleObj>
          </a:graphicData>
        </a:graphic>
      </p:graphicFrame>
      <p:graphicFrame>
        <p:nvGraphicFramePr>
          <p:cNvPr id="60576" name="Object 7"/>
          <p:cNvGraphicFramePr>
            <a:graphicFrameLocks noChangeAspect="1"/>
          </p:cNvGraphicFramePr>
          <p:nvPr/>
        </p:nvGraphicFramePr>
        <p:xfrm>
          <a:off x="2627313" y="2636838"/>
          <a:ext cx="514350" cy="936625"/>
        </p:xfrm>
        <a:graphic>
          <a:graphicData uri="http://schemas.openxmlformats.org/presentationml/2006/ole">
            <p:oleObj spid="_x0000_s1031" name="Формула" r:id="rId9" imgW="215640" imgH="393480" progId="Equation.3">
              <p:embed/>
            </p:oleObj>
          </a:graphicData>
        </a:graphic>
      </p:graphicFrame>
      <p:graphicFrame>
        <p:nvGraphicFramePr>
          <p:cNvPr id="60577" name="Object 8"/>
          <p:cNvGraphicFramePr>
            <a:graphicFrameLocks noChangeAspect="1"/>
          </p:cNvGraphicFramePr>
          <p:nvPr/>
        </p:nvGraphicFramePr>
        <p:xfrm>
          <a:off x="2541588" y="3644900"/>
          <a:ext cx="544512" cy="936625"/>
        </p:xfrm>
        <a:graphic>
          <a:graphicData uri="http://schemas.openxmlformats.org/presentationml/2006/ole">
            <p:oleObj spid="_x0000_s1032" name="Формула" r:id="rId10" imgW="228600" imgH="393480" progId="Equation.3">
              <p:embed/>
            </p:oleObj>
          </a:graphicData>
        </a:graphic>
      </p:graphicFrame>
      <p:graphicFrame>
        <p:nvGraphicFramePr>
          <p:cNvPr id="60578" name="Object 9"/>
          <p:cNvGraphicFramePr>
            <a:graphicFrameLocks noChangeAspect="1"/>
          </p:cNvGraphicFramePr>
          <p:nvPr/>
        </p:nvGraphicFramePr>
        <p:xfrm>
          <a:off x="2987675" y="4508500"/>
          <a:ext cx="696913" cy="936625"/>
        </p:xfrm>
        <a:graphic>
          <a:graphicData uri="http://schemas.openxmlformats.org/presentationml/2006/ole">
            <p:oleObj spid="_x0000_s1033" name="Формула" r:id="rId11" imgW="291960" imgH="39348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500563" y="1646238"/>
          <a:ext cx="1187450" cy="919162"/>
        </p:xfrm>
        <a:graphic>
          <a:graphicData uri="http://schemas.openxmlformats.org/presentationml/2006/ole">
            <p:oleObj spid="_x0000_s1034" name="Формула" r:id="rId12" imgW="507960" imgH="393480" progId="Equation.3">
              <p:embed/>
            </p:oleObj>
          </a:graphicData>
        </a:graphic>
      </p:graphicFrame>
      <p:graphicFrame>
        <p:nvGraphicFramePr>
          <p:cNvPr id="60580" name="Object 11"/>
          <p:cNvGraphicFramePr>
            <a:graphicFrameLocks noChangeAspect="1"/>
          </p:cNvGraphicFramePr>
          <p:nvPr/>
        </p:nvGraphicFramePr>
        <p:xfrm>
          <a:off x="5724525" y="1917700"/>
          <a:ext cx="241300" cy="393700"/>
        </p:xfrm>
        <a:graphic>
          <a:graphicData uri="http://schemas.openxmlformats.org/presentationml/2006/ole">
            <p:oleObj spid="_x0000_s1035" name="Формула" r:id="rId13" imgW="101520" imgH="16488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391025" y="2636838"/>
          <a:ext cx="1335088" cy="919162"/>
        </p:xfrm>
        <a:graphic>
          <a:graphicData uri="http://schemas.openxmlformats.org/presentationml/2006/ole">
            <p:oleObj spid="_x0000_s1036" name="Формула" r:id="rId14" imgW="571320" imgH="393480" progId="Equation.3">
              <p:embed/>
            </p:oleObj>
          </a:graphicData>
        </a:graphic>
      </p:graphicFrame>
      <p:graphicFrame>
        <p:nvGraphicFramePr>
          <p:cNvPr id="60582" name="Object 13"/>
          <p:cNvGraphicFramePr>
            <a:graphicFrameLocks noChangeAspect="1"/>
          </p:cNvGraphicFramePr>
          <p:nvPr/>
        </p:nvGraphicFramePr>
        <p:xfrm>
          <a:off x="5694363" y="2924175"/>
          <a:ext cx="301625" cy="393700"/>
        </p:xfrm>
        <a:graphic>
          <a:graphicData uri="http://schemas.openxmlformats.org/presentationml/2006/ole">
            <p:oleObj spid="_x0000_s1037" name="Формула" r:id="rId15" imgW="126720" imgH="164880" progId="Equation.3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464050" y="3662363"/>
          <a:ext cx="1187450" cy="919162"/>
        </p:xfrm>
        <a:graphic>
          <a:graphicData uri="http://schemas.openxmlformats.org/presentationml/2006/ole">
            <p:oleObj spid="_x0000_s1038" name="Формула" r:id="rId16" imgW="507960" imgH="393480" progId="Equation.3">
              <p:embed/>
            </p:oleObj>
          </a:graphicData>
        </a:graphic>
      </p:graphicFrame>
      <p:graphicFrame>
        <p:nvGraphicFramePr>
          <p:cNvPr id="60584" name="Object 15"/>
          <p:cNvGraphicFramePr>
            <a:graphicFrameLocks noChangeAspect="1"/>
          </p:cNvGraphicFramePr>
          <p:nvPr/>
        </p:nvGraphicFramePr>
        <p:xfrm>
          <a:off x="5589588" y="3714750"/>
          <a:ext cx="512762" cy="938213"/>
        </p:xfrm>
        <a:graphic>
          <a:graphicData uri="http://schemas.openxmlformats.org/presentationml/2006/ole">
            <p:oleObj spid="_x0000_s1039" name="Формула" r:id="rId17" imgW="215640" imgH="393480" progId="Equation.3">
              <p:embed/>
            </p:oleObj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7254875" y="1700213"/>
          <a:ext cx="1238250" cy="892175"/>
        </p:xfrm>
        <a:graphic>
          <a:graphicData uri="http://schemas.openxmlformats.org/presentationml/2006/ole">
            <p:oleObj spid="_x0000_s1040" name="Формула" r:id="rId18" imgW="545760" imgH="393480" progId="Equation.3">
              <p:embed/>
            </p:oleObj>
          </a:graphicData>
        </a:graphic>
      </p:graphicFrame>
      <p:graphicFrame>
        <p:nvGraphicFramePr>
          <p:cNvPr id="60586" name="Object 17"/>
          <p:cNvGraphicFramePr>
            <a:graphicFrameLocks noChangeAspect="1"/>
          </p:cNvGraphicFramePr>
          <p:nvPr/>
        </p:nvGraphicFramePr>
        <p:xfrm>
          <a:off x="8685213" y="1700213"/>
          <a:ext cx="333375" cy="936625"/>
        </p:xfrm>
        <a:graphic>
          <a:graphicData uri="http://schemas.openxmlformats.org/presentationml/2006/ole">
            <p:oleObj spid="_x0000_s1041" name="Формула" r:id="rId19" imgW="139680" imgH="393480" progId="Equation.3">
              <p:embed/>
            </p:oleObj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019925" y="2708275"/>
          <a:ext cx="1612900" cy="892175"/>
        </p:xfrm>
        <a:graphic>
          <a:graphicData uri="http://schemas.openxmlformats.org/presentationml/2006/ole">
            <p:oleObj spid="_x0000_s1042" name="Формула" r:id="rId20" imgW="711000" imgH="393480" progId="Equation.3">
              <p:embed/>
            </p:oleObj>
          </a:graphicData>
        </a:graphic>
      </p:graphicFrame>
      <p:graphicFrame>
        <p:nvGraphicFramePr>
          <p:cNvPr id="60588" name="Object 19"/>
          <p:cNvGraphicFramePr>
            <a:graphicFrameLocks noChangeAspect="1"/>
          </p:cNvGraphicFramePr>
          <p:nvPr/>
        </p:nvGraphicFramePr>
        <p:xfrm>
          <a:off x="8555038" y="2708275"/>
          <a:ext cx="665162" cy="936625"/>
        </p:xfrm>
        <a:graphic>
          <a:graphicData uri="http://schemas.openxmlformats.org/presentationml/2006/ole">
            <p:oleObj spid="_x0000_s1043" name="Формула" r:id="rId21" imgW="279360" imgH="393480" progId="Equation.3">
              <p:embed/>
            </p:oleObj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7132638" y="3716338"/>
          <a:ext cx="1555750" cy="892175"/>
        </p:xfrm>
        <a:graphic>
          <a:graphicData uri="http://schemas.openxmlformats.org/presentationml/2006/ole">
            <p:oleObj spid="_x0000_s1044" name="Формула" r:id="rId22" imgW="685800" imgH="393480" progId="Equation.3">
              <p:embed/>
            </p:oleObj>
          </a:graphicData>
        </a:graphic>
      </p:graphicFrame>
      <p:graphicFrame>
        <p:nvGraphicFramePr>
          <p:cNvPr id="60590" name="Object 21"/>
          <p:cNvGraphicFramePr>
            <a:graphicFrameLocks noChangeAspect="1"/>
          </p:cNvGraphicFramePr>
          <p:nvPr/>
        </p:nvGraphicFramePr>
        <p:xfrm>
          <a:off x="8615363" y="3716338"/>
          <a:ext cx="544512" cy="936625"/>
        </p:xfrm>
        <a:graphic>
          <a:graphicData uri="http://schemas.openxmlformats.org/presentationml/2006/ole">
            <p:oleObj spid="_x0000_s1045" name="Формула" r:id="rId23" imgW="228600" imgH="393480" progId="Equation.3">
              <p:embed/>
            </p:oleObj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7132638" y="4724400"/>
          <a:ext cx="1555750" cy="892175"/>
        </p:xfrm>
        <a:graphic>
          <a:graphicData uri="http://schemas.openxmlformats.org/presentationml/2006/ole">
            <p:oleObj spid="_x0000_s1046" name="Формула" r:id="rId24" imgW="685800" imgH="393480" progId="Equation.3">
              <p:embed/>
            </p:oleObj>
          </a:graphicData>
        </a:graphic>
      </p:graphicFrame>
      <p:graphicFrame>
        <p:nvGraphicFramePr>
          <p:cNvPr id="60592" name="Object 23"/>
          <p:cNvGraphicFramePr>
            <a:graphicFrameLocks noChangeAspect="1"/>
          </p:cNvGraphicFramePr>
          <p:nvPr/>
        </p:nvGraphicFramePr>
        <p:xfrm>
          <a:off x="8629650" y="4724400"/>
          <a:ext cx="514350" cy="936625"/>
        </p:xfrm>
        <a:graphic>
          <a:graphicData uri="http://schemas.openxmlformats.org/presentationml/2006/ole">
            <p:oleObj spid="_x0000_s1047" name="Формула" r:id="rId25" imgW="215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6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6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6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6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6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1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1000"/>
                                        <p:tgtEl>
                                          <p:spTgt spid="6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10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00"/>
                                        <p:tgtEl>
                                          <p:spTgt spid="6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1000"/>
                                        <p:tgtEl>
                                          <p:spTgt spid="6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10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1000"/>
                                        <p:tgtEl>
                                          <p:spTgt spid="6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1000"/>
                                        <p:tgtEl>
                                          <p:spTgt spid="6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76" grpId="0" animBg="1"/>
      <p:bldP spid="60478" grpId="0" animBg="1"/>
      <p:bldP spid="60479" grpId="0" animBg="1"/>
      <p:bldP spid="60481" grpId="0" animBg="1"/>
      <p:bldP spid="60482" grpId="0" animBg="1"/>
      <p:bldP spid="604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42888"/>
            <a:ext cx="9144000" cy="1314450"/>
          </a:xfrm>
        </p:spPr>
        <p:txBody>
          <a:bodyPr/>
          <a:lstStyle/>
          <a:p>
            <a:r>
              <a:rPr lang="ru-RU" sz="2600" b="1" smtClean="0">
                <a:solidFill>
                  <a:srgbClr val="660033"/>
                </a:solidFill>
              </a:rPr>
              <a:t>Расшифруй древнегреческое название Междуречья (области, расположенной между этими реками), записав ответы примеров в порядке возрастания:</a:t>
            </a:r>
          </a:p>
        </p:txBody>
      </p:sp>
      <p:graphicFrame>
        <p:nvGraphicFramePr>
          <p:cNvPr id="74755" name="Group 3"/>
          <p:cNvGraphicFramePr>
            <a:graphicFrameLocks noGrp="1"/>
          </p:cNvGraphicFramePr>
          <p:nvPr>
            <p:ph sz="quarter" idx="1"/>
          </p:nvPr>
        </p:nvGraphicFramePr>
        <p:xfrm>
          <a:off x="323850" y="4797425"/>
          <a:ext cx="8569325" cy="1827213"/>
        </p:xfrm>
        <a:graphic>
          <a:graphicData uri="http://schemas.openxmlformats.org/drawingml/2006/table">
            <a:tbl>
              <a:tblPr/>
              <a:tblGrid>
                <a:gridCol w="779463"/>
                <a:gridCol w="777875"/>
                <a:gridCol w="779462"/>
                <a:gridCol w="779463"/>
                <a:gridCol w="779462"/>
                <a:gridCol w="777875"/>
                <a:gridCol w="779463"/>
                <a:gridCol w="779462"/>
                <a:gridCol w="779463"/>
                <a:gridCol w="777875"/>
                <a:gridCol w="779462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00" name="AutoShape 43"/>
          <p:cNvSpPr>
            <a:spLocks noChangeArrowheads="1"/>
          </p:cNvSpPr>
          <p:nvPr/>
        </p:nvSpPr>
        <p:spPr bwMode="auto">
          <a:xfrm>
            <a:off x="179388" y="1268413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М</a:t>
            </a:r>
          </a:p>
        </p:txBody>
      </p:sp>
      <p:sp>
        <p:nvSpPr>
          <p:cNvPr id="2101" name="AutoShape 44"/>
          <p:cNvSpPr>
            <a:spLocks noChangeArrowheads="1"/>
          </p:cNvSpPr>
          <p:nvPr/>
        </p:nvSpPr>
        <p:spPr bwMode="auto">
          <a:xfrm>
            <a:off x="7019925" y="2492375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И</a:t>
            </a:r>
          </a:p>
        </p:txBody>
      </p:sp>
      <p:sp>
        <p:nvSpPr>
          <p:cNvPr id="2102" name="AutoShape 45"/>
          <p:cNvSpPr>
            <a:spLocks noChangeArrowheads="1"/>
          </p:cNvSpPr>
          <p:nvPr/>
        </p:nvSpPr>
        <p:spPr bwMode="auto">
          <a:xfrm>
            <a:off x="106363" y="3429000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Я</a:t>
            </a:r>
          </a:p>
        </p:txBody>
      </p:sp>
      <p:sp>
        <p:nvSpPr>
          <p:cNvPr id="2103" name="AutoShape 46"/>
          <p:cNvSpPr>
            <a:spLocks noChangeArrowheads="1"/>
          </p:cNvSpPr>
          <p:nvPr/>
        </p:nvSpPr>
        <p:spPr bwMode="auto">
          <a:xfrm>
            <a:off x="4859338" y="1628775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П</a:t>
            </a:r>
          </a:p>
        </p:txBody>
      </p:sp>
      <p:sp>
        <p:nvSpPr>
          <p:cNvPr id="2104" name="AutoShape 47"/>
          <p:cNvSpPr>
            <a:spLocks noChangeArrowheads="1"/>
          </p:cNvSpPr>
          <p:nvPr/>
        </p:nvSpPr>
        <p:spPr bwMode="auto">
          <a:xfrm>
            <a:off x="5292725" y="3284538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С</a:t>
            </a:r>
          </a:p>
        </p:txBody>
      </p:sp>
      <p:sp>
        <p:nvSpPr>
          <p:cNvPr id="2105" name="AutoShape 48"/>
          <p:cNvSpPr>
            <a:spLocks noChangeArrowheads="1"/>
          </p:cNvSpPr>
          <p:nvPr/>
        </p:nvSpPr>
        <p:spPr bwMode="auto">
          <a:xfrm>
            <a:off x="3348038" y="2492375"/>
            <a:ext cx="9366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Т</a:t>
            </a:r>
          </a:p>
        </p:txBody>
      </p:sp>
      <p:grpSp>
        <p:nvGrpSpPr>
          <p:cNvPr id="2106" name="Group 49"/>
          <p:cNvGrpSpPr>
            <a:grpSpLocks/>
          </p:cNvGrpSpPr>
          <p:nvPr/>
        </p:nvGrpSpPr>
        <p:grpSpPr bwMode="auto">
          <a:xfrm>
            <a:off x="2555875" y="3644900"/>
            <a:ext cx="1081088" cy="719138"/>
            <a:chOff x="204" y="1480"/>
            <a:chExt cx="681" cy="453"/>
          </a:xfrm>
        </p:grpSpPr>
        <p:grpSp>
          <p:nvGrpSpPr>
            <p:cNvPr id="2151" name="Group 50"/>
            <p:cNvGrpSpPr>
              <a:grpSpLocks/>
            </p:cNvGrpSpPr>
            <p:nvPr/>
          </p:nvGrpSpPr>
          <p:grpSpPr bwMode="auto">
            <a:xfrm>
              <a:off x="204" y="1480"/>
              <a:ext cx="681" cy="453"/>
              <a:chOff x="1032" y="2353"/>
              <a:chExt cx="698" cy="474"/>
            </a:xfrm>
          </p:grpSpPr>
          <p:sp>
            <p:nvSpPr>
              <p:cNvPr id="2153" name="Freeform 51"/>
              <p:cNvSpPr>
                <a:spLocks/>
              </p:cNvSpPr>
              <p:nvPr/>
            </p:nvSpPr>
            <p:spPr bwMode="auto">
              <a:xfrm>
                <a:off x="1051" y="2372"/>
                <a:ext cx="679" cy="455"/>
              </a:xfrm>
              <a:custGeom>
                <a:avLst/>
                <a:gdLst>
                  <a:gd name="T0" fmla="*/ 37 w 679"/>
                  <a:gd name="T1" fmla="*/ 158 h 455"/>
                  <a:gd name="T2" fmla="*/ 4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8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0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3 w 679"/>
                  <a:gd name="T37" fmla="*/ 414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2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5 h 455"/>
                  <a:gd name="T52" fmla="*/ 622 w 679"/>
                  <a:gd name="T53" fmla="*/ 304 h 455"/>
                  <a:gd name="T54" fmla="*/ 653 w 679"/>
                  <a:gd name="T55" fmla="*/ 282 h 455"/>
                  <a:gd name="T56" fmla="*/ 671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0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0"/>
                    </a:moveTo>
                    <a:lnTo>
                      <a:pt x="37" y="158"/>
                    </a:lnTo>
                    <a:lnTo>
                      <a:pt x="16" y="172"/>
                    </a:lnTo>
                    <a:lnTo>
                      <a:pt x="4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8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0" y="396"/>
                    </a:lnTo>
                    <a:lnTo>
                      <a:pt x="136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5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3" y="414"/>
                    </a:lnTo>
                    <a:lnTo>
                      <a:pt x="440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2" y="391"/>
                    </a:lnTo>
                    <a:lnTo>
                      <a:pt x="547" y="384"/>
                    </a:lnTo>
                    <a:lnTo>
                      <a:pt x="561" y="374"/>
                    </a:lnTo>
                    <a:lnTo>
                      <a:pt x="572" y="363"/>
                    </a:lnTo>
                    <a:lnTo>
                      <a:pt x="580" y="348"/>
                    </a:lnTo>
                    <a:lnTo>
                      <a:pt x="584" y="332"/>
                    </a:lnTo>
                    <a:lnTo>
                      <a:pt x="587" y="315"/>
                    </a:lnTo>
                    <a:lnTo>
                      <a:pt x="605" y="311"/>
                    </a:lnTo>
                    <a:lnTo>
                      <a:pt x="622" y="304"/>
                    </a:lnTo>
                    <a:lnTo>
                      <a:pt x="638" y="294"/>
                    </a:lnTo>
                    <a:lnTo>
                      <a:pt x="653" y="282"/>
                    </a:lnTo>
                    <a:lnTo>
                      <a:pt x="662" y="271"/>
                    </a:lnTo>
                    <a:lnTo>
                      <a:pt x="671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4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8" y="44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8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4"/>
                    </a:lnTo>
                    <a:lnTo>
                      <a:pt x="167" y="42"/>
                    </a:lnTo>
                    <a:lnTo>
                      <a:pt x="146" y="44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7" y="84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" name="Freeform 52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" name="Freeform 53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" name="Freeform 54"/>
              <p:cNvSpPr>
                <a:spLocks/>
              </p:cNvSpPr>
              <p:nvPr/>
            </p:nvSpPr>
            <p:spPr bwMode="auto">
              <a:xfrm>
                <a:off x="1065" y="2619"/>
                <a:ext cx="40" cy="10"/>
              </a:xfrm>
              <a:custGeom>
                <a:avLst/>
                <a:gdLst>
                  <a:gd name="T0" fmla="*/ 0 w 40"/>
                  <a:gd name="T1" fmla="*/ 0 h 10"/>
                  <a:gd name="T2" fmla="*/ 19 w 40"/>
                  <a:gd name="T3" fmla="*/ 7 h 10"/>
                  <a:gd name="T4" fmla="*/ 35 w 40"/>
                  <a:gd name="T5" fmla="*/ 10 h 10"/>
                  <a:gd name="T6" fmla="*/ 38 w 40"/>
                  <a:gd name="T7" fmla="*/ 10 h 10"/>
                  <a:gd name="T8" fmla="*/ 40 w 4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0"/>
                  <a:gd name="T17" fmla="*/ 40 w 4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0">
                    <a:moveTo>
                      <a:pt x="0" y="0"/>
                    </a:moveTo>
                    <a:lnTo>
                      <a:pt x="19" y="7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" name="Freeform 55"/>
              <p:cNvSpPr>
                <a:spLocks/>
              </p:cNvSpPr>
              <p:nvPr/>
            </p:nvSpPr>
            <p:spPr bwMode="auto">
              <a:xfrm>
                <a:off x="1124" y="2720"/>
                <a:ext cx="16" cy="5"/>
              </a:xfrm>
              <a:custGeom>
                <a:avLst/>
                <a:gdLst>
                  <a:gd name="T0" fmla="*/ 0 w 16"/>
                  <a:gd name="T1" fmla="*/ 5 h 5"/>
                  <a:gd name="T2" fmla="*/ 9 w 16"/>
                  <a:gd name="T3" fmla="*/ 3 h 5"/>
                  <a:gd name="T4" fmla="*/ 16 w 1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0" y="5"/>
                    </a:moveTo>
                    <a:lnTo>
                      <a:pt x="9" y="3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" name="Freeform 56"/>
              <p:cNvSpPr>
                <a:spLocks/>
              </p:cNvSpPr>
              <p:nvPr/>
            </p:nvSpPr>
            <p:spPr bwMode="auto">
              <a:xfrm>
                <a:off x="1279" y="2746"/>
                <a:ext cx="12" cy="19"/>
              </a:xfrm>
              <a:custGeom>
                <a:avLst/>
                <a:gdLst>
                  <a:gd name="T0" fmla="*/ 0 w 12"/>
                  <a:gd name="T1" fmla="*/ 0 h 19"/>
                  <a:gd name="T2" fmla="*/ 5 w 12"/>
                  <a:gd name="T3" fmla="*/ 10 h 19"/>
                  <a:gd name="T4" fmla="*/ 12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0" y="0"/>
                    </a:moveTo>
                    <a:lnTo>
                      <a:pt x="5" y="10"/>
                    </a:lnTo>
                    <a:lnTo>
                      <a:pt x="12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" name="Freeform 57"/>
              <p:cNvSpPr>
                <a:spLocks/>
              </p:cNvSpPr>
              <p:nvPr/>
            </p:nvSpPr>
            <p:spPr bwMode="auto">
              <a:xfrm>
                <a:off x="1480" y="2718"/>
                <a:ext cx="4" cy="21"/>
              </a:xfrm>
              <a:custGeom>
                <a:avLst/>
                <a:gdLst>
                  <a:gd name="T0" fmla="*/ 0 w 4"/>
                  <a:gd name="T1" fmla="*/ 21 h 21"/>
                  <a:gd name="T2" fmla="*/ 2 w 4"/>
                  <a:gd name="T3" fmla="*/ 12 h 21"/>
                  <a:gd name="T4" fmla="*/ 4 w 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1"/>
                  <a:gd name="T11" fmla="*/ 4 w 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1">
                    <a:moveTo>
                      <a:pt x="0" y="21"/>
                    </a:moveTo>
                    <a:lnTo>
                      <a:pt x="2" y="1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" name="Freeform 58"/>
              <p:cNvSpPr>
                <a:spLocks/>
              </p:cNvSpPr>
              <p:nvPr/>
            </p:nvSpPr>
            <p:spPr bwMode="auto">
              <a:xfrm>
                <a:off x="1569" y="2596"/>
                <a:ext cx="50" cy="73"/>
              </a:xfrm>
              <a:custGeom>
                <a:avLst/>
                <a:gdLst>
                  <a:gd name="T0" fmla="*/ 50 w 50"/>
                  <a:gd name="T1" fmla="*/ 73 h 73"/>
                  <a:gd name="T2" fmla="*/ 50 w 50"/>
                  <a:gd name="T3" fmla="*/ 73 h 73"/>
                  <a:gd name="T4" fmla="*/ 47 w 50"/>
                  <a:gd name="T5" fmla="*/ 49 h 73"/>
                  <a:gd name="T6" fmla="*/ 36 w 50"/>
                  <a:gd name="T7" fmla="*/ 30 h 73"/>
                  <a:gd name="T8" fmla="*/ 21 w 50"/>
                  <a:gd name="T9" fmla="*/ 11 h 73"/>
                  <a:gd name="T10" fmla="*/ 0 w 5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73"/>
                  <a:gd name="T20" fmla="*/ 50 w 50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73">
                    <a:moveTo>
                      <a:pt x="50" y="73"/>
                    </a:moveTo>
                    <a:lnTo>
                      <a:pt x="50" y="73"/>
                    </a:lnTo>
                    <a:lnTo>
                      <a:pt x="47" y="49"/>
                    </a:lnTo>
                    <a:lnTo>
                      <a:pt x="36" y="30"/>
                    </a:lnTo>
                    <a:lnTo>
                      <a:pt x="21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" name="Freeform 59"/>
              <p:cNvSpPr>
                <a:spLocks/>
              </p:cNvSpPr>
              <p:nvPr/>
            </p:nvSpPr>
            <p:spPr bwMode="auto">
              <a:xfrm>
                <a:off x="1666" y="2513"/>
                <a:ext cx="23" cy="28"/>
              </a:xfrm>
              <a:custGeom>
                <a:avLst/>
                <a:gdLst>
                  <a:gd name="T0" fmla="*/ 0 w 23"/>
                  <a:gd name="T1" fmla="*/ 28 h 28"/>
                  <a:gd name="T2" fmla="*/ 12 w 23"/>
                  <a:gd name="T3" fmla="*/ 17 h 28"/>
                  <a:gd name="T4" fmla="*/ 23 w 23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8"/>
                  <a:gd name="T11" fmla="*/ 23 w 23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8">
                    <a:moveTo>
                      <a:pt x="0" y="28"/>
                    </a:moveTo>
                    <a:lnTo>
                      <a:pt x="12" y="17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" name="Freeform 60"/>
              <p:cNvSpPr>
                <a:spLocks/>
              </p:cNvSpPr>
              <p:nvPr/>
            </p:nvSpPr>
            <p:spPr bwMode="auto">
              <a:xfrm>
                <a:off x="1633" y="2409"/>
                <a:ext cx="2" cy="14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4 h 14"/>
                  <a:gd name="T4" fmla="*/ 2 w 2"/>
                  <a:gd name="T5" fmla="*/ 12 h 14"/>
                  <a:gd name="T6" fmla="*/ 2 w 2"/>
                  <a:gd name="T7" fmla="*/ 7 h 14"/>
                  <a:gd name="T8" fmla="*/ 0 w 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4"/>
                  <a:gd name="T17" fmla="*/ 2 w 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4">
                    <a:moveTo>
                      <a:pt x="2" y="14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3" name="Freeform 61"/>
              <p:cNvSpPr>
                <a:spLocks/>
              </p:cNvSpPr>
              <p:nvPr/>
            </p:nvSpPr>
            <p:spPr bwMode="auto">
              <a:xfrm>
                <a:off x="1489" y="2376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5 w 12"/>
                  <a:gd name="T3" fmla="*/ 10 h 19"/>
                  <a:gd name="T4" fmla="*/ 0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12" y="0"/>
                    </a:moveTo>
                    <a:lnTo>
                      <a:pt x="5" y="1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" name="Line 62"/>
              <p:cNvSpPr>
                <a:spLocks noChangeShapeType="1"/>
              </p:cNvSpPr>
              <p:nvPr/>
            </p:nvSpPr>
            <p:spPr bwMode="auto">
              <a:xfrm flipH="1">
                <a:off x="1378" y="2388"/>
                <a:ext cx="7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5" name="Line 63"/>
              <p:cNvSpPr>
                <a:spLocks noChangeShapeType="1"/>
              </p:cNvSpPr>
              <p:nvPr/>
            </p:nvSpPr>
            <p:spPr bwMode="auto">
              <a:xfrm flipH="1" flipV="1">
                <a:off x="1251" y="2407"/>
                <a:ext cx="2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6" name="Freeform 64"/>
              <p:cNvSpPr>
                <a:spLocks/>
              </p:cNvSpPr>
              <p:nvPr/>
            </p:nvSpPr>
            <p:spPr bwMode="auto">
              <a:xfrm>
                <a:off x="1093" y="2504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2 w 2"/>
                  <a:gd name="T3" fmla="*/ 7 h 16"/>
                  <a:gd name="T4" fmla="*/ 2 w 2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6"/>
                  <a:gd name="T11" fmla="*/ 2 w 2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6">
                    <a:moveTo>
                      <a:pt x="0" y="0"/>
                    </a:moveTo>
                    <a:lnTo>
                      <a:pt x="2" y="7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2" name="Text Box 65"/>
            <p:cNvSpPr txBox="1">
              <a:spLocks noChangeArrowheads="1"/>
            </p:cNvSpPr>
            <p:nvPr/>
          </p:nvSpPr>
          <p:spPr bwMode="auto">
            <a:xfrm>
              <a:off x="418" y="1523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/>
                <a:t>А</a:t>
              </a:r>
            </a:p>
          </p:txBody>
        </p:sp>
      </p:grpSp>
      <p:grpSp>
        <p:nvGrpSpPr>
          <p:cNvPr id="2107" name="Group 66"/>
          <p:cNvGrpSpPr>
            <a:grpSpLocks/>
          </p:cNvGrpSpPr>
          <p:nvPr/>
        </p:nvGrpSpPr>
        <p:grpSpPr bwMode="auto">
          <a:xfrm>
            <a:off x="611188" y="2276475"/>
            <a:ext cx="955675" cy="955675"/>
            <a:chOff x="612" y="2750"/>
            <a:chExt cx="602" cy="602"/>
          </a:xfrm>
        </p:grpSpPr>
        <p:grpSp>
          <p:nvGrpSpPr>
            <p:cNvPr id="2147" name="Group 67"/>
            <p:cNvGrpSpPr>
              <a:grpSpLocks/>
            </p:cNvGrpSpPr>
            <p:nvPr/>
          </p:nvGrpSpPr>
          <p:grpSpPr bwMode="auto">
            <a:xfrm>
              <a:off x="612" y="2750"/>
              <a:ext cx="602" cy="602"/>
              <a:chOff x="990" y="2765"/>
              <a:chExt cx="602" cy="602"/>
            </a:xfrm>
          </p:grpSpPr>
          <p:sp>
            <p:nvSpPr>
              <p:cNvPr id="2149" name="Freeform 68"/>
              <p:cNvSpPr>
                <a:spLocks/>
              </p:cNvSpPr>
              <p:nvPr/>
            </p:nvSpPr>
            <p:spPr bwMode="auto">
              <a:xfrm>
                <a:off x="1014" y="2789"/>
                <a:ext cx="578" cy="578"/>
              </a:xfrm>
              <a:custGeom>
                <a:avLst/>
                <a:gdLst>
                  <a:gd name="T0" fmla="*/ 244 w 578"/>
                  <a:gd name="T1" fmla="*/ 213 h 578"/>
                  <a:gd name="T2" fmla="*/ 216 w 578"/>
                  <a:gd name="T3" fmla="*/ 168 h 578"/>
                  <a:gd name="T4" fmla="*/ 146 w 578"/>
                  <a:gd name="T5" fmla="*/ 143 h 578"/>
                  <a:gd name="T6" fmla="*/ 98 w 578"/>
                  <a:gd name="T7" fmla="*/ 137 h 578"/>
                  <a:gd name="T8" fmla="*/ 55 w 578"/>
                  <a:gd name="T9" fmla="*/ 119 h 578"/>
                  <a:gd name="T10" fmla="*/ 34 w 578"/>
                  <a:gd name="T11" fmla="*/ 116 h 578"/>
                  <a:gd name="T12" fmla="*/ 64 w 578"/>
                  <a:gd name="T13" fmla="*/ 186 h 578"/>
                  <a:gd name="T14" fmla="*/ 95 w 578"/>
                  <a:gd name="T15" fmla="*/ 219 h 578"/>
                  <a:gd name="T16" fmla="*/ 140 w 578"/>
                  <a:gd name="T17" fmla="*/ 247 h 578"/>
                  <a:gd name="T18" fmla="*/ 140 w 578"/>
                  <a:gd name="T19" fmla="*/ 271 h 578"/>
                  <a:gd name="T20" fmla="*/ 76 w 578"/>
                  <a:gd name="T21" fmla="*/ 310 h 578"/>
                  <a:gd name="T22" fmla="*/ 31 w 578"/>
                  <a:gd name="T23" fmla="*/ 338 h 578"/>
                  <a:gd name="T24" fmla="*/ 22 w 578"/>
                  <a:gd name="T25" fmla="*/ 359 h 578"/>
                  <a:gd name="T26" fmla="*/ 73 w 578"/>
                  <a:gd name="T27" fmla="*/ 371 h 578"/>
                  <a:gd name="T28" fmla="*/ 143 w 578"/>
                  <a:gd name="T29" fmla="*/ 356 h 578"/>
                  <a:gd name="T30" fmla="*/ 174 w 578"/>
                  <a:gd name="T31" fmla="*/ 353 h 578"/>
                  <a:gd name="T32" fmla="*/ 152 w 578"/>
                  <a:gd name="T33" fmla="*/ 392 h 578"/>
                  <a:gd name="T34" fmla="*/ 152 w 578"/>
                  <a:gd name="T35" fmla="*/ 435 h 578"/>
                  <a:gd name="T36" fmla="*/ 158 w 578"/>
                  <a:gd name="T37" fmla="*/ 487 h 578"/>
                  <a:gd name="T38" fmla="*/ 140 w 578"/>
                  <a:gd name="T39" fmla="*/ 535 h 578"/>
                  <a:gd name="T40" fmla="*/ 110 w 578"/>
                  <a:gd name="T41" fmla="*/ 563 h 578"/>
                  <a:gd name="T42" fmla="*/ 198 w 578"/>
                  <a:gd name="T43" fmla="*/ 535 h 578"/>
                  <a:gd name="T44" fmla="*/ 244 w 578"/>
                  <a:gd name="T45" fmla="*/ 487 h 578"/>
                  <a:gd name="T46" fmla="*/ 265 w 578"/>
                  <a:gd name="T47" fmla="*/ 447 h 578"/>
                  <a:gd name="T48" fmla="*/ 262 w 578"/>
                  <a:gd name="T49" fmla="*/ 402 h 578"/>
                  <a:gd name="T50" fmla="*/ 289 w 578"/>
                  <a:gd name="T51" fmla="*/ 459 h 578"/>
                  <a:gd name="T52" fmla="*/ 298 w 578"/>
                  <a:gd name="T53" fmla="*/ 541 h 578"/>
                  <a:gd name="T54" fmla="*/ 292 w 578"/>
                  <a:gd name="T55" fmla="*/ 572 h 578"/>
                  <a:gd name="T56" fmla="*/ 329 w 578"/>
                  <a:gd name="T57" fmla="*/ 563 h 578"/>
                  <a:gd name="T58" fmla="*/ 374 w 578"/>
                  <a:gd name="T59" fmla="*/ 511 h 578"/>
                  <a:gd name="T60" fmla="*/ 383 w 578"/>
                  <a:gd name="T61" fmla="*/ 471 h 578"/>
                  <a:gd name="T62" fmla="*/ 371 w 578"/>
                  <a:gd name="T63" fmla="*/ 417 h 578"/>
                  <a:gd name="T64" fmla="*/ 386 w 578"/>
                  <a:gd name="T65" fmla="*/ 405 h 578"/>
                  <a:gd name="T66" fmla="*/ 417 w 578"/>
                  <a:gd name="T67" fmla="*/ 423 h 578"/>
                  <a:gd name="T68" fmla="*/ 435 w 578"/>
                  <a:gd name="T69" fmla="*/ 453 h 578"/>
                  <a:gd name="T70" fmla="*/ 478 w 578"/>
                  <a:gd name="T71" fmla="*/ 478 h 578"/>
                  <a:gd name="T72" fmla="*/ 544 w 578"/>
                  <a:gd name="T73" fmla="*/ 487 h 578"/>
                  <a:gd name="T74" fmla="*/ 566 w 578"/>
                  <a:gd name="T75" fmla="*/ 471 h 578"/>
                  <a:gd name="T76" fmla="*/ 526 w 578"/>
                  <a:gd name="T77" fmla="*/ 447 h 578"/>
                  <a:gd name="T78" fmla="*/ 496 w 578"/>
                  <a:gd name="T79" fmla="*/ 414 h 578"/>
                  <a:gd name="T80" fmla="*/ 490 w 578"/>
                  <a:gd name="T81" fmla="*/ 380 h 578"/>
                  <a:gd name="T82" fmla="*/ 453 w 578"/>
                  <a:gd name="T83" fmla="*/ 332 h 578"/>
                  <a:gd name="T84" fmla="*/ 420 w 578"/>
                  <a:gd name="T85" fmla="*/ 313 h 578"/>
                  <a:gd name="T86" fmla="*/ 414 w 578"/>
                  <a:gd name="T87" fmla="*/ 301 h 578"/>
                  <a:gd name="T88" fmla="*/ 478 w 578"/>
                  <a:gd name="T89" fmla="*/ 280 h 578"/>
                  <a:gd name="T90" fmla="*/ 547 w 578"/>
                  <a:gd name="T91" fmla="*/ 280 h 578"/>
                  <a:gd name="T92" fmla="*/ 532 w 578"/>
                  <a:gd name="T93" fmla="*/ 247 h 578"/>
                  <a:gd name="T94" fmla="*/ 453 w 578"/>
                  <a:gd name="T95" fmla="*/ 216 h 578"/>
                  <a:gd name="T96" fmla="*/ 405 w 578"/>
                  <a:gd name="T97" fmla="*/ 216 h 578"/>
                  <a:gd name="T98" fmla="*/ 365 w 578"/>
                  <a:gd name="T99" fmla="*/ 237 h 578"/>
                  <a:gd name="T100" fmla="*/ 374 w 578"/>
                  <a:gd name="T101" fmla="*/ 213 h 578"/>
                  <a:gd name="T102" fmla="*/ 392 w 578"/>
                  <a:gd name="T103" fmla="*/ 155 h 578"/>
                  <a:gd name="T104" fmla="*/ 377 w 578"/>
                  <a:gd name="T105" fmla="*/ 104 h 578"/>
                  <a:gd name="T106" fmla="*/ 350 w 578"/>
                  <a:gd name="T107" fmla="*/ 55 h 578"/>
                  <a:gd name="T108" fmla="*/ 338 w 578"/>
                  <a:gd name="T109" fmla="*/ 19 h 578"/>
                  <a:gd name="T110" fmla="*/ 326 w 578"/>
                  <a:gd name="T111" fmla="*/ 10 h 578"/>
                  <a:gd name="T112" fmla="*/ 289 w 578"/>
                  <a:gd name="T113" fmla="*/ 64 h 578"/>
                  <a:gd name="T114" fmla="*/ 268 w 578"/>
                  <a:gd name="T115" fmla="*/ 122 h 578"/>
                  <a:gd name="T116" fmla="*/ 277 w 578"/>
                  <a:gd name="T117" fmla="*/ 171 h 578"/>
                  <a:gd name="T118" fmla="*/ 271 w 578"/>
                  <a:gd name="T119" fmla="*/ 213 h 578"/>
                  <a:gd name="T120" fmla="*/ 250 w 578"/>
                  <a:gd name="T121" fmla="*/ 241 h 5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8"/>
                  <a:gd name="T184" fmla="*/ 0 h 578"/>
                  <a:gd name="T185" fmla="*/ 578 w 578"/>
                  <a:gd name="T186" fmla="*/ 578 h 5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8" h="578">
                    <a:moveTo>
                      <a:pt x="250" y="241"/>
                    </a:moveTo>
                    <a:lnTo>
                      <a:pt x="247" y="225"/>
                    </a:lnTo>
                    <a:lnTo>
                      <a:pt x="244" y="213"/>
                    </a:lnTo>
                    <a:lnTo>
                      <a:pt x="237" y="198"/>
                    </a:lnTo>
                    <a:lnTo>
                      <a:pt x="228" y="180"/>
                    </a:lnTo>
                    <a:lnTo>
                      <a:pt x="216" y="168"/>
                    </a:lnTo>
                    <a:lnTo>
                      <a:pt x="198" y="152"/>
                    </a:lnTo>
                    <a:lnTo>
                      <a:pt x="177" y="146"/>
                    </a:lnTo>
                    <a:lnTo>
                      <a:pt x="146" y="143"/>
                    </a:lnTo>
                    <a:lnTo>
                      <a:pt x="131" y="140"/>
                    </a:lnTo>
                    <a:lnTo>
                      <a:pt x="113" y="140"/>
                    </a:lnTo>
                    <a:lnTo>
                      <a:pt x="98" y="137"/>
                    </a:lnTo>
                    <a:lnTo>
                      <a:pt x="79" y="131"/>
                    </a:lnTo>
                    <a:lnTo>
                      <a:pt x="67" y="128"/>
                    </a:lnTo>
                    <a:lnTo>
                      <a:pt x="55" y="119"/>
                    </a:lnTo>
                    <a:lnTo>
                      <a:pt x="43" y="110"/>
                    </a:lnTo>
                    <a:lnTo>
                      <a:pt x="34" y="98"/>
                    </a:lnTo>
                    <a:lnTo>
                      <a:pt x="34" y="116"/>
                    </a:lnTo>
                    <a:lnTo>
                      <a:pt x="40" y="137"/>
                    </a:lnTo>
                    <a:lnTo>
                      <a:pt x="49" y="162"/>
                    </a:lnTo>
                    <a:lnTo>
                      <a:pt x="64" y="186"/>
                    </a:lnTo>
                    <a:lnTo>
                      <a:pt x="73" y="201"/>
                    </a:lnTo>
                    <a:lnTo>
                      <a:pt x="83" y="213"/>
                    </a:lnTo>
                    <a:lnTo>
                      <a:pt x="95" y="219"/>
                    </a:lnTo>
                    <a:lnTo>
                      <a:pt x="110" y="231"/>
                    </a:lnTo>
                    <a:lnTo>
                      <a:pt x="125" y="241"/>
                    </a:lnTo>
                    <a:lnTo>
                      <a:pt x="140" y="247"/>
                    </a:lnTo>
                    <a:lnTo>
                      <a:pt x="162" y="253"/>
                    </a:lnTo>
                    <a:lnTo>
                      <a:pt x="180" y="259"/>
                    </a:lnTo>
                    <a:lnTo>
                      <a:pt x="140" y="271"/>
                    </a:lnTo>
                    <a:lnTo>
                      <a:pt x="107" y="286"/>
                    </a:lnTo>
                    <a:lnTo>
                      <a:pt x="89" y="295"/>
                    </a:lnTo>
                    <a:lnTo>
                      <a:pt x="76" y="310"/>
                    </a:lnTo>
                    <a:lnTo>
                      <a:pt x="67" y="323"/>
                    </a:lnTo>
                    <a:lnTo>
                      <a:pt x="52" y="332"/>
                    </a:lnTo>
                    <a:lnTo>
                      <a:pt x="31" y="338"/>
                    </a:lnTo>
                    <a:lnTo>
                      <a:pt x="0" y="344"/>
                    </a:lnTo>
                    <a:lnTo>
                      <a:pt x="13" y="356"/>
                    </a:lnTo>
                    <a:lnTo>
                      <a:pt x="22" y="359"/>
                    </a:lnTo>
                    <a:lnTo>
                      <a:pt x="34" y="365"/>
                    </a:lnTo>
                    <a:lnTo>
                      <a:pt x="46" y="368"/>
                    </a:lnTo>
                    <a:lnTo>
                      <a:pt x="73" y="371"/>
                    </a:lnTo>
                    <a:lnTo>
                      <a:pt x="95" y="368"/>
                    </a:lnTo>
                    <a:lnTo>
                      <a:pt x="122" y="362"/>
                    </a:lnTo>
                    <a:lnTo>
                      <a:pt x="143" y="356"/>
                    </a:lnTo>
                    <a:lnTo>
                      <a:pt x="165" y="344"/>
                    </a:lnTo>
                    <a:lnTo>
                      <a:pt x="180" y="335"/>
                    </a:lnTo>
                    <a:lnTo>
                      <a:pt x="174" y="353"/>
                    </a:lnTo>
                    <a:lnTo>
                      <a:pt x="165" y="365"/>
                    </a:lnTo>
                    <a:lnTo>
                      <a:pt x="158" y="380"/>
                    </a:lnTo>
                    <a:lnTo>
                      <a:pt x="152" y="392"/>
                    </a:lnTo>
                    <a:lnTo>
                      <a:pt x="152" y="405"/>
                    </a:lnTo>
                    <a:lnTo>
                      <a:pt x="152" y="420"/>
                    </a:lnTo>
                    <a:lnTo>
                      <a:pt x="152" y="435"/>
                    </a:lnTo>
                    <a:lnTo>
                      <a:pt x="155" y="453"/>
                    </a:lnTo>
                    <a:lnTo>
                      <a:pt x="158" y="471"/>
                    </a:lnTo>
                    <a:lnTo>
                      <a:pt x="158" y="487"/>
                    </a:lnTo>
                    <a:lnTo>
                      <a:pt x="155" y="505"/>
                    </a:lnTo>
                    <a:lnTo>
                      <a:pt x="149" y="520"/>
                    </a:lnTo>
                    <a:lnTo>
                      <a:pt x="140" y="535"/>
                    </a:lnTo>
                    <a:lnTo>
                      <a:pt x="134" y="544"/>
                    </a:lnTo>
                    <a:lnTo>
                      <a:pt x="122" y="557"/>
                    </a:lnTo>
                    <a:lnTo>
                      <a:pt x="110" y="563"/>
                    </a:lnTo>
                    <a:lnTo>
                      <a:pt x="140" y="560"/>
                    </a:lnTo>
                    <a:lnTo>
                      <a:pt x="168" y="547"/>
                    </a:lnTo>
                    <a:lnTo>
                      <a:pt x="198" y="535"/>
                    </a:lnTo>
                    <a:lnTo>
                      <a:pt x="225" y="514"/>
                    </a:lnTo>
                    <a:lnTo>
                      <a:pt x="237" y="502"/>
                    </a:lnTo>
                    <a:lnTo>
                      <a:pt x="244" y="487"/>
                    </a:lnTo>
                    <a:lnTo>
                      <a:pt x="253" y="474"/>
                    </a:lnTo>
                    <a:lnTo>
                      <a:pt x="259" y="462"/>
                    </a:lnTo>
                    <a:lnTo>
                      <a:pt x="265" y="447"/>
                    </a:lnTo>
                    <a:lnTo>
                      <a:pt x="265" y="432"/>
                    </a:lnTo>
                    <a:lnTo>
                      <a:pt x="265" y="417"/>
                    </a:lnTo>
                    <a:lnTo>
                      <a:pt x="262" y="402"/>
                    </a:lnTo>
                    <a:lnTo>
                      <a:pt x="274" y="414"/>
                    </a:lnTo>
                    <a:lnTo>
                      <a:pt x="283" y="435"/>
                    </a:lnTo>
                    <a:lnTo>
                      <a:pt x="289" y="459"/>
                    </a:lnTo>
                    <a:lnTo>
                      <a:pt x="295" y="487"/>
                    </a:lnTo>
                    <a:lnTo>
                      <a:pt x="298" y="514"/>
                    </a:lnTo>
                    <a:lnTo>
                      <a:pt x="298" y="541"/>
                    </a:lnTo>
                    <a:lnTo>
                      <a:pt x="298" y="550"/>
                    </a:lnTo>
                    <a:lnTo>
                      <a:pt x="295" y="563"/>
                    </a:lnTo>
                    <a:lnTo>
                      <a:pt x="292" y="572"/>
                    </a:lnTo>
                    <a:lnTo>
                      <a:pt x="289" y="578"/>
                    </a:lnTo>
                    <a:lnTo>
                      <a:pt x="307" y="575"/>
                    </a:lnTo>
                    <a:lnTo>
                      <a:pt x="329" y="563"/>
                    </a:lnTo>
                    <a:lnTo>
                      <a:pt x="350" y="544"/>
                    </a:lnTo>
                    <a:lnTo>
                      <a:pt x="365" y="526"/>
                    </a:lnTo>
                    <a:lnTo>
                      <a:pt x="374" y="511"/>
                    </a:lnTo>
                    <a:lnTo>
                      <a:pt x="377" y="499"/>
                    </a:lnTo>
                    <a:lnTo>
                      <a:pt x="380" y="484"/>
                    </a:lnTo>
                    <a:lnTo>
                      <a:pt x="383" y="471"/>
                    </a:lnTo>
                    <a:lnTo>
                      <a:pt x="380" y="453"/>
                    </a:lnTo>
                    <a:lnTo>
                      <a:pt x="377" y="435"/>
                    </a:lnTo>
                    <a:lnTo>
                      <a:pt x="371" y="417"/>
                    </a:lnTo>
                    <a:lnTo>
                      <a:pt x="362" y="399"/>
                    </a:lnTo>
                    <a:lnTo>
                      <a:pt x="374" y="399"/>
                    </a:lnTo>
                    <a:lnTo>
                      <a:pt x="386" y="405"/>
                    </a:lnTo>
                    <a:lnTo>
                      <a:pt x="399" y="408"/>
                    </a:lnTo>
                    <a:lnTo>
                      <a:pt x="408" y="417"/>
                    </a:lnTo>
                    <a:lnTo>
                      <a:pt x="417" y="423"/>
                    </a:lnTo>
                    <a:lnTo>
                      <a:pt x="426" y="432"/>
                    </a:lnTo>
                    <a:lnTo>
                      <a:pt x="432" y="441"/>
                    </a:lnTo>
                    <a:lnTo>
                      <a:pt x="435" y="453"/>
                    </a:lnTo>
                    <a:lnTo>
                      <a:pt x="441" y="462"/>
                    </a:lnTo>
                    <a:lnTo>
                      <a:pt x="456" y="471"/>
                    </a:lnTo>
                    <a:lnTo>
                      <a:pt x="478" y="478"/>
                    </a:lnTo>
                    <a:lnTo>
                      <a:pt x="496" y="484"/>
                    </a:lnTo>
                    <a:lnTo>
                      <a:pt x="520" y="487"/>
                    </a:lnTo>
                    <a:lnTo>
                      <a:pt x="544" y="487"/>
                    </a:lnTo>
                    <a:lnTo>
                      <a:pt x="563" y="487"/>
                    </a:lnTo>
                    <a:lnTo>
                      <a:pt x="578" y="478"/>
                    </a:lnTo>
                    <a:lnTo>
                      <a:pt x="566" y="471"/>
                    </a:lnTo>
                    <a:lnTo>
                      <a:pt x="550" y="468"/>
                    </a:lnTo>
                    <a:lnTo>
                      <a:pt x="538" y="456"/>
                    </a:lnTo>
                    <a:lnTo>
                      <a:pt x="526" y="447"/>
                    </a:lnTo>
                    <a:lnTo>
                      <a:pt x="514" y="435"/>
                    </a:lnTo>
                    <a:lnTo>
                      <a:pt x="505" y="426"/>
                    </a:lnTo>
                    <a:lnTo>
                      <a:pt x="496" y="414"/>
                    </a:lnTo>
                    <a:lnTo>
                      <a:pt x="496" y="402"/>
                    </a:lnTo>
                    <a:lnTo>
                      <a:pt x="496" y="395"/>
                    </a:lnTo>
                    <a:lnTo>
                      <a:pt x="490" y="380"/>
                    </a:lnTo>
                    <a:lnTo>
                      <a:pt x="481" y="362"/>
                    </a:lnTo>
                    <a:lnTo>
                      <a:pt x="468" y="347"/>
                    </a:lnTo>
                    <a:lnTo>
                      <a:pt x="453" y="332"/>
                    </a:lnTo>
                    <a:lnTo>
                      <a:pt x="438" y="323"/>
                    </a:lnTo>
                    <a:lnTo>
                      <a:pt x="429" y="316"/>
                    </a:lnTo>
                    <a:lnTo>
                      <a:pt x="420" y="313"/>
                    </a:lnTo>
                    <a:lnTo>
                      <a:pt x="408" y="313"/>
                    </a:lnTo>
                    <a:lnTo>
                      <a:pt x="399" y="313"/>
                    </a:lnTo>
                    <a:lnTo>
                      <a:pt x="414" y="301"/>
                    </a:lnTo>
                    <a:lnTo>
                      <a:pt x="432" y="292"/>
                    </a:lnTo>
                    <a:lnTo>
                      <a:pt x="453" y="286"/>
                    </a:lnTo>
                    <a:lnTo>
                      <a:pt x="478" y="280"/>
                    </a:lnTo>
                    <a:lnTo>
                      <a:pt x="502" y="277"/>
                    </a:lnTo>
                    <a:lnTo>
                      <a:pt x="526" y="277"/>
                    </a:lnTo>
                    <a:lnTo>
                      <a:pt x="547" y="280"/>
                    </a:lnTo>
                    <a:lnTo>
                      <a:pt x="569" y="283"/>
                    </a:lnTo>
                    <a:lnTo>
                      <a:pt x="553" y="265"/>
                    </a:lnTo>
                    <a:lnTo>
                      <a:pt x="532" y="247"/>
                    </a:lnTo>
                    <a:lnTo>
                      <a:pt x="502" y="228"/>
                    </a:lnTo>
                    <a:lnTo>
                      <a:pt x="471" y="219"/>
                    </a:lnTo>
                    <a:lnTo>
                      <a:pt x="453" y="216"/>
                    </a:lnTo>
                    <a:lnTo>
                      <a:pt x="438" y="213"/>
                    </a:lnTo>
                    <a:lnTo>
                      <a:pt x="423" y="213"/>
                    </a:lnTo>
                    <a:lnTo>
                      <a:pt x="405" y="216"/>
                    </a:lnTo>
                    <a:lnTo>
                      <a:pt x="392" y="219"/>
                    </a:lnTo>
                    <a:lnTo>
                      <a:pt x="377" y="225"/>
                    </a:lnTo>
                    <a:lnTo>
                      <a:pt x="365" y="237"/>
                    </a:lnTo>
                    <a:lnTo>
                      <a:pt x="353" y="250"/>
                    </a:lnTo>
                    <a:lnTo>
                      <a:pt x="365" y="228"/>
                    </a:lnTo>
                    <a:lnTo>
                      <a:pt x="374" y="213"/>
                    </a:lnTo>
                    <a:lnTo>
                      <a:pt x="383" y="192"/>
                    </a:lnTo>
                    <a:lnTo>
                      <a:pt x="389" y="174"/>
                    </a:lnTo>
                    <a:lnTo>
                      <a:pt x="392" y="155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7" y="104"/>
                    </a:lnTo>
                    <a:lnTo>
                      <a:pt x="365" y="86"/>
                    </a:lnTo>
                    <a:lnTo>
                      <a:pt x="356" y="70"/>
                    </a:lnTo>
                    <a:lnTo>
                      <a:pt x="350" y="55"/>
                    </a:lnTo>
                    <a:lnTo>
                      <a:pt x="344" y="40"/>
                    </a:lnTo>
                    <a:lnTo>
                      <a:pt x="341" y="31"/>
                    </a:lnTo>
                    <a:lnTo>
                      <a:pt x="338" y="19"/>
                    </a:lnTo>
                    <a:lnTo>
                      <a:pt x="338" y="7"/>
                    </a:lnTo>
                    <a:lnTo>
                      <a:pt x="338" y="0"/>
                    </a:lnTo>
                    <a:lnTo>
                      <a:pt x="326" y="10"/>
                    </a:lnTo>
                    <a:lnTo>
                      <a:pt x="313" y="28"/>
                    </a:lnTo>
                    <a:lnTo>
                      <a:pt x="298" y="43"/>
                    </a:lnTo>
                    <a:lnTo>
                      <a:pt x="289" y="64"/>
                    </a:lnTo>
                    <a:lnTo>
                      <a:pt x="277" y="83"/>
                    </a:lnTo>
                    <a:lnTo>
                      <a:pt x="271" y="104"/>
                    </a:lnTo>
                    <a:lnTo>
                      <a:pt x="268" y="122"/>
                    </a:lnTo>
                    <a:lnTo>
                      <a:pt x="271" y="140"/>
                    </a:lnTo>
                    <a:lnTo>
                      <a:pt x="274" y="155"/>
                    </a:lnTo>
                    <a:lnTo>
                      <a:pt x="277" y="171"/>
                    </a:lnTo>
                    <a:lnTo>
                      <a:pt x="277" y="186"/>
                    </a:lnTo>
                    <a:lnTo>
                      <a:pt x="274" y="201"/>
                    </a:lnTo>
                    <a:lnTo>
                      <a:pt x="271" y="213"/>
                    </a:lnTo>
                    <a:lnTo>
                      <a:pt x="265" y="222"/>
                    </a:lnTo>
                    <a:lnTo>
                      <a:pt x="259" y="231"/>
                    </a:lnTo>
                    <a:lnTo>
                      <a:pt x="250" y="241"/>
                    </a:lnTo>
                    <a:close/>
                  </a:path>
                </a:pathLst>
              </a:custGeom>
              <a:solidFill>
                <a:srgbClr val="00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Freeform 69"/>
              <p:cNvSpPr>
                <a:spLocks/>
              </p:cNvSpPr>
              <p:nvPr/>
            </p:nvSpPr>
            <p:spPr bwMode="auto">
              <a:xfrm>
                <a:off x="990" y="2765"/>
                <a:ext cx="577" cy="577"/>
              </a:xfrm>
              <a:custGeom>
                <a:avLst/>
                <a:gdLst>
                  <a:gd name="T0" fmla="*/ 243 w 577"/>
                  <a:gd name="T1" fmla="*/ 213 h 577"/>
                  <a:gd name="T2" fmla="*/ 216 w 577"/>
                  <a:gd name="T3" fmla="*/ 167 h 577"/>
                  <a:gd name="T4" fmla="*/ 146 w 577"/>
                  <a:gd name="T5" fmla="*/ 143 h 577"/>
                  <a:gd name="T6" fmla="*/ 97 w 577"/>
                  <a:gd name="T7" fmla="*/ 137 h 577"/>
                  <a:gd name="T8" fmla="*/ 55 w 577"/>
                  <a:gd name="T9" fmla="*/ 119 h 577"/>
                  <a:gd name="T10" fmla="*/ 34 w 577"/>
                  <a:gd name="T11" fmla="*/ 116 h 577"/>
                  <a:gd name="T12" fmla="*/ 64 w 577"/>
                  <a:gd name="T13" fmla="*/ 186 h 577"/>
                  <a:gd name="T14" fmla="*/ 94 w 577"/>
                  <a:gd name="T15" fmla="*/ 219 h 577"/>
                  <a:gd name="T16" fmla="*/ 140 w 577"/>
                  <a:gd name="T17" fmla="*/ 246 h 577"/>
                  <a:gd name="T18" fmla="*/ 140 w 577"/>
                  <a:gd name="T19" fmla="*/ 271 h 577"/>
                  <a:gd name="T20" fmla="*/ 76 w 577"/>
                  <a:gd name="T21" fmla="*/ 310 h 577"/>
                  <a:gd name="T22" fmla="*/ 31 w 577"/>
                  <a:gd name="T23" fmla="*/ 337 h 577"/>
                  <a:gd name="T24" fmla="*/ 21 w 577"/>
                  <a:gd name="T25" fmla="*/ 359 h 577"/>
                  <a:gd name="T26" fmla="*/ 73 w 577"/>
                  <a:gd name="T27" fmla="*/ 371 h 577"/>
                  <a:gd name="T28" fmla="*/ 143 w 577"/>
                  <a:gd name="T29" fmla="*/ 356 h 577"/>
                  <a:gd name="T30" fmla="*/ 173 w 577"/>
                  <a:gd name="T31" fmla="*/ 353 h 577"/>
                  <a:gd name="T32" fmla="*/ 152 w 577"/>
                  <a:gd name="T33" fmla="*/ 392 h 577"/>
                  <a:gd name="T34" fmla="*/ 152 w 577"/>
                  <a:gd name="T35" fmla="*/ 435 h 577"/>
                  <a:gd name="T36" fmla="*/ 158 w 577"/>
                  <a:gd name="T37" fmla="*/ 486 h 577"/>
                  <a:gd name="T38" fmla="*/ 140 w 577"/>
                  <a:gd name="T39" fmla="*/ 535 h 577"/>
                  <a:gd name="T40" fmla="*/ 110 w 577"/>
                  <a:gd name="T41" fmla="*/ 562 h 577"/>
                  <a:gd name="T42" fmla="*/ 198 w 577"/>
                  <a:gd name="T43" fmla="*/ 535 h 577"/>
                  <a:gd name="T44" fmla="*/ 243 w 577"/>
                  <a:gd name="T45" fmla="*/ 486 h 577"/>
                  <a:gd name="T46" fmla="*/ 265 w 577"/>
                  <a:gd name="T47" fmla="*/ 447 h 577"/>
                  <a:gd name="T48" fmla="*/ 261 w 577"/>
                  <a:gd name="T49" fmla="*/ 401 h 577"/>
                  <a:gd name="T50" fmla="*/ 289 w 577"/>
                  <a:gd name="T51" fmla="*/ 459 h 577"/>
                  <a:gd name="T52" fmla="*/ 298 w 577"/>
                  <a:gd name="T53" fmla="*/ 541 h 577"/>
                  <a:gd name="T54" fmla="*/ 292 w 577"/>
                  <a:gd name="T55" fmla="*/ 571 h 577"/>
                  <a:gd name="T56" fmla="*/ 328 w 577"/>
                  <a:gd name="T57" fmla="*/ 562 h 577"/>
                  <a:gd name="T58" fmla="*/ 374 w 577"/>
                  <a:gd name="T59" fmla="*/ 511 h 577"/>
                  <a:gd name="T60" fmla="*/ 383 w 577"/>
                  <a:gd name="T61" fmla="*/ 471 h 577"/>
                  <a:gd name="T62" fmla="*/ 371 w 577"/>
                  <a:gd name="T63" fmla="*/ 416 h 577"/>
                  <a:gd name="T64" fmla="*/ 386 w 577"/>
                  <a:gd name="T65" fmla="*/ 404 h 577"/>
                  <a:gd name="T66" fmla="*/ 416 w 577"/>
                  <a:gd name="T67" fmla="*/ 423 h 577"/>
                  <a:gd name="T68" fmla="*/ 435 w 577"/>
                  <a:gd name="T69" fmla="*/ 453 h 577"/>
                  <a:gd name="T70" fmla="*/ 477 w 577"/>
                  <a:gd name="T71" fmla="*/ 477 h 577"/>
                  <a:gd name="T72" fmla="*/ 544 w 577"/>
                  <a:gd name="T73" fmla="*/ 486 h 577"/>
                  <a:gd name="T74" fmla="*/ 565 w 577"/>
                  <a:gd name="T75" fmla="*/ 471 h 577"/>
                  <a:gd name="T76" fmla="*/ 526 w 577"/>
                  <a:gd name="T77" fmla="*/ 447 h 577"/>
                  <a:gd name="T78" fmla="*/ 495 w 577"/>
                  <a:gd name="T79" fmla="*/ 413 h 577"/>
                  <a:gd name="T80" fmla="*/ 489 w 577"/>
                  <a:gd name="T81" fmla="*/ 380 h 577"/>
                  <a:gd name="T82" fmla="*/ 453 w 577"/>
                  <a:gd name="T83" fmla="*/ 331 h 577"/>
                  <a:gd name="T84" fmla="*/ 419 w 577"/>
                  <a:gd name="T85" fmla="*/ 313 h 577"/>
                  <a:gd name="T86" fmla="*/ 413 w 577"/>
                  <a:gd name="T87" fmla="*/ 301 h 577"/>
                  <a:gd name="T88" fmla="*/ 477 w 577"/>
                  <a:gd name="T89" fmla="*/ 280 h 577"/>
                  <a:gd name="T90" fmla="*/ 547 w 577"/>
                  <a:gd name="T91" fmla="*/ 280 h 577"/>
                  <a:gd name="T92" fmla="*/ 532 w 577"/>
                  <a:gd name="T93" fmla="*/ 246 h 577"/>
                  <a:gd name="T94" fmla="*/ 453 w 577"/>
                  <a:gd name="T95" fmla="*/ 216 h 577"/>
                  <a:gd name="T96" fmla="*/ 404 w 577"/>
                  <a:gd name="T97" fmla="*/ 216 h 577"/>
                  <a:gd name="T98" fmla="*/ 365 w 577"/>
                  <a:gd name="T99" fmla="*/ 237 h 577"/>
                  <a:gd name="T100" fmla="*/ 374 w 577"/>
                  <a:gd name="T101" fmla="*/ 213 h 577"/>
                  <a:gd name="T102" fmla="*/ 392 w 577"/>
                  <a:gd name="T103" fmla="*/ 155 h 577"/>
                  <a:gd name="T104" fmla="*/ 377 w 577"/>
                  <a:gd name="T105" fmla="*/ 103 h 577"/>
                  <a:gd name="T106" fmla="*/ 350 w 577"/>
                  <a:gd name="T107" fmla="*/ 55 h 577"/>
                  <a:gd name="T108" fmla="*/ 337 w 577"/>
                  <a:gd name="T109" fmla="*/ 18 h 577"/>
                  <a:gd name="T110" fmla="*/ 325 w 577"/>
                  <a:gd name="T111" fmla="*/ 9 h 577"/>
                  <a:gd name="T112" fmla="*/ 289 w 577"/>
                  <a:gd name="T113" fmla="*/ 64 h 577"/>
                  <a:gd name="T114" fmla="*/ 268 w 577"/>
                  <a:gd name="T115" fmla="*/ 122 h 577"/>
                  <a:gd name="T116" fmla="*/ 277 w 577"/>
                  <a:gd name="T117" fmla="*/ 170 h 577"/>
                  <a:gd name="T118" fmla="*/ 271 w 577"/>
                  <a:gd name="T119" fmla="*/ 213 h 577"/>
                  <a:gd name="T120" fmla="*/ 249 w 577"/>
                  <a:gd name="T121" fmla="*/ 240 h 5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77"/>
                  <a:gd name="T185" fmla="*/ 577 w 577"/>
                  <a:gd name="T186" fmla="*/ 577 h 5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77">
                    <a:moveTo>
                      <a:pt x="249" y="240"/>
                    </a:moveTo>
                    <a:lnTo>
                      <a:pt x="246" y="225"/>
                    </a:lnTo>
                    <a:lnTo>
                      <a:pt x="243" y="213"/>
                    </a:lnTo>
                    <a:lnTo>
                      <a:pt x="237" y="198"/>
                    </a:lnTo>
                    <a:lnTo>
                      <a:pt x="228" y="179"/>
                    </a:lnTo>
                    <a:lnTo>
                      <a:pt x="216" y="167"/>
                    </a:lnTo>
                    <a:lnTo>
                      <a:pt x="198" y="152"/>
                    </a:lnTo>
                    <a:lnTo>
                      <a:pt x="176" y="146"/>
                    </a:lnTo>
                    <a:lnTo>
                      <a:pt x="146" y="143"/>
                    </a:lnTo>
                    <a:lnTo>
                      <a:pt x="131" y="140"/>
                    </a:lnTo>
                    <a:lnTo>
                      <a:pt x="113" y="140"/>
                    </a:lnTo>
                    <a:lnTo>
                      <a:pt x="97" y="137"/>
                    </a:lnTo>
                    <a:lnTo>
                      <a:pt x="79" y="131"/>
                    </a:lnTo>
                    <a:lnTo>
                      <a:pt x="67" y="128"/>
                    </a:lnTo>
                    <a:lnTo>
                      <a:pt x="55" y="119"/>
                    </a:lnTo>
                    <a:lnTo>
                      <a:pt x="43" y="110"/>
                    </a:lnTo>
                    <a:lnTo>
                      <a:pt x="34" y="97"/>
                    </a:lnTo>
                    <a:lnTo>
                      <a:pt x="34" y="116"/>
                    </a:lnTo>
                    <a:lnTo>
                      <a:pt x="40" y="137"/>
                    </a:lnTo>
                    <a:lnTo>
                      <a:pt x="49" y="161"/>
                    </a:lnTo>
                    <a:lnTo>
                      <a:pt x="64" y="186"/>
                    </a:lnTo>
                    <a:lnTo>
                      <a:pt x="73" y="201"/>
                    </a:lnTo>
                    <a:lnTo>
                      <a:pt x="82" y="213"/>
                    </a:lnTo>
                    <a:lnTo>
                      <a:pt x="94" y="219"/>
                    </a:lnTo>
                    <a:lnTo>
                      <a:pt x="110" y="231"/>
                    </a:lnTo>
                    <a:lnTo>
                      <a:pt x="125" y="240"/>
                    </a:lnTo>
                    <a:lnTo>
                      <a:pt x="140" y="246"/>
                    </a:lnTo>
                    <a:lnTo>
                      <a:pt x="161" y="252"/>
                    </a:lnTo>
                    <a:lnTo>
                      <a:pt x="179" y="258"/>
                    </a:lnTo>
                    <a:lnTo>
                      <a:pt x="140" y="271"/>
                    </a:lnTo>
                    <a:lnTo>
                      <a:pt x="107" y="286"/>
                    </a:lnTo>
                    <a:lnTo>
                      <a:pt x="88" y="295"/>
                    </a:lnTo>
                    <a:lnTo>
                      <a:pt x="76" y="310"/>
                    </a:lnTo>
                    <a:lnTo>
                      <a:pt x="67" y="322"/>
                    </a:lnTo>
                    <a:lnTo>
                      <a:pt x="52" y="331"/>
                    </a:lnTo>
                    <a:lnTo>
                      <a:pt x="31" y="337"/>
                    </a:lnTo>
                    <a:lnTo>
                      <a:pt x="0" y="344"/>
                    </a:lnTo>
                    <a:lnTo>
                      <a:pt x="12" y="356"/>
                    </a:lnTo>
                    <a:lnTo>
                      <a:pt x="21" y="359"/>
                    </a:lnTo>
                    <a:lnTo>
                      <a:pt x="34" y="365"/>
                    </a:lnTo>
                    <a:lnTo>
                      <a:pt x="46" y="368"/>
                    </a:lnTo>
                    <a:lnTo>
                      <a:pt x="73" y="371"/>
                    </a:lnTo>
                    <a:lnTo>
                      <a:pt x="94" y="368"/>
                    </a:lnTo>
                    <a:lnTo>
                      <a:pt x="122" y="362"/>
                    </a:lnTo>
                    <a:lnTo>
                      <a:pt x="143" y="356"/>
                    </a:lnTo>
                    <a:lnTo>
                      <a:pt x="164" y="344"/>
                    </a:lnTo>
                    <a:lnTo>
                      <a:pt x="179" y="334"/>
                    </a:lnTo>
                    <a:lnTo>
                      <a:pt x="173" y="353"/>
                    </a:lnTo>
                    <a:lnTo>
                      <a:pt x="164" y="365"/>
                    </a:lnTo>
                    <a:lnTo>
                      <a:pt x="158" y="380"/>
                    </a:lnTo>
                    <a:lnTo>
                      <a:pt x="152" y="392"/>
                    </a:lnTo>
                    <a:lnTo>
                      <a:pt x="152" y="404"/>
                    </a:lnTo>
                    <a:lnTo>
                      <a:pt x="152" y="419"/>
                    </a:lnTo>
                    <a:lnTo>
                      <a:pt x="152" y="435"/>
                    </a:lnTo>
                    <a:lnTo>
                      <a:pt x="155" y="453"/>
                    </a:lnTo>
                    <a:lnTo>
                      <a:pt x="158" y="471"/>
                    </a:lnTo>
                    <a:lnTo>
                      <a:pt x="158" y="486"/>
                    </a:lnTo>
                    <a:lnTo>
                      <a:pt x="155" y="505"/>
                    </a:lnTo>
                    <a:lnTo>
                      <a:pt x="149" y="520"/>
                    </a:lnTo>
                    <a:lnTo>
                      <a:pt x="140" y="535"/>
                    </a:lnTo>
                    <a:lnTo>
                      <a:pt x="134" y="544"/>
                    </a:lnTo>
                    <a:lnTo>
                      <a:pt x="122" y="556"/>
                    </a:lnTo>
                    <a:lnTo>
                      <a:pt x="110" y="562"/>
                    </a:lnTo>
                    <a:lnTo>
                      <a:pt x="140" y="559"/>
                    </a:lnTo>
                    <a:lnTo>
                      <a:pt x="167" y="547"/>
                    </a:lnTo>
                    <a:lnTo>
                      <a:pt x="198" y="535"/>
                    </a:lnTo>
                    <a:lnTo>
                      <a:pt x="225" y="514"/>
                    </a:lnTo>
                    <a:lnTo>
                      <a:pt x="237" y="502"/>
                    </a:lnTo>
                    <a:lnTo>
                      <a:pt x="243" y="486"/>
                    </a:lnTo>
                    <a:lnTo>
                      <a:pt x="252" y="474"/>
                    </a:lnTo>
                    <a:lnTo>
                      <a:pt x="258" y="462"/>
                    </a:lnTo>
                    <a:lnTo>
                      <a:pt x="265" y="447"/>
                    </a:lnTo>
                    <a:lnTo>
                      <a:pt x="265" y="432"/>
                    </a:lnTo>
                    <a:lnTo>
                      <a:pt x="265" y="416"/>
                    </a:lnTo>
                    <a:lnTo>
                      <a:pt x="261" y="401"/>
                    </a:lnTo>
                    <a:lnTo>
                      <a:pt x="274" y="413"/>
                    </a:lnTo>
                    <a:lnTo>
                      <a:pt x="283" y="435"/>
                    </a:lnTo>
                    <a:lnTo>
                      <a:pt x="289" y="459"/>
                    </a:lnTo>
                    <a:lnTo>
                      <a:pt x="295" y="486"/>
                    </a:lnTo>
                    <a:lnTo>
                      <a:pt x="298" y="514"/>
                    </a:lnTo>
                    <a:lnTo>
                      <a:pt x="298" y="541"/>
                    </a:lnTo>
                    <a:lnTo>
                      <a:pt x="298" y="550"/>
                    </a:lnTo>
                    <a:lnTo>
                      <a:pt x="295" y="562"/>
                    </a:lnTo>
                    <a:lnTo>
                      <a:pt x="292" y="571"/>
                    </a:lnTo>
                    <a:lnTo>
                      <a:pt x="289" y="577"/>
                    </a:lnTo>
                    <a:lnTo>
                      <a:pt x="307" y="574"/>
                    </a:lnTo>
                    <a:lnTo>
                      <a:pt x="328" y="562"/>
                    </a:lnTo>
                    <a:lnTo>
                      <a:pt x="350" y="544"/>
                    </a:lnTo>
                    <a:lnTo>
                      <a:pt x="365" y="526"/>
                    </a:lnTo>
                    <a:lnTo>
                      <a:pt x="374" y="511"/>
                    </a:lnTo>
                    <a:lnTo>
                      <a:pt x="377" y="498"/>
                    </a:lnTo>
                    <a:lnTo>
                      <a:pt x="380" y="483"/>
                    </a:lnTo>
                    <a:lnTo>
                      <a:pt x="383" y="471"/>
                    </a:lnTo>
                    <a:lnTo>
                      <a:pt x="380" y="453"/>
                    </a:lnTo>
                    <a:lnTo>
                      <a:pt x="377" y="435"/>
                    </a:lnTo>
                    <a:lnTo>
                      <a:pt x="371" y="416"/>
                    </a:lnTo>
                    <a:lnTo>
                      <a:pt x="362" y="398"/>
                    </a:lnTo>
                    <a:lnTo>
                      <a:pt x="374" y="398"/>
                    </a:lnTo>
                    <a:lnTo>
                      <a:pt x="386" y="404"/>
                    </a:lnTo>
                    <a:lnTo>
                      <a:pt x="398" y="407"/>
                    </a:lnTo>
                    <a:lnTo>
                      <a:pt x="407" y="416"/>
                    </a:lnTo>
                    <a:lnTo>
                      <a:pt x="416" y="423"/>
                    </a:lnTo>
                    <a:lnTo>
                      <a:pt x="426" y="432"/>
                    </a:lnTo>
                    <a:lnTo>
                      <a:pt x="432" y="441"/>
                    </a:lnTo>
                    <a:lnTo>
                      <a:pt x="435" y="453"/>
                    </a:lnTo>
                    <a:lnTo>
                      <a:pt x="441" y="462"/>
                    </a:lnTo>
                    <a:lnTo>
                      <a:pt x="456" y="471"/>
                    </a:lnTo>
                    <a:lnTo>
                      <a:pt x="477" y="477"/>
                    </a:lnTo>
                    <a:lnTo>
                      <a:pt x="495" y="483"/>
                    </a:lnTo>
                    <a:lnTo>
                      <a:pt x="520" y="486"/>
                    </a:lnTo>
                    <a:lnTo>
                      <a:pt x="544" y="486"/>
                    </a:lnTo>
                    <a:lnTo>
                      <a:pt x="562" y="486"/>
                    </a:lnTo>
                    <a:lnTo>
                      <a:pt x="577" y="477"/>
                    </a:lnTo>
                    <a:lnTo>
                      <a:pt x="565" y="471"/>
                    </a:lnTo>
                    <a:lnTo>
                      <a:pt x="550" y="468"/>
                    </a:lnTo>
                    <a:lnTo>
                      <a:pt x="538" y="456"/>
                    </a:lnTo>
                    <a:lnTo>
                      <a:pt x="526" y="447"/>
                    </a:lnTo>
                    <a:lnTo>
                      <a:pt x="514" y="435"/>
                    </a:lnTo>
                    <a:lnTo>
                      <a:pt x="505" y="426"/>
                    </a:lnTo>
                    <a:lnTo>
                      <a:pt x="495" y="413"/>
                    </a:lnTo>
                    <a:lnTo>
                      <a:pt x="495" y="401"/>
                    </a:lnTo>
                    <a:lnTo>
                      <a:pt x="495" y="395"/>
                    </a:lnTo>
                    <a:lnTo>
                      <a:pt x="489" y="380"/>
                    </a:lnTo>
                    <a:lnTo>
                      <a:pt x="480" y="362"/>
                    </a:lnTo>
                    <a:lnTo>
                      <a:pt x="468" y="347"/>
                    </a:lnTo>
                    <a:lnTo>
                      <a:pt x="453" y="331"/>
                    </a:lnTo>
                    <a:lnTo>
                      <a:pt x="438" y="322"/>
                    </a:lnTo>
                    <a:lnTo>
                      <a:pt x="429" y="316"/>
                    </a:lnTo>
                    <a:lnTo>
                      <a:pt x="419" y="313"/>
                    </a:lnTo>
                    <a:lnTo>
                      <a:pt x="407" y="313"/>
                    </a:lnTo>
                    <a:lnTo>
                      <a:pt x="398" y="313"/>
                    </a:lnTo>
                    <a:lnTo>
                      <a:pt x="413" y="301"/>
                    </a:lnTo>
                    <a:lnTo>
                      <a:pt x="432" y="292"/>
                    </a:lnTo>
                    <a:lnTo>
                      <a:pt x="453" y="286"/>
                    </a:lnTo>
                    <a:lnTo>
                      <a:pt x="477" y="280"/>
                    </a:lnTo>
                    <a:lnTo>
                      <a:pt x="502" y="277"/>
                    </a:lnTo>
                    <a:lnTo>
                      <a:pt x="526" y="277"/>
                    </a:lnTo>
                    <a:lnTo>
                      <a:pt x="547" y="280"/>
                    </a:lnTo>
                    <a:lnTo>
                      <a:pt x="568" y="283"/>
                    </a:lnTo>
                    <a:lnTo>
                      <a:pt x="553" y="265"/>
                    </a:lnTo>
                    <a:lnTo>
                      <a:pt x="532" y="246"/>
                    </a:lnTo>
                    <a:lnTo>
                      <a:pt x="502" y="228"/>
                    </a:lnTo>
                    <a:lnTo>
                      <a:pt x="471" y="219"/>
                    </a:lnTo>
                    <a:lnTo>
                      <a:pt x="453" y="216"/>
                    </a:lnTo>
                    <a:lnTo>
                      <a:pt x="438" y="213"/>
                    </a:lnTo>
                    <a:lnTo>
                      <a:pt x="423" y="213"/>
                    </a:lnTo>
                    <a:lnTo>
                      <a:pt x="404" y="216"/>
                    </a:lnTo>
                    <a:lnTo>
                      <a:pt x="392" y="219"/>
                    </a:lnTo>
                    <a:lnTo>
                      <a:pt x="377" y="225"/>
                    </a:lnTo>
                    <a:lnTo>
                      <a:pt x="365" y="237"/>
                    </a:lnTo>
                    <a:lnTo>
                      <a:pt x="353" y="249"/>
                    </a:lnTo>
                    <a:lnTo>
                      <a:pt x="365" y="228"/>
                    </a:lnTo>
                    <a:lnTo>
                      <a:pt x="374" y="213"/>
                    </a:lnTo>
                    <a:lnTo>
                      <a:pt x="383" y="192"/>
                    </a:lnTo>
                    <a:lnTo>
                      <a:pt x="389" y="173"/>
                    </a:lnTo>
                    <a:lnTo>
                      <a:pt x="392" y="155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7" y="103"/>
                    </a:lnTo>
                    <a:lnTo>
                      <a:pt x="365" y="85"/>
                    </a:lnTo>
                    <a:lnTo>
                      <a:pt x="356" y="70"/>
                    </a:lnTo>
                    <a:lnTo>
                      <a:pt x="350" y="55"/>
                    </a:lnTo>
                    <a:lnTo>
                      <a:pt x="344" y="40"/>
                    </a:lnTo>
                    <a:lnTo>
                      <a:pt x="340" y="31"/>
                    </a:lnTo>
                    <a:lnTo>
                      <a:pt x="337" y="18"/>
                    </a:lnTo>
                    <a:lnTo>
                      <a:pt x="337" y="6"/>
                    </a:lnTo>
                    <a:lnTo>
                      <a:pt x="337" y="0"/>
                    </a:lnTo>
                    <a:lnTo>
                      <a:pt x="325" y="9"/>
                    </a:lnTo>
                    <a:lnTo>
                      <a:pt x="313" y="28"/>
                    </a:lnTo>
                    <a:lnTo>
                      <a:pt x="298" y="43"/>
                    </a:lnTo>
                    <a:lnTo>
                      <a:pt x="289" y="64"/>
                    </a:lnTo>
                    <a:lnTo>
                      <a:pt x="277" y="82"/>
                    </a:lnTo>
                    <a:lnTo>
                      <a:pt x="271" y="103"/>
                    </a:lnTo>
                    <a:lnTo>
                      <a:pt x="268" y="122"/>
                    </a:lnTo>
                    <a:lnTo>
                      <a:pt x="271" y="140"/>
                    </a:lnTo>
                    <a:lnTo>
                      <a:pt x="274" y="155"/>
                    </a:lnTo>
                    <a:lnTo>
                      <a:pt x="277" y="170"/>
                    </a:lnTo>
                    <a:lnTo>
                      <a:pt x="277" y="186"/>
                    </a:lnTo>
                    <a:lnTo>
                      <a:pt x="274" y="201"/>
                    </a:lnTo>
                    <a:lnTo>
                      <a:pt x="271" y="213"/>
                    </a:lnTo>
                    <a:lnTo>
                      <a:pt x="265" y="222"/>
                    </a:lnTo>
                    <a:lnTo>
                      <a:pt x="258" y="231"/>
                    </a:lnTo>
                    <a:lnTo>
                      <a:pt x="249" y="240"/>
                    </a:lnTo>
                    <a:close/>
                  </a:path>
                </a:pathLst>
              </a:custGeom>
              <a:solidFill>
                <a:srgbClr val="00FF99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48" name="Text Box 70"/>
            <p:cNvSpPr txBox="1">
              <a:spLocks noChangeArrowheads="1"/>
            </p:cNvSpPr>
            <p:nvPr/>
          </p:nvSpPr>
          <p:spPr bwMode="auto">
            <a:xfrm>
              <a:off x="723" y="2884"/>
              <a:ext cx="3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Е</a:t>
              </a:r>
            </a:p>
          </p:txBody>
        </p:sp>
      </p:grpSp>
      <p:grpSp>
        <p:nvGrpSpPr>
          <p:cNvPr id="2108" name="Group 71"/>
          <p:cNvGrpSpPr>
            <a:grpSpLocks/>
          </p:cNvGrpSpPr>
          <p:nvPr/>
        </p:nvGrpSpPr>
        <p:grpSpPr bwMode="auto">
          <a:xfrm>
            <a:off x="7308850" y="1268413"/>
            <a:ext cx="955675" cy="955675"/>
            <a:chOff x="612" y="2750"/>
            <a:chExt cx="602" cy="602"/>
          </a:xfrm>
        </p:grpSpPr>
        <p:grpSp>
          <p:nvGrpSpPr>
            <p:cNvPr id="2143" name="Group 72"/>
            <p:cNvGrpSpPr>
              <a:grpSpLocks/>
            </p:cNvGrpSpPr>
            <p:nvPr/>
          </p:nvGrpSpPr>
          <p:grpSpPr bwMode="auto">
            <a:xfrm>
              <a:off x="612" y="2750"/>
              <a:ext cx="602" cy="602"/>
              <a:chOff x="990" y="2765"/>
              <a:chExt cx="602" cy="602"/>
            </a:xfrm>
          </p:grpSpPr>
          <p:sp>
            <p:nvSpPr>
              <p:cNvPr id="2145" name="Freeform 73"/>
              <p:cNvSpPr>
                <a:spLocks/>
              </p:cNvSpPr>
              <p:nvPr/>
            </p:nvSpPr>
            <p:spPr bwMode="auto">
              <a:xfrm>
                <a:off x="1014" y="2789"/>
                <a:ext cx="578" cy="578"/>
              </a:xfrm>
              <a:custGeom>
                <a:avLst/>
                <a:gdLst>
                  <a:gd name="T0" fmla="*/ 244 w 578"/>
                  <a:gd name="T1" fmla="*/ 213 h 578"/>
                  <a:gd name="T2" fmla="*/ 216 w 578"/>
                  <a:gd name="T3" fmla="*/ 168 h 578"/>
                  <a:gd name="T4" fmla="*/ 146 w 578"/>
                  <a:gd name="T5" fmla="*/ 143 h 578"/>
                  <a:gd name="T6" fmla="*/ 98 w 578"/>
                  <a:gd name="T7" fmla="*/ 137 h 578"/>
                  <a:gd name="T8" fmla="*/ 55 w 578"/>
                  <a:gd name="T9" fmla="*/ 119 h 578"/>
                  <a:gd name="T10" fmla="*/ 34 w 578"/>
                  <a:gd name="T11" fmla="*/ 116 h 578"/>
                  <a:gd name="T12" fmla="*/ 64 w 578"/>
                  <a:gd name="T13" fmla="*/ 186 h 578"/>
                  <a:gd name="T14" fmla="*/ 95 w 578"/>
                  <a:gd name="T15" fmla="*/ 219 h 578"/>
                  <a:gd name="T16" fmla="*/ 140 w 578"/>
                  <a:gd name="T17" fmla="*/ 247 h 578"/>
                  <a:gd name="T18" fmla="*/ 140 w 578"/>
                  <a:gd name="T19" fmla="*/ 271 h 578"/>
                  <a:gd name="T20" fmla="*/ 76 w 578"/>
                  <a:gd name="T21" fmla="*/ 310 h 578"/>
                  <a:gd name="T22" fmla="*/ 31 w 578"/>
                  <a:gd name="T23" fmla="*/ 338 h 578"/>
                  <a:gd name="T24" fmla="*/ 22 w 578"/>
                  <a:gd name="T25" fmla="*/ 359 h 578"/>
                  <a:gd name="T26" fmla="*/ 73 w 578"/>
                  <a:gd name="T27" fmla="*/ 371 h 578"/>
                  <a:gd name="T28" fmla="*/ 143 w 578"/>
                  <a:gd name="T29" fmla="*/ 356 h 578"/>
                  <a:gd name="T30" fmla="*/ 174 w 578"/>
                  <a:gd name="T31" fmla="*/ 353 h 578"/>
                  <a:gd name="T32" fmla="*/ 152 w 578"/>
                  <a:gd name="T33" fmla="*/ 392 h 578"/>
                  <a:gd name="T34" fmla="*/ 152 w 578"/>
                  <a:gd name="T35" fmla="*/ 435 h 578"/>
                  <a:gd name="T36" fmla="*/ 158 w 578"/>
                  <a:gd name="T37" fmla="*/ 487 h 578"/>
                  <a:gd name="T38" fmla="*/ 140 w 578"/>
                  <a:gd name="T39" fmla="*/ 535 h 578"/>
                  <a:gd name="T40" fmla="*/ 110 w 578"/>
                  <a:gd name="T41" fmla="*/ 563 h 578"/>
                  <a:gd name="T42" fmla="*/ 198 w 578"/>
                  <a:gd name="T43" fmla="*/ 535 h 578"/>
                  <a:gd name="T44" fmla="*/ 244 w 578"/>
                  <a:gd name="T45" fmla="*/ 487 h 578"/>
                  <a:gd name="T46" fmla="*/ 265 w 578"/>
                  <a:gd name="T47" fmla="*/ 447 h 578"/>
                  <a:gd name="T48" fmla="*/ 262 w 578"/>
                  <a:gd name="T49" fmla="*/ 402 h 578"/>
                  <a:gd name="T50" fmla="*/ 289 w 578"/>
                  <a:gd name="T51" fmla="*/ 459 h 578"/>
                  <a:gd name="T52" fmla="*/ 298 w 578"/>
                  <a:gd name="T53" fmla="*/ 541 h 578"/>
                  <a:gd name="T54" fmla="*/ 292 w 578"/>
                  <a:gd name="T55" fmla="*/ 572 h 578"/>
                  <a:gd name="T56" fmla="*/ 329 w 578"/>
                  <a:gd name="T57" fmla="*/ 563 h 578"/>
                  <a:gd name="T58" fmla="*/ 374 w 578"/>
                  <a:gd name="T59" fmla="*/ 511 h 578"/>
                  <a:gd name="T60" fmla="*/ 383 w 578"/>
                  <a:gd name="T61" fmla="*/ 471 h 578"/>
                  <a:gd name="T62" fmla="*/ 371 w 578"/>
                  <a:gd name="T63" fmla="*/ 417 h 578"/>
                  <a:gd name="T64" fmla="*/ 386 w 578"/>
                  <a:gd name="T65" fmla="*/ 405 h 578"/>
                  <a:gd name="T66" fmla="*/ 417 w 578"/>
                  <a:gd name="T67" fmla="*/ 423 h 578"/>
                  <a:gd name="T68" fmla="*/ 435 w 578"/>
                  <a:gd name="T69" fmla="*/ 453 h 578"/>
                  <a:gd name="T70" fmla="*/ 478 w 578"/>
                  <a:gd name="T71" fmla="*/ 478 h 578"/>
                  <a:gd name="T72" fmla="*/ 544 w 578"/>
                  <a:gd name="T73" fmla="*/ 487 h 578"/>
                  <a:gd name="T74" fmla="*/ 566 w 578"/>
                  <a:gd name="T75" fmla="*/ 471 h 578"/>
                  <a:gd name="T76" fmla="*/ 526 w 578"/>
                  <a:gd name="T77" fmla="*/ 447 h 578"/>
                  <a:gd name="T78" fmla="*/ 496 w 578"/>
                  <a:gd name="T79" fmla="*/ 414 h 578"/>
                  <a:gd name="T80" fmla="*/ 490 w 578"/>
                  <a:gd name="T81" fmla="*/ 380 h 578"/>
                  <a:gd name="T82" fmla="*/ 453 w 578"/>
                  <a:gd name="T83" fmla="*/ 332 h 578"/>
                  <a:gd name="T84" fmla="*/ 420 w 578"/>
                  <a:gd name="T85" fmla="*/ 313 h 578"/>
                  <a:gd name="T86" fmla="*/ 414 w 578"/>
                  <a:gd name="T87" fmla="*/ 301 h 578"/>
                  <a:gd name="T88" fmla="*/ 478 w 578"/>
                  <a:gd name="T89" fmla="*/ 280 h 578"/>
                  <a:gd name="T90" fmla="*/ 547 w 578"/>
                  <a:gd name="T91" fmla="*/ 280 h 578"/>
                  <a:gd name="T92" fmla="*/ 532 w 578"/>
                  <a:gd name="T93" fmla="*/ 247 h 578"/>
                  <a:gd name="T94" fmla="*/ 453 w 578"/>
                  <a:gd name="T95" fmla="*/ 216 h 578"/>
                  <a:gd name="T96" fmla="*/ 405 w 578"/>
                  <a:gd name="T97" fmla="*/ 216 h 578"/>
                  <a:gd name="T98" fmla="*/ 365 w 578"/>
                  <a:gd name="T99" fmla="*/ 237 h 578"/>
                  <a:gd name="T100" fmla="*/ 374 w 578"/>
                  <a:gd name="T101" fmla="*/ 213 h 578"/>
                  <a:gd name="T102" fmla="*/ 392 w 578"/>
                  <a:gd name="T103" fmla="*/ 155 h 578"/>
                  <a:gd name="T104" fmla="*/ 377 w 578"/>
                  <a:gd name="T105" fmla="*/ 104 h 578"/>
                  <a:gd name="T106" fmla="*/ 350 w 578"/>
                  <a:gd name="T107" fmla="*/ 55 h 578"/>
                  <a:gd name="T108" fmla="*/ 338 w 578"/>
                  <a:gd name="T109" fmla="*/ 19 h 578"/>
                  <a:gd name="T110" fmla="*/ 326 w 578"/>
                  <a:gd name="T111" fmla="*/ 10 h 578"/>
                  <a:gd name="T112" fmla="*/ 289 w 578"/>
                  <a:gd name="T113" fmla="*/ 64 h 578"/>
                  <a:gd name="T114" fmla="*/ 268 w 578"/>
                  <a:gd name="T115" fmla="*/ 122 h 578"/>
                  <a:gd name="T116" fmla="*/ 277 w 578"/>
                  <a:gd name="T117" fmla="*/ 171 h 578"/>
                  <a:gd name="T118" fmla="*/ 271 w 578"/>
                  <a:gd name="T119" fmla="*/ 213 h 578"/>
                  <a:gd name="T120" fmla="*/ 250 w 578"/>
                  <a:gd name="T121" fmla="*/ 241 h 5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8"/>
                  <a:gd name="T184" fmla="*/ 0 h 578"/>
                  <a:gd name="T185" fmla="*/ 578 w 578"/>
                  <a:gd name="T186" fmla="*/ 578 h 5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8" h="578">
                    <a:moveTo>
                      <a:pt x="250" y="241"/>
                    </a:moveTo>
                    <a:lnTo>
                      <a:pt x="247" y="225"/>
                    </a:lnTo>
                    <a:lnTo>
                      <a:pt x="244" y="213"/>
                    </a:lnTo>
                    <a:lnTo>
                      <a:pt x="237" y="198"/>
                    </a:lnTo>
                    <a:lnTo>
                      <a:pt x="228" y="180"/>
                    </a:lnTo>
                    <a:lnTo>
                      <a:pt x="216" y="168"/>
                    </a:lnTo>
                    <a:lnTo>
                      <a:pt x="198" y="152"/>
                    </a:lnTo>
                    <a:lnTo>
                      <a:pt x="177" y="146"/>
                    </a:lnTo>
                    <a:lnTo>
                      <a:pt x="146" y="143"/>
                    </a:lnTo>
                    <a:lnTo>
                      <a:pt x="131" y="140"/>
                    </a:lnTo>
                    <a:lnTo>
                      <a:pt x="113" y="140"/>
                    </a:lnTo>
                    <a:lnTo>
                      <a:pt x="98" y="137"/>
                    </a:lnTo>
                    <a:lnTo>
                      <a:pt x="79" y="131"/>
                    </a:lnTo>
                    <a:lnTo>
                      <a:pt x="67" y="128"/>
                    </a:lnTo>
                    <a:lnTo>
                      <a:pt x="55" y="119"/>
                    </a:lnTo>
                    <a:lnTo>
                      <a:pt x="43" y="110"/>
                    </a:lnTo>
                    <a:lnTo>
                      <a:pt x="34" y="98"/>
                    </a:lnTo>
                    <a:lnTo>
                      <a:pt x="34" y="116"/>
                    </a:lnTo>
                    <a:lnTo>
                      <a:pt x="40" y="137"/>
                    </a:lnTo>
                    <a:lnTo>
                      <a:pt x="49" y="162"/>
                    </a:lnTo>
                    <a:lnTo>
                      <a:pt x="64" y="186"/>
                    </a:lnTo>
                    <a:lnTo>
                      <a:pt x="73" y="201"/>
                    </a:lnTo>
                    <a:lnTo>
                      <a:pt x="83" y="213"/>
                    </a:lnTo>
                    <a:lnTo>
                      <a:pt x="95" y="219"/>
                    </a:lnTo>
                    <a:lnTo>
                      <a:pt x="110" y="231"/>
                    </a:lnTo>
                    <a:lnTo>
                      <a:pt x="125" y="241"/>
                    </a:lnTo>
                    <a:lnTo>
                      <a:pt x="140" y="247"/>
                    </a:lnTo>
                    <a:lnTo>
                      <a:pt x="162" y="253"/>
                    </a:lnTo>
                    <a:lnTo>
                      <a:pt x="180" y="259"/>
                    </a:lnTo>
                    <a:lnTo>
                      <a:pt x="140" y="271"/>
                    </a:lnTo>
                    <a:lnTo>
                      <a:pt x="107" y="286"/>
                    </a:lnTo>
                    <a:lnTo>
                      <a:pt x="89" y="295"/>
                    </a:lnTo>
                    <a:lnTo>
                      <a:pt x="76" y="310"/>
                    </a:lnTo>
                    <a:lnTo>
                      <a:pt x="67" y="323"/>
                    </a:lnTo>
                    <a:lnTo>
                      <a:pt x="52" y="332"/>
                    </a:lnTo>
                    <a:lnTo>
                      <a:pt x="31" y="338"/>
                    </a:lnTo>
                    <a:lnTo>
                      <a:pt x="0" y="344"/>
                    </a:lnTo>
                    <a:lnTo>
                      <a:pt x="13" y="356"/>
                    </a:lnTo>
                    <a:lnTo>
                      <a:pt x="22" y="359"/>
                    </a:lnTo>
                    <a:lnTo>
                      <a:pt x="34" y="365"/>
                    </a:lnTo>
                    <a:lnTo>
                      <a:pt x="46" y="368"/>
                    </a:lnTo>
                    <a:lnTo>
                      <a:pt x="73" y="371"/>
                    </a:lnTo>
                    <a:lnTo>
                      <a:pt x="95" y="368"/>
                    </a:lnTo>
                    <a:lnTo>
                      <a:pt x="122" y="362"/>
                    </a:lnTo>
                    <a:lnTo>
                      <a:pt x="143" y="356"/>
                    </a:lnTo>
                    <a:lnTo>
                      <a:pt x="165" y="344"/>
                    </a:lnTo>
                    <a:lnTo>
                      <a:pt x="180" y="335"/>
                    </a:lnTo>
                    <a:lnTo>
                      <a:pt x="174" y="353"/>
                    </a:lnTo>
                    <a:lnTo>
                      <a:pt x="165" y="365"/>
                    </a:lnTo>
                    <a:lnTo>
                      <a:pt x="158" y="380"/>
                    </a:lnTo>
                    <a:lnTo>
                      <a:pt x="152" y="392"/>
                    </a:lnTo>
                    <a:lnTo>
                      <a:pt x="152" y="405"/>
                    </a:lnTo>
                    <a:lnTo>
                      <a:pt x="152" y="420"/>
                    </a:lnTo>
                    <a:lnTo>
                      <a:pt x="152" y="435"/>
                    </a:lnTo>
                    <a:lnTo>
                      <a:pt x="155" y="453"/>
                    </a:lnTo>
                    <a:lnTo>
                      <a:pt x="158" y="471"/>
                    </a:lnTo>
                    <a:lnTo>
                      <a:pt x="158" y="487"/>
                    </a:lnTo>
                    <a:lnTo>
                      <a:pt x="155" y="505"/>
                    </a:lnTo>
                    <a:lnTo>
                      <a:pt x="149" y="520"/>
                    </a:lnTo>
                    <a:lnTo>
                      <a:pt x="140" y="535"/>
                    </a:lnTo>
                    <a:lnTo>
                      <a:pt x="134" y="544"/>
                    </a:lnTo>
                    <a:lnTo>
                      <a:pt x="122" y="557"/>
                    </a:lnTo>
                    <a:lnTo>
                      <a:pt x="110" y="563"/>
                    </a:lnTo>
                    <a:lnTo>
                      <a:pt x="140" y="560"/>
                    </a:lnTo>
                    <a:lnTo>
                      <a:pt x="168" y="547"/>
                    </a:lnTo>
                    <a:lnTo>
                      <a:pt x="198" y="535"/>
                    </a:lnTo>
                    <a:lnTo>
                      <a:pt x="225" y="514"/>
                    </a:lnTo>
                    <a:lnTo>
                      <a:pt x="237" y="502"/>
                    </a:lnTo>
                    <a:lnTo>
                      <a:pt x="244" y="487"/>
                    </a:lnTo>
                    <a:lnTo>
                      <a:pt x="253" y="474"/>
                    </a:lnTo>
                    <a:lnTo>
                      <a:pt x="259" y="462"/>
                    </a:lnTo>
                    <a:lnTo>
                      <a:pt x="265" y="447"/>
                    </a:lnTo>
                    <a:lnTo>
                      <a:pt x="265" y="432"/>
                    </a:lnTo>
                    <a:lnTo>
                      <a:pt x="265" y="417"/>
                    </a:lnTo>
                    <a:lnTo>
                      <a:pt x="262" y="402"/>
                    </a:lnTo>
                    <a:lnTo>
                      <a:pt x="274" y="414"/>
                    </a:lnTo>
                    <a:lnTo>
                      <a:pt x="283" y="435"/>
                    </a:lnTo>
                    <a:lnTo>
                      <a:pt x="289" y="459"/>
                    </a:lnTo>
                    <a:lnTo>
                      <a:pt x="295" y="487"/>
                    </a:lnTo>
                    <a:lnTo>
                      <a:pt x="298" y="514"/>
                    </a:lnTo>
                    <a:lnTo>
                      <a:pt x="298" y="541"/>
                    </a:lnTo>
                    <a:lnTo>
                      <a:pt x="298" y="550"/>
                    </a:lnTo>
                    <a:lnTo>
                      <a:pt x="295" y="563"/>
                    </a:lnTo>
                    <a:lnTo>
                      <a:pt x="292" y="572"/>
                    </a:lnTo>
                    <a:lnTo>
                      <a:pt x="289" y="578"/>
                    </a:lnTo>
                    <a:lnTo>
                      <a:pt x="307" y="575"/>
                    </a:lnTo>
                    <a:lnTo>
                      <a:pt x="329" y="563"/>
                    </a:lnTo>
                    <a:lnTo>
                      <a:pt x="350" y="544"/>
                    </a:lnTo>
                    <a:lnTo>
                      <a:pt x="365" y="526"/>
                    </a:lnTo>
                    <a:lnTo>
                      <a:pt x="374" y="511"/>
                    </a:lnTo>
                    <a:lnTo>
                      <a:pt x="377" y="499"/>
                    </a:lnTo>
                    <a:lnTo>
                      <a:pt x="380" y="484"/>
                    </a:lnTo>
                    <a:lnTo>
                      <a:pt x="383" y="471"/>
                    </a:lnTo>
                    <a:lnTo>
                      <a:pt x="380" y="453"/>
                    </a:lnTo>
                    <a:lnTo>
                      <a:pt x="377" y="435"/>
                    </a:lnTo>
                    <a:lnTo>
                      <a:pt x="371" y="417"/>
                    </a:lnTo>
                    <a:lnTo>
                      <a:pt x="362" y="399"/>
                    </a:lnTo>
                    <a:lnTo>
                      <a:pt x="374" y="399"/>
                    </a:lnTo>
                    <a:lnTo>
                      <a:pt x="386" y="405"/>
                    </a:lnTo>
                    <a:lnTo>
                      <a:pt x="399" y="408"/>
                    </a:lnTo>
                    <a:lnTo>
                      <a:pt x="408" y="417"/>
                    </a:lnTo>
                    <a:lnTo>
                      <a:pt x="417" y="423"/>
                    </a:lnTo>
                    <a:lnTo>
                      <a:pt x="426" y="432"/>
                    </a:lnTo>
                    <a:lnTo>
                      <a:pt x="432" y="441"/>
                    </a:lnTo>
                    <a:lnTo>
                      <a:pt x="435" y="453"/>
                    </a:lnTo>
                    <a:lnTo>
                      <a:pt x="441" y="462"/>
                    </a:lnTo>
                    <a:lnTo>
                      <a:pt x="456" y="471"/>
                    </a:lnTo>
                    <a:lnTo>
                      <a:pt x="478" y="478"/>
                    </a:lnTo>
                    <a:lnTo>
                      <a:pt x="496" y="484"/>
                    </a:lnTo>
                    <a:lnTo>
                      <a:pt x="520" y="487"/>
                    </a:lnTo>
                    <a:lnTo>
                      <a:pt x="544" y="487"/>
                    </a:lnTo>
                    <a:lnTo>
                      <a:pt x="563" y="487"/>
                    </a:lnTo>
                    <a:lnTo>
                      <a:pt x="578" y="478"/>
                    </a:lnTo>
                    <a:lnTo>
                      <a:pt x="566" y="471"/>
                    </a:lnTo>
                    <a:lnTo>
                      <a:pt x="550" y="468"/>
                    </a:lnTo>
                    <a:lnTo>
                      <a:pt x="538" y="456"/>
                    </a:lnTo>
                    <a:lnTo>
                      <a:pt x="526" y="447"/>
                    </a:lnTo>
                    <a:lnTo>
                      <a:pt x="514" y="435"/>
                    </a:lnTo>
                    <a:lnTo>
                      <a:pt x="505" y="426"/>
                    </a:lnTo>
                    <a:lnTo>
                      <a:pt x="496" y="414"/>
                    </a:lnTo>
                    <a:lnTo>
                      <a:pt x="496" y="402"/>
                    </a:lnTo>
                    <a:lnTo>
                      <a:pt x="496" y="395"/>
                    </a:lnTo>
                    <a:lnTo>
                      <a:pt x="490" y="380"/>
                    </a:lnTo>
                    <a:lnTo>
                      <a:pt x="481" y="362"/>
                    </a:lnTo>
                    <a:lnTo>
                      <a:pt x="468" y="347"/>
                    </a:lnTo>
                    <a:lnTo>
                      <a:pt x="453" y="332"/>
                    </a:lnTo>
                    <a:lnTo>
                      <a:pt x="438" y="323"/>
                    </a:lnTo>
                    <a:lnTo>
                      <a:pt x="429" y="316"/>
                    </a:lnTo>
                    <a:lnTo>
                      <a:pt x="420" y="313"/>
                    </a:lnTo>
                    <a:lnTo>
                      <a:pt x="408" y="313"/>
                    </a:lnTo>
                    <a:lnTo>
                      <a:pt x="399" y="313"/>
                    </a:lnTo>
                    <a:lnTo>
                      <a:pt x="414" y="301"/>
                    </a:lnTo>
                    <a:lnTo>
                      <a:pt x="432" y="292"/>
                    </a:lnTo>
                    <a:lnTo>
                      <a:pt x="453" y="286"/>
                    </a:lnTo>
                    <a:lnTo>
                      <a:pt x="478" y="280"/>
                    </a:lnTo>
                    <a:lnTo>
                      <a:pt x="502" y="277"/>
                    </a:lnTo>
                    <a:lnTo>
                      <a:pt x="526" y="277"/>
                    </a:lnTo>
                    <a:lnTo>
                      <a:pt x="547" y="280"/>
                    </a:lnTo>
                    <a:lnTo>
                      <a:pt x="569" y="283"/>
                    </a:lnTo>
                    <a:lnTo>
                      <a:pt x="553" y="265"/>
                    </a:lnTo>
                    <a:lnTo>
                      <a:pt x="532" y="247"/>
                    </a:lnTo>
                    <a:lnTo>
                      <a:pt x="502" y="228"/>
                    </a:lnTo>
                    <a:lnTo>
                      <a:pt x="471" y="219"/>
                    </a:lnTo>
                    <a:lnTo>
                      <a:pt x="453" y="216"/>
                    </a:lnTo>
                    <a:lnTo>
                      <a:pt x="438" y="213"/>
                    </a:lnTo>
                    <a:lnTo>
                      <a:pt x="423" y="213"/>
                    </a:lnTo>
                    <a:lnTo>
                      <a:pt x="405" y="216"/>
                    </a:lnTo>
                    <a:lnTo>
                      <a:pt x="392" y="219"/>
                    </a:lnTo>
                    <a:lnTo>
                      <a:pt x="377" y="225"/>
                    </a:lnTo>
                    <a:lnTo>
                      <a:pt x="365" y="237"/>
                    </a:lnTo>
                    <a:lnTo>
                      <a:pt x="353" y="250"/>
                    </a:lnTo>
                    <a:lnTo>
                      <a:pt x="365" y="228"/>
                    </a:lnTo>
                    <a:lnTo>
                      <a:pt x="374" y="213"/>
                    </a:lnTo>
                    <a:lnTo>
                      <a:pt x="383" y="192"/>
                    </a:lnTo>
                    <a:lnTo>
                      <a:pt x="389" y="174"/>
                    </a:lnTo>
                    <a:lnTo>
                      <a:pt x="392" y="155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7" y="104"/>
                    </a:lnTo>
                    <a:lnTo>
                      <a:pt x="365" y="86"/>
                    </a:lnTo>
                    <a:lnTo>
                      <a:pt x="356" y="70"/>
                    </a:lnTo>
                    <a:lnTo>
                      <a:pt x="350" y="55"/>
                    </a:lnTo>
                    <a:lnTo>
                      <a:pt x="344" y="40"/>
                    </a:lnTo>
                    <a:lnTo>
                      <a:pt x="341" y="31"/>
                    </a:lnTo>
                    <a:lnTo>
                      <a:pt x="338" y="19"/>
                    </a:lnTo>
                    <a:lnTo>
                      <a:pt x="338" y="7"/>
                    </a:lnTo>
                    <a:lnTo>
                      <a:pt x="338" y="0"/>
                    </a:lnTo>
                    <a:lnTo>
                      <a:pt x="326" y="10"/>
                    </a:lnTo>
                    <a:lnTo>
                      <a:pt x="313" y="28"/>
                    </a:lnTo>
                    <a:lnTo>
                      <a:pt x="298" y="43"/>
                    </a:lnTo>
                    <a:lnTo>
                      <a:pt x="289" y="64"/>
                    </a:lnTo>
                    <a:lnTo>
                      <a:pt x="277" y="83"/>
                    </a:lnTo>
                    <a:lnTo>
                      <a:pt x="271" y="104"/>
                    </a:lnTo>
                    <a:lnTo>
                      <a:pt x="268" y="122"/>
                    </a:lnTo>
                    <a:lnTo>
                      <a:pt x="271" y="140"/>
                    </a:lnTo>
                    <a:lnTo>
                      <a:pt x="274" y="155"/>
                    </a:lnTo>
                    <a:lnTo>
                      <a:pt x="277" y="171"/>
                    </a:lnTo>
                    <a:lnTo>
                      <a:pt x="277" y="186"/>
                    </a:lnTo>
                    <a:lnTo>
                      <a:pt x="274" y="201"/>
                    </a:lnTo>
                    <a:lnTo>
                      <a:pt x="271" y="213"/>
                    </a:lnTo>
                    <a:lnTo>
                      <a:pt x="265" y="222"/>
                    </a:lnTo>
                    <a:lnTo>
                      <a:pt x="259" y="231"/>
                    </a:lnTo>
                    <a:lnTo>
                      <a:pt x="250" y="241"/>
                    </a:lnTo>
                    <a:close/>
                  </a:path>
                </a:pathLst>
              </a:custGeom>
              <a:solidFill>
                <a:srgbClr val="00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6" name="Freeform 74"/>
              <p:cNvSpPr>
                <a:spLocks/>
              </p:cNvSpPr>
              <p:nvPr/>
            </p:nvSpPr>
            <p:spPr bwMode="auto">
              <a:xfrm>
                <a:off x="990" y="2765"/>
                <a:ext cx="577" cy="577"/>
              </a:xfrm>
              <a:custGeom>
                <a:avLst/>
                <a:gdLst>
                  <a:gd name="T0" fmla="*/ 243 w 577"/>
                  <a:gd name="T1" fmla="*/ 213 h 577"/>
                  <a:gd name="T2" fmla="*/ 216 w 577"/>
                  <a:gd name="T3" fmla="*/ 167 h 577"/>
                  <a:gd name="T4" fmla="*/ 146 w 577"/>
                  <a:gd name="T5" fmla="*/ 143 h 577"/>
                  <a:gd name="T6" fmla="*/ 97 w 577"/>
                  <a:gd name="T7" fmla="*/ 137 h 577"/>
                  <a:gd name="T8" fmla="*/ 55 w 577"/>
                  <a:gd name="T9" fmla="*/ 119 h 577"/>
                  <a:gd name="T10" fmla="*/ 34 w 577"/>
                  <a:gd name="T11" fmla="*/ 116 h 577"/>
                  <a:gd name="T12" fmla="*/ 64 w 577"/>
                  <a:gd name="T13" fmla="*/ 186 h 577"/>
                  <a:gd name="T14" fmla="*/ 94 w 577"/>
                  <a:gd name="T15" fmla="*/ 219 h 577"/>
                  <a:gd name="T16" fmla="*/ 140 w 577"/>
                  <a:gd name="T17" fmla="*/ 246 h 577"/>
                  <a:gd name="T18" fmla="*/ 140 w 577"/>
                  <a:gd name="T19" fmla="*/ 271 h 577"/>
                  <a:gd name="T20" fmla="*/ 76 w 577"/>
                  <a:gd name="T21" fmla="*/ 310 h 577"/>
                  <a:gd name="T22" fmla="*/ 31 w 577"/>
                  <a:gd name="T23" fmla="*/ 337 h 577"/>
                  <a:gd name="T24" fmla="*/ 21 w 577"/>
                  <a:gd name="T25" fmla="*/ 359 h 577"/>
                  <a:gd name="T26" fmla="*/ 73 w 577"/>
                  <a:gd name="T27" fmla="*/ 371 h 577"/>
                  <a:gd name="T28" fmla="*/ 143 w 577"/>
                  <a:gd name="T29" fmla="*/ 356 h 577"/>
                  <a:gd name="T30" fmla="*/ 173 w 577"/>
                  <a:gd name="T31" fmla="*/ 353 h 577"/>
                  <a:gd name="T32" fmla="*/ 152 w 577"/>
                  <a:gd name="T33" fmla="*/ 392 h 577"/>
                  <a:gd name="T34" fmla="*/ 152 w 577"/>
                  <a:gd name="T35" fmla="*/ 435 h 577"/>
                  <a:gd name="T36" fmla="*/ 158 w 577"/>
                  <a:gd name="T37" fmla="*/ 486 h 577"/>
                  <a:gd name="T38" fmla="*/ 140 w 577"/>
                  <a:gd name="T39" fmla="*/ 535 h 577"/>
                  <a:gd name="T40" fmla="*/ 110 w 577"/>
                  <a:gd name="T41" fmla="*/ 562 h 577"/>
                  <a:gd name="T42" fmla="*/ 198 w 577"/>
                  <a:gd name="T43" fmla="*/ 535 h 577"/>
                  <a:gd name="T44" fmla="*/ 243 w 577"/>
                  <a:gd name="T45" fmla="*/ 486 h 577"/>
                  <a:gd name="T46" fmla="*/ 265 w 577"/>
                  <a:gd name="T47" fmla="*/ 447 h 577"/>
                  <a:gd name="T48" fmla="*/ 261 w 577"/>
                  <a:gd name="T49" fmla="*/ 401 h 577"/>
                  <a:gd name="T50" fmla="*/ 289 w 577"/>
                  <a:gd name="T51" fmla="*/ 459 h 577"/>
                  <a:gd name="T52" fmla="*/ 298 w 577"/>
                  <a:gd name="T53" fmla="*/ 541 h 577"/>
                  <a:gd name="T54" fmla="*/ 292 w 577"/>
                  <a:gd name="T55" fmla="*/ 571 h 577"/>
                  <a:gd name="T56" fmla="*/ 328 w 577"/>
                  <a:gd name="T57" fmla="*/ 562 h 577"/>
                  <a:gd name="T58" fmla="*/ 374 w 577"/>
                  <a:gd name="T59" fmla="*/ 511 h 577"/>
                  <a:gd name="T60" fmla="*/ 383 w 577"/>
                  <a:gd name="T61" fmla="*/ 471 h 577"/>
                  <a:gd name="T62" fmla="*/ 371 w 577"/>
                  <a:gd name="T63" fmla="*/ 416 h 577"/>
                  <a:gd name="T64" fmla="*/ 386 w 577"/>
                  <a:gd name="T65" fmla="*/ 404 h 577"/>
                  <a:gd name="T66" fmla="*/ 416 w 577"/>
                  <a:gd name="T67" fmla="*/ 423 h 577"/>
                  <a:gd name="T68" fmla="*/ 435 w 577"/>
                  <a:gd name="T69" fmla="*/ 453 h 577"/>
                  <a:gd name="T70" fmla="*/ 477 w 577"/>
                  <a:gd name="T71" fmla="*/ 477 h 577"/>
                  <a:gd name="T72" fmla="*/ 544 w 577"/>
                  <a:gd name="T73" fmla="*/ 486 h 577"/>
                  <a:gd name="T74" fmla="*/ 565 w 577"/>
                  <a:gd name="T75" fmla="*/ 471 h 577"/>
                  <a:gd name="T76" fmla="*/ 526 w 577"/>
                  <a:gd name="T77" fmla="*/ 447 h 577"/>
                  <a:gd name="T78" fmla="*/ 495 w 577"/>
                  <a:gd name="T79" fmla="*/ 413 h 577"/>
                  <a:gd name="T80" fmla="*/ 489 w 577"/>
                  <a:gd name="T81" fmla="*/ 380 h 577"/>
                  <a:gd name="T82" fmla="*/ 453 w 577"/>
                  <a:gd name="T83" fmla="*/ 331 h 577"/>
                  <a:gd name="T84" fmla="*/ 419 w 577"/>
                  <a:gd name="T85" fmla="*/ 313 h 577"/>
                  <a:gd name="T86" fmla="*/ 413 w 577"/>
                  <a:gd name="T87" fmla="*/ 301 h 577"/>
                  <a:gd name="T88" fmla="*/ 477 w 577"/>
                  <a:gd name="T89" fmla="*/ 280 h 577"/>
                  <a:gd name="T90" fmla="*/ 547 w 577"/>
                  <a:gd name="T91" fmla="*/ 280 h 577"/>
                  <a:gd name="T92" fmla="*/ 532 w 577"/>
                  <a:gd name="T93" fmla="*/ 246 h 577"/>
                  <a:gd name="T94" fmla="*/ 453 w 577"/>
                  <a:gd name="T95" fmla="*/ 216 h 577"/>
                  <a:gd name="T96" fmla="*/ 404 w 577"/>
                  <a:gd name="T97" fmla="*/ 216 h 577"/>
                  <a:gd name="T98" fmla="*/ 365 w 577"/>
                  <a:gd name="T99" fmla="*/ 237 h 577"/>
                  <a:gd name="T100" fmla="*/ 374 w 577"/>
                  <a:gd name="T101" fmla="*/ 213 h 577"/>
                  <a:gd name="T102" fmla="*/ 392 w 577"/>
                  <a:gd name="T103" fmla="*/ 155 h 577"/>
                  <a:gd name="T104" fmla="*/ 377 w 577"/>
                  <a:gd name="T105" fmla="*/ 103 h 577"/>
                  <a:gd name="T106" fmla="*/ 350 w 577"/>
                  <a:gd name="T107" fmla="*/ 55 h 577"/>
                  <a:gd name="T108" fmla="*/ 337 w 577"/>
                  <a:gd name="T109" fmla="*/ 18 h 577"/>
                  <a:gd name="T110" fmla="*/ 325 w 577"/>
                  <a:gd name="T111" fmla="*/ 9 h 577"/>
                  <a:gd name="T112" fmla="*/ 289 w 577"/>
                  <a:gd name="T113" fmla="*/ 64 h 577"/>
                  <a:gd name="T114" fmla="*/ 268 w 577"/>
                  <a:gd name="T115" fmla="*/ 122 h 577"/>
                  <a:gd name="T116" fmla="*/ 277 w 577"/>
                  <a:gd name="T117" fmla="*/ 170 h 577"/>
                  <a:gd name="T118" fmla="*/ 271 w 577"/>
                  <a:gd name="T119" fmla="*/ 213 h 577"/>
                  <a:gd name="T120" fmla="*/ 249 w 577"/>
                  <a:gd name="T121" fmla="*/ 240 h 5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77"/>
                  <a:gd name="T185" fmla="*/ 577 w 577"/>
                  <a:gd name="T186" fmla="*/ 577 h 5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77">
                    <a:moveTo>
                      <a:pt x="249" y="240"/>
                    </a:moveTo>
                    <a:lnTo>
                      <a:pt x="246" y="225"/>
                    </a:lnTo>
                    <a:lnTo>
                      <a:pt x="243" y="213"/>
                    </a:lnTo>
                    <a:lnTo>
                      <a:pt x="237" y="198"/>
                    </a:lnTo>
                    <a:lnTo>
                      <a:pt x="228" y="179"/>
                    </a:lnTo>
                    <a:lnTo>
                      <a:pt x="216" y="167"/>
                    </a:lnTo>
                    <a:lnTo>
                      <a:pt x="198" y="152"/>
                    </a:lnTo>
                    <a:lnTo>
                      <a:pt x="176" y="146"/>
                    </a:lnTo>
                    <a:lnTo>
                      <a:pt x="146" y="143"/>
                    </a:lnTo>
                    <a:lnTo>
                      <a:pt x="131" y="140"/>
                    </a:lnTo>
                    <a:lnTo>
                      <a:pt x="113" y="140"/>
                    </a:lnTo>
                    <a:lnTo>
                      <a:pt x="97" y="137"/>
                    </a:lnTo>
                    <a:lnTo>
                      <a:pt x="79" y="131"/>
                    </a:lnTo>
                    <a:lnTo>
                      <a:pt x="67" y="128"/>
                    </a:lnTo>
                    <a:lnTo>
                      <a:pt x="55" y="119"/>
                    </a:lnTo>
                    <a:lnTo>
                      <a:pt x="43" y="110"/>
                    </a:lnTo>
                    <a:lnTo>
                      <a:pt x="34" y="97"/>
                    </a:lnTo>
                    <a:lnTo>
                      <a:pt x="34" y="116"/>
                    </a:lnTo>
                    <a:lnTo>
                      <a:pt x="40" y="137"/>
                    </a:lnTo>
                    <a:lnTo>
                      <a:pt x="49" y="161"/>
                    </a:lnTo>
                    <a:lnTo>
                      <a:pt x="64" y="186"/>
                    </a:lnTo>
                    <a:lnTo>
                      <a:pt x="73" y="201"/>
                    </a:lnTo>
                    <a:lnTo>
                      <a:pt x="82" y="213"/>
                    </a:lnTo>
                    <a:lnTo>
                      <a:pt x="94" y="219"/>
                    </a:lnTo>
                    <a:lnTo>
                      <a:pt x="110" y="231"/>
                    </a:lnTo>
                    <a:lnTo>
                      <a:pt x="125" y="240"/>
                    </a:lnTo>
                    <a:lnTo>
                      <a:pt x="140" y="246"/>
                    </a:lnTo>
                    <a:lnTo>
                      <a:pt x="161" y="252"/>
                    </a:lnTo>
                    <a:lnTo>
                      <a:pt x="179" y="258"/>
                    </a:lnTo>
                    <a:lnTo>
                      <a:pt x="140" y="271"/>
                    </a:lnTo>
                    <a:lnTo>
                      <a:pt x="107" y="286"/>
                    </a:lnTo>
                    <a:lnTo>
                      <a:pt x="88" y="295"/>
                    </a:lnTo>
                    <a:lnTo>
                      <a:pt x="76" y="310"/>
                    </a:lnTo>
                    <a:lnTo>
                      <a:pt x="67" y="322"/>
                    </a:lnTo>
                    <a:lnTo>
                      <a:pt x="52" y="331"/>
                    </a:lnTo>
                    <a:lnTo>
                      <a:pt x="31" y="337"/>
                    </a:lnTo>
                    <a:lnTo>
                      <a:pt x="0" y="344"/>
                    </a:lnTo>
                    <a:lnTo>
                      <a:pt x="12" y="356"/>
                    </a:lnTo>
                    <a:lnTo>
                      <a:pt x="21" y="359"/>
                    </a:lnTo>
                    <a:lnTo>
                      <a:pt x="34" y="365"/>
                    </a:lnTo>
                    <a:lnTo>
                      <a:pt x="46" y="368"/>
                    </a:lnTo>
                    <a:lnTo>
                      <a:pt x="73" y="371"/>
                    </a:lnTo>
                    <a:lnTo>
                      <a:pt x="94" y="368"/>
                    </a:lnTo>
                    <a:lnTo>
                      <a:pt x="122" y="362"/>
                    </a:lnTo>
                    <a:lnTo>
                      <a:pt x="143" y="356"/>
                    </a:lnTo>
                    <a:lnTo>
                      <a:pt x="164" y="344"/>
                    </a:lnTo>
                    <a:lnTo>
                      <a:pt x="179" y="334"/>
                    </a:lnTo>
                    <a:lnTo>
                      <a:pt x="173" y="353"/>
                    </a:lnTo>
                    <a:lnTo>
                      <a:pt x="164" y="365"/>
                    </a:lnTo>
                    <a:lnTo>
                      <a:pt x="158" y="380"/>
                    </a:lnTo>
                    <a:lnTo>
                      <a:pt x="152" y="392"/>
                    </a:lnTo>
                    <a:lnTo>
                      <a:pt x="152" y="404"/>
                    </a:lnTo>
                    <a:lnTo>
                      <a:pt x="152" y="419"/>
                    </a:lnTo>
                    <a:lnTo>
                      <a:pt x="152" y="435"/>
                    </a:lnTo>
                    <a:lnTo>
                      <a:pt x="155" y="453"/>
                    </a:lnTo>
                    <a:lnTo>
                      <a:pt x="158" y="471"/>
                    </a:lnTo>
                    <a:lnTo>
                      <a:pt x="158" y="486"/>
                    </a:lnTo>
                    <a:lnTo>
                      <a:pt x="155" y="505"/>
                    </a:lnTo>
                    <a:lnTo>
                      <a:pt x="149" y="520"/>
                    </a:lnTo>
                    <a:lnTo>
                      <a:pt x="140" y="535"/>
                    </a:lnTo>
                    <a:lnTo>
                      <a:pt x="134" y="544"/>
                    </a:lnTo>
                    <a:lnTo>
                      <a:pt x="122" y="556"/>
                    </a:lnTo>
                    <a:lnTo>
                      <a:pt x="110" y="562"/>
                    </a:lnTo>
                    <a:lnTo>
                      <a:pt x="140" y="559"/>
                    </a:lnTo>
                    <a:lnTo>
                      <a:pt x="167" y="547"/>
                    </a:lnTo>
                    <a:lnTo>
                      <a:pt x="198" y="535"/>
                    </a:lnTo>
                    <a:lnTo>
                      <a:pt x="225" y="514"/>
                    </a:lnTo>
                    <a:lnTo>
                      <a:pt x="237" y="502"/>
                    </a:lnTo>
                    <a:lnTo>
                      <a:pt x="243" y="486"/>
                    </a:lnTo>
                    <a:lnTo>
                      <a:pt x="252" y="474"/>
                    </a:lnTo>
                    <a:lnTo>
                      <a:pt x="258" y="462"/>
                    </a:lnTo>
                    <a:lnTo>
                      <a:pt x="265" y="447"/>
                    </a:lnTo>
                    <a:lnTo>
                      <a:pt x="265" y="432"/>
                    </a:lnTo>
                    <a:lnTo>
                      <a:pt x="265" y="416"/>
                    </a:lnTo>
                    <a:lnTo>
                      <a:pt x="261" y="401"/>
                    </a:lnTo>
                    <a:lnTo>
                      <a:pt x="274" y="413"/>
                    </a:lnTo>
                    <a:lnTo>
                      <a:pt x="283" y="435"/>
                    </a:lnTo>
                    <a:lnTo>
                      <a:pt x="289" y="459"/>
                    </a:lnTo>
                    <a:lnTo>
                      <a:pt x="295" y="486"/>
                    </a:lnTo>
                    <a:lnTo>
                      <a:pt x="298" y="514"/>
                    </a:lnTo>
                    <a:lnTo>
                      <a:pt x="298" y="541"/>
                    </a:lnTo>
                    <a:lnTo>
                      <a:pt x="298" y="550"/>
                    </a:lnTo>
                    <a:lnTo>
                      <a:pt x="295" y="562"/>
                    </a:lnTo>
                    <a:lnTo>
                      <a:pt x="292" y="571"/>
                    </a:lnTo>
                    <a:lnTo>
                      <a:pt x="289" y="577"/>
                    </a:lnTo>
                    <a:lnTo>
                      <a:pt x="307" y="574"/>
                    </a:lnTo>
                    <a:lnTo>
                      <a:pt x="328" y="562"/>
                    </a:lnTo>
                    <a:lnTo>
                      <a:pt x="350" y="544"/>
                    </a:lnTo>
                    <a:lnTo>
                      <a:pt x="365" y="526"/>
                    </a:lnTo>
                    <a:lnTo>
                      <a:pt x="374" y="511"/>
                    </a:lnTo>
                    <a:lnTo>
                      <a:pt x="377" y="498"/>
                    </a:lnTo>
                    <a:lnTo>
                      <a:pt x="380" y="483"/>
                    </a:lnTo>
                    <a:lnTo>
                      <a:pt x="383" y="471"/>
                    </a:lnTo>
                    <a:lnTo>
                      <a:pt x="380" y="453"/>
                    </a:lnTo>
                    <a:lnTo>
                      <a:pt x="377" y="435"/>
                    </a:lnTo>
                    <a:lnTo>
                      <a:pt x="371" y="416"/>
                    </a:lnTo>
                    <a:lnTo>
                      <a:pt x="362" y="398"/>
                    </a:lnTo>
                    <a:lnTo>
                      <a:pt x="374" y="398"/>
                    </a:lnTo>
                    <a:lnTo>
                      <a:pt x="386" y="404"/>
                    </a:lnTo>
                    <a:lnTo>
                      <a:pt x="398" y="407"/>
                    </a:lnTo>
                    <a:lnTo>
                      <a:pt x="407" y="416"/>
                    </a:lnTo>
                    <a:lnTo>
                      <a:pt x="416" y="423"/>
                    </a:lnTo>
                    <a:lnTo>
                      <a:pt x="426" y="432"/>
                    </a:lnTo>
                    <a:lnTo>
                      <a:pt x="432" y="441"/>
                    </a:lnTo>
                    <a:lnTo>
                      <a:pt x="435" y="453"/>
                    </a:lnTo>
                    <a:lnTo>
                      <a:pt x="441" y="462"/>
                    </a:lnTo>
                    <a:lnTo>
                      <a:pt x="456" y="471"/>
                    </a:lnTo>
                    <a:lnTo>
                      <a:pt x="477" y="477"/>
                    </a:lnTo>
                    <a:lnTo>
                      <a:pt x="495" y="483"/>
                    </a:lnTo>
                    <a:lnTo>
                      <a:pt x="520" y="486"/>
                    </a:lnTo>
                    <a:lnTo>
                      <a:pt x="544" y="486"/>
                    </a:lnTo>
                    <a:lnTo>
                      <a:pt x="562" y="486"/>
                    </a:lnTo>
                    <a:lnTo>
                      <a:pt x="577" y="477"/>
                    </a:lnTo>
                    <a:lnTo>
                      <a:pt x="565" y="471"/>
                    </a:lnTo>
                    <a:lnTo>
                      <a:pt x="550" y="468"/>
                    </a:lnTo>
                    <a:lnTo>
                      <a:pt x="538" y="456"/>
                    </a:lnTo>
                    <a:lnTo>
                      <a:pt x="526" y="447"/>
                    </a:lnTo>
                    <a:lnTo>
                      <a:pt x="514" y="435"/>
                    </a:lnTo>
                    <a:lnTo>
                      <a:pt x="505" y="426"/>
                    </a:lnTo>
                    <a:lnTo>
                      <a:pt x="495" y="413"/>
                    </a:lnTo>
                    <a:lnTo>
                      <a:pt x="495" y="401"/>
                    </a:lnTo>
                    <a:lnTo>
                      <a:pt x="495" y="395"/>
                    </a:lnTo>
                    <a:lnTo>
                      <a:pt x="489" y="380"/>
                    </a:lnTo>
                    <a:lnTo>
                      <a:pt x="480" y="362"/>
                    </a:lnTo>
                    <a:lnTo>
                      <a:pt x="468" y="347"/>
                    </a:lnTo>
                    <a:lnTo>
                      <a:pt x="453" y="331"/>
                    </a:lnTo>
                    <a:lnTo>
                      <a:pt x="438" y="322"/>
                    </a:lnTo>
                    <a:lnTo>
                      <a:pt x="429" y="316"/>
                    </a:lnTo>
                    <a:lnTo>
                      <a:pt x="419" y="313"/>
                    </a:lnTo>
                    <a:lnTo>
                      <a:pt x="407" y="313"/>
                    </a:lnTo>
                    <a:lnTo>
                      <a:pt x="398" y="313"/>
                    </a:lnTo>
                    <a:lnTo>
                      <a:pt x="413" y="301"/>
                    </a:lnTo>
                    <a:lnTo>
                      <a:pt x="432" y="292"/>
                    </a:lnTo>
                    <a:lnTo>
                      <a:pt x="453" y="286"/>
                    </a:lnTo>
                    <a:lnTo>
                      <a:pt x="477" y="280"/>
                    </a:lnTo>
                    <a:lnTo>
                      <a:pt x="502" y="277"/>
                    </a:lnTo>
                    <a:lnTo>
                      <a:pt x="526" y="277"/>
                    </a:lnTo>
                    <a:lnTo>
                      <a:pt x="547" y="280"/>
                    </a:lnTo>
                    <a:lnTo>
                      <a:pt x="568" y="283"/>
                    </a:lnTo>
                    <a:lnTo>
                      <a:pt x="553" y="265"/>
                    </a:lnTo>
                    <a:lnTo>
                      <a:pt x="532" y="246"/>
                    </a:lnTo>
                    <a:lnTo>
                      <a:pt x="502" y="228"/>
                    </a:lnTo>
                    <a:lnTo>
                      <a:pt x="471" y="219"/>
                    </a:lnTo>
                    <a:lnTo>
                      <a:pt x="453" y="216"/>
                    </a:lnTo>
                    <a:lnTo>
                      <a:pt x="438" y="213"/>
                    </a:lnTo>
                    <a:lnTo>
                      <a:pt x="423" y="213"/>
                    </a:lnTo>
                    <a:lnTo>
                      <a:pt x="404" y="216"/>
                    </a:lnTo>
                    <a:lnTo>
                      <a:pt x="392" y="219"/>
                    </a:lnTo>
                    <a:lnTo>
                      <a:pt x="377" y="225"/>
                    </a:lnTo>
                    <a:lnTo>
                      <a:pt x="365" y="237"/>
                    </a:lnTo>
                    <a:lnTo>
                      <a:pt x="353" y="249"/>
                    </a:lnTo>
                    <a:lnTo>
                      <a:pt x="365" y="228"/>
                    </a:lnTo>
                    <a:lnTo>
                      <a:pt x="374" y="213"/>
                    </a:lnTo>
                    <a:lnTo>
                      <a:pt x="383" y="192"/>
                    </a:lnTo>
                    <a:lnTo>
                      <a:pt x="389" y="173"/>
                    </a:lnTo>
                    <a:lnTo>
                      <a:pt x="392" y="155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7" y="103"/>
                    </a:lnTo>
                    <a:lnTo>
                      <a:pt x="365" y="85"/>
                    </a:lnTo>
                    <a:lnTo>
                      <a:pt x="356" y="70"/>
                    </a:lnTo>
                    <a:lnTo>
                      <a:pt x="350" y="55"/>
                    </a:lnTo>
                    <a:lnTo>
                      <a:pt x="344" y="40"/>
                    </a:lnTo>
                    <a:lnTo>
                      <a:pt x="340" y="31"/>
                    </a:lnTo>
                    <a:lnTo>
                      <a:pt x="337" y="18"/>
                    </a:lnTo>
                    <a:lnTo>
                      <a:pt x="337" y="6"/>
                    </a:lnTo>
                    <a:lnTo>
                      <a:pt x="337" y="0"/>
                    </a:lnTo>
                    <a:lnTo>
                      <a:pt x="325" y="9"/>
                    </a:lnTo>
                    <a:lnTo>
                      <a:pt x="313" y="28"/>
                    </a:lnTo>
                    <a:lnTo>
                      <a:pt x="298" y="43"/>
                    </a:lnTo>
                    <a:lnTo>
                      <a:pt x="289" y="64"/>
                    </a:lnTo>
                    <a:lnTo>
                      <a:pt x="277" y="82"/>
                    </a:lnTo>
                    <a:lnTo>
                      <a:pt x="271" y="103"/>
                    </a:lnTo>
                    <a:lnTo>
                      <a:pt x="268" y="122"/>
                    </a:lnTo>
                    <a:lnTo>
                      <a:pt x="271" y="140"/>
                    </a:lnTo>
                    <a:lnTo>
                      <a:pt x="274" y="155"/>
                    </a:lnTo>
                    <a:lnTo>
                      <a:pt x="277" y="170"/>
                    </a:lnTo>
                    <a:lnTo>
                      <a:pt x="277" y="186"/>
                    </a:lnTo>
                    <a:lnTo>
                      <a:pt x="274" y="201"/>
                    </a:lnTo>
                    <a:lnTo>
                      <a:pt x="271" y="213"/>
                    </a:lnTo>
                    <a:lnTo>
                      <a:pt x="265" y="222"/>
                    </a:lnTo>
                    <a:lnTo>
                      <a:pt x="258" y="231"/>
                    </a:lnTo>
                    <a:lnTo>
                      <a:pt x="249" y="240"/>
                    </a:lnTo>
                    <a:close/>
                  </a:path>
                </a:pathLst>
              </a:custGeom>
              <a:solidFill>
                <a:srgbClr val="00FF99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44" name="Text Box 75"/>
            <p:cNvSpPr txBox="1">
              <a:spLocks noChangeArrowheads="1"/>
            </p:cNvSpPr>
            <p:nvPr/>
          </p:nvSpPr>
          <p:spPr bwMode="auto">
            <a:xfrm>
              <a:off x="723" y="2884"/>
              <a:ext cx="3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М</a:t>
              </a:r>
            </a:p>
          </p:txBody>
        </p:sp>
      </p:grpSp>
      <p:grpSp>
        <p:nvGrpSpPr>
          <p:cNvPr id="2109" name="Group 76"/>
          <p:cNvGrpSpPr>
            <a:grpSpLocks/>
          </p:cNvGrpSpPr>
          <p:nvPr/>
        </p:nvGrpSpPr>
        <p:grpSpPr bwMode="auto">
          <a:xfrm>
            <a:off x="7235825" y="3716338"/>
            <a:ext cx="1081088" cy="719137"/>
            <a:chOff x="204" y="1480"/>
            <a:chExt cx="681" cy="453"/>
          </a:xfrm>
        </p:grpSpPr>
        <p:grpSp>
          <p:nvGrpSpPr>
            <p:cNvPr id="2127" name="Group 77"/>
            <p:cNvGrpSpPr>
              <a:grpSpLocks/>
            </p:cNvGrpSpPr>
            <p:nvPr/>
          </p:nvGrpSpPr>
          <p:grpSpPr bwMode="auto">
            <a:xfrm>
              <a:off x="204" y="1480"/>
              <a:ext cx="681" cy="453"/>
              <a:chOff x="1032" y="2353"/>
              <a:chExt cx="698" cy="474"/>
            </a:xfrm>
          </p:grpSpPr>
          <p:sp>
            <p:nvSpPr>
              <p:cNvPr id="2129" name="Freeform 78"/>
              <p:cNvSpPr>
                <a:spLocks/>
              </p:cNvSpPr>
              <p:nvPr/>
            </p:nvSpPr>
            <p:spPr bwMode="auto">
              <a:xfrm>
                <a:off x="1051" y="2372"/>
                <a:ext cx="679" cy="455"/>
              </a:xfrm>
              <a:custGeom>
                <a:avLst/>
                <a:gdLst>
                  <a:gd name="T0" fmla="*/ 37 w 679"/>
                  <a:gd name="T1" fmla="*/ 158 h 455"/>
                  <a:gd name="T2" fmla="*/ 4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8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0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3 w 679"/>
                  <a:gd name="T37" fmla="*/ 414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2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5 h 455"/>
                  <a:gd name="T52" fmla="*/ 622 w 679"/>
                  <a:gd name="T53" fmla="*/ 304 h 455"/>
                  <a:gd name="T54" fmla="*/ 653 w 679"/>
                  <a:gd name="T55" fmla="*/ 282 h 455"/>
                  <a:gd name="T56" fmla="*/ 671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0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0"/>
                    </a:moveTo>
                    <a:lnTo>
                      <a:pt x="37" y="158"/>
                    </a:lnTo>
                    <a:lnTo>
                      <a:pt x="16" y="172"/>
                    </a:lnTo>
                    <a:lnTo>
                      <a:pt x="4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8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0" y="396"/>
                    </a:lnTo>
                    <a:lnTo>
                      <a:pt x="136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5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3" y="414"/>
                    </a:lnTo>
                    <a:lnTo>
                      <a:pt x="440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2" y="391"/>
                    </a:lnTo>
                    <a:lnTo>
                      <a:pt x="547" y="384"/>
                    </a:lnTo>
                    <a:lnTo>
                      <a:pt x="561" y="374"/>
                    </a:lnTo>
                    <a:lnTo>
                      <a:pt x="572" y="363"/>
                    </a:lnTo>
                    <a:lnTo>
                      <a:pt x="580" y="348"/>
                    </a:lnTo>
                    <a:lnTo>
                      <a:pt x="584" y="332"/>
                    </a:lnTo>
                    <a:lnTo>
                      <a:pt x="587" y="315"/>
                    </a:lnTo>
                    <a:lnTo>
                      <a:pt x="605" y="311"/>
                    </a:lnTo>
                    <a:lnTo>
                      <a:pt x="622" y="304"/>
                    </a:lnTo>
                    <a:lnTo>
                      <a:pt x="638" y="294"/>
                    </a:lnTo>
                    <a:lnTo>
                      <a:pt x="653" y="282"/>
                    </a:lnTo>
                    <a:lnTo>
                      <a:pt x="662" y="271"/>
                    </a:lnTo>
                    <a:lnTo>
                      <a:pt x="671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4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8" y="44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8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4"/>
                    </a:lnTo>
                    <a:lnTo>
                      <a:pt x="167" y="42"/>
                    </a:lnTo>
                    <a:lnTo>
                      <a:pt x="146" y="44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7" y="84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0" name="Freeform 79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1" name="Freeform 80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2" name="Freeform 81"/>
              <p:cNvSpPr>
                <a:spLocks/>
              </p:cNvSpPr>
              <p:nvPr/>
            </p:nvSpPr>
            <p:spPr bwMode="auto">
              <a:xfrm>
                <a:off x="1065" y="2619"/>
                <a:ext cx="40" cy="10"/>
              </a:xfrm>
              <a:custGeom>
                <a:avLst/>
                <a:gdLst>
                  <a:gd name="T0" fmla="*/ 0 w 40"/>
                  <a:gd name="T1" fmla="*/ 0 h 10"/>
                  <a:gd name="T2" fmla="*/ 19 w 40"/>
                  <a:gd name="T3" fmla="*/ 7 h 10"/>
                  <a:gd name="T4" fmla="*/ 35 w 40"/>
                  <a:gd name="T5" fmla="*/ 10 h 10"/>
                  <a:gd name="T6" fmla="*/ 38 w 40"/>
                  <a:gd name="T7" fmla="*/ 10 h 10"/>
                  <a:gd name="T8" fmla="*/ 40 w 4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0"/>
                  <a:gd name="T17" fmla="*/ 40 w 4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0">
                    <a:moveTo>
                      <a:pt x="0" y="0"/>
                    </a:moveTo>
                    <a:lnTo>
                      <a:pt x="19" y="7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3" name="Freeform 82"/>
              <p:cNvSpPr>
                <a:spLocks/>
              </p:cNvSpPr>
              <p:nvPr/>
            </p:nvSpPr>
            <p:spPr bwMode="auto">
              <a:xfrm>
                <a:off x="1124" y="2720"/>
                <a:ext cx="16" cy="5"/>
              </a:xfrm>
              <a:custGeom>
                <a:avLst/>
                <a:gdLst>
                  <a:gd name="T0" fmla="*/ 0 w 16"/>
                  <a:gd name="T1" fmla="*/ 5 h 5"/>
                  <a:gd name="T2" fmla="*/ 9 w 16"/>
                  <a:gd name="T3" fmla="*/ 3 h 5"/>
                  <a:gd name="T4" fmla="*/ 16 w 1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0" y="5"/>
                    </a:moveTo>
                    <a:lnTo>
                      <a:pt x="9" y="3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4" name="Freeform 83"/>
              <p:cNvSpPr>
                <a:spLocks/>
              </p:cNvSpPr>
              <p:nvPr/>
            </p:nvSpPr>
            <p:spPr bwMode="auto">
              <a:xfrm>
                <a:off x="1279" y="2746"/>
                <a:ext cx="12" cy="19"/>
              </a:xfrm>
              <a:custGeom>
                <a:avLst/>
                <a:gdLst>
                  <a:gd name="T0" fmla="*/ 0 w 12"/>
                  <a:gd name="T1" fmla="*/ 0 h 19"/>
                  <a:gd name="T2" fmla="*/ 5 w 12"/>
                  <a:gd name="T3" fmla="*/ 10 h 19"/>
                  <a:gd name="T4" fmla="*/ 12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0" y="0"/>
                    </a:moveTo>
                    <a:lnTo>
                      <a:pt x="5" y="10"/>
                    </a:lnTo>
                    <a:lnTo>
                      <a:pt x="12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5" name="Freeform 84"/>
              <p:cNvSpPr>
                <a:spLocks/>
              </p:cNvSpPr>
              <p:nvPr/>
            </p:nvSpPr>
            <p:spPr bwMode="auto">
              <a:xfrm>
                <a:off x="1480" y="2718"/>
                <a:ext cx="4" cy="21"/>
              </a:xfrm>
              <a:custGeom>
                <a:avLst/>
                <a:gdLst>
                  <a:gd name="T0" fmla="*/ 0 w 4"/>
                  <a:gd name="T1" fmla="*/ 21 h 21"/>
                  <a:gd name="T2" fmla="*/ 2 w 4"/>
                  <a:gd name="T3" fmla="*/ 12 h 21"/>
                  <a:gd name="T4" fmla="*/ 4 w 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1"/>
                  <a:gd name="T11" fmla="*/ 4 w 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1">
                    <a:moveTo>
                      <a:pt x="0" y="21"/>
                    </a:moveTo>
                    <a:lnTo>
                      <a:pt x="2" y="1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6" name="Freeform 85"/>
              <p:cNvSpPr>
                <a:spLocks/>
              </p:cNvSpPr>
              <p:nvPr/>
            </p:nvSpPr>
            <p:spPr bwMode="auto">
              <a:xfrm>
                <a:off x="1569" y="2596"/>
                <a:ext cx="50" cy="73"/>
              </a:xfrm>
              <a:custGeom>
                <a:avLst/>
                <a:gdLst>
                  <a:gd name="T0" fmla="*/ 50 w 50"/>
                  <a:gd name="T1" fmla="*/ 73 h 73"/>
                  <a:gd name="T2" fmla="*/ 50 w 50"/>
                  <a:gd name="T3" fmla="*/ 73 h 73"/>
                  <a:gd name="T4" fmla="*/ 47 w 50"/>
                  <a:gd name="T5" fmla="*/ 49 h 73"/>
                  <a:gd name="T6" fmla="*/ 36 w 50"/>
                  <a:gd name="T7" fmla="*/ 30 h 73"/>
                  <a:gd name="T8" fmla="*/ 21 w 50"/>
                  <a:gd name="T9" fmla="*/ 11 h 73"/>
                  <a:gd name="T10" fmla="*/ 0 w 5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73"/>
                  <a:gd name="T20" fmla="*/ 50 w 50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73">
                    <a:moveTo>
                      <a:pt x="50" y="73"/>
                    </a:moveTo>
                    <a:lnTo>
                      <a:pt x="50" y="73"/>
                    </a:lnTo>
                    <a:lnTo>
                      <a:pt x="47" y="49"/>
                    </a:lnTo>
                    <a:lnTo>
                      <a:pt x="36" y="30"/>
                    </a:lnTo>
                    <a:lnTo>
                      <a:pt x="21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7" name="Freeform 86"/>
              <p:cNvSpPr>
                <a:spLocks/>
              </p:cNvSpPr>
              <p:nvPr/>
            </p:nvSpPr>
            <p:spPr bwMode="auto">
              <a:xfrm>
                <a:off x="1666" y="2513"/>
                <a:ext cx="23" cy="28"/>
              </a:xfrm>
              <a:custGeom>
                <a:avLst/>
                <a:gdLst>
                  <a:gd name="T0" fmla="*/ 0 w 23"/>
                  <a:gd name="T1" fmla="*/ 28 h 28"/>
                  <a:gd name="T2" fmla="*/ 12 w 23"/>
                  <a:gd name="T3" fmla="*/ 17 h 28"/>
                  <a:gd name="T4" fmla="*/ 23 w 23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8"/>
                  <a:gd name="T11" fmla="*/ 23 w 23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8">
                    <a:moveTo>
                      <a:pt x="0" y="28"/>
                    </a:moveTo>
                    <a:lnTo>
                      <a:pt x="12" y="17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Freeform 87"/>
              <p:cNvSpPr>
                <a:spLocks/>
              </p:cNvSpPr>
              <p:nvPr/>
            </p:nvSpPr>
            <p:spPr bwMode="auto">
              <a:xfrm>
                <a:off x="1633" y="2409"/>
                <a:ext cx="2" cy="14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4 h 14"/>
                  <a:gd name="T4" fmla="*/ 2 w 2"/>
                  <a:gd name="T5" fmla="*/ 12 h 14"/>
                  <a:gd name="T6" fmla="*/ 2 w 2"/>
                  <a:gd name="T7" fmla="*/ 7 h 14"/>
                  <a:gd name="T8" fmla="*/ 0 w 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4"/>
                  <a:gd name="T17" fmla="*/ 2 w 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4">
                    <a:moveTo>
                      <a:pt x="2" y="14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9" name="Freeform 88"/>
              <p:cNvSpPr>
                <a:spLocks/>
              </p:cNvSpPr>
              <p:nvPr/>
            </p:nvSpPr>
            <p:spPr bwMode="auto">
              <a:xfrm>
                <a:off x="1489" y="2376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5 w 12"/>
                  <a:gd name="T3" fmla="*/ 10 h 19"/>
                  <a:gd name="T4" fmla="*/ 0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12" y="0"/>
                    </a:moveTo>
                    <a:lnTo>
                      <a:pt x="5" y="1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" name="Line 89"/>
              <p:cNvSpPr>
                <a:spLocks noChangeShapeType="1"/>
              </p:cNvSpPr>
              <p:nvPr/>
            </p:nvSpPr>
            <p:spPr bwMode="auto">
              <a:xfrm flipH="1">
                <a:off x="1378" y="2388"/>
                <a:ext cx="7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" name="Line 90"/>
              <p:cNvSpPr>
                <a:spLocks noChangeShapeType="1"/>
              </p:cNvSpPr>
              <p:nvPr/>
            </p:nvSpPr>
            <p:spPr bwMode="auto">
              <a:xfrm flipH="1" flipV="1">
                <a:off x="1251" y="2407"/>
                <a:ext cx="2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2" name="Freeform 91"/>
              <p:cNvSpPr>
                <a:spLocks/>
              </p:cNvSpPr>
              <p:nvPr/>
            </p:nvSpPr>
            <p:spPr bwMode="auto">
              <a:xfrm>
                <a:off x="1093" y="2504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2 w 2"/>
                  <a:gd name="T3" fmla="*/ 7 h 16"/>
                  <a:gd name="T4" fmla="*/ 2 w 2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6"/>
                  <a:gd name="T11" fmla="*/ 2 w 2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6">
                    <a:moveTo>
                      <a:pt x="0" y="0"/>
                    </a:moveTo>
                    <a:lnTo>
                      <a:pt x="2" y="7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28" name="Text Box 92"/>
            <p:cNvSpPr txBox="1">
              <a:spLocks noChangeArrowheads="1"/>
            </p:cNvSpPr>
            <p:nvPr/>
          </p:nvSpPr>
          <p:spPr bwMode="auto">
            <a:xfrm>
              <a:off x="418" y="1523"/>
              <a:ext cx="3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/>
                <a:t>О</a:t>
              </a:r>
            </a:p>
          </p:txBody>
        </p:sp>
      </p:grpSp>
      <p:grpSp>
        <p:nvGrpSpPr>
          <p:cNvPr id="2110" name="Group 93"/>
          <p:cNvGrpSpPr>
            <a:grpSpLocks/>
          </p:cNvGrpSpPr>
          <p:nvPr/>
        </p:nvGrpSpPr>
        <p:grpSpPr bwMode="auto">
          <a:xfrm>
            <a:off x="2771775" y="1557338"/>
            <a:ext cx="1081088" cy="719137"/>
            <a:chOff x="204" y="1480"/>
            <a:chExt cx="681" cy="453"/>
          </a:xfrm>
        </p:grpSpPr>
        <p:grpSp>
          <p:nvGrpSpPr>
            <p:cNvPr id="2111" name="Group 94"/>
            <p:cNvGrpSpPr>
              <a:grpSpLocks/>
            </p:cNvGrpSpPr>
            <p:nvPr/>
          </p:nvGrpSpPr>
          <p:grpSpPr bwMode="auto">
            <a:xfrm>
              <a:off x="204" y="1480"/>
              <a:ext cx="681" cy="453"/>
              <a:chOff x="1032" y="2353"/>
              <a:chExt cx="698" cy="474"/>
            </a:xfrm>
          </p:grpSpPr>
          <p:sp>
            <p:nvSpPr>
              <p:cNvPr id="2113" name="Freeform 95"/>
              <p:cNvSpPr>
                <a:spLocks/>
              </p:cNvSpPr>
              <p:nvPr/>
            </p:nvSpPr>
            <p:spPr bwMode="auto">
              <a:xfrm>
                <a:off x="1051" y="2372"/>
                <a:ext cx="679" cy="455"/>
              </a:xfrm>
              <a:custGeom>
                <a:avLst/>
                <a:gdLst>
                  <a:gd name="T0" fmla="*/ 37 w 679"/>
                  <a:gd name="T1" fmla="*/ 158 h 455"/>
                  <a:gd name="T2" fmla="*/ 4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8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0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3 w 679"/>
                  <a:gd name="T37" fmla="*/ 414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2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5 h 455"/>
                  <a:gd name="T52" fmla="*/ 622 w 679"/>
                  <a:gd name="T53" fmla="*/ 304 h 455"/>
                  <a:gd name="T54" fmla="*/ 653 w 679"/>
                  <a:gd name="T55" fmla="*/ 282 h 455"/>
                  <a:gd name="T56" fmla="*/ 671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0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0"/>
                    </a:moveTo>
                    <a:lnTo>
                      <a:pt x="37" y="158"/>
                    </a:lnTo>
                    <a:lnTo>
                      <a:pt x="16" y="172"/>
                    </a:lnTo>
                    <a:lnTo>
                      <a:pt x="4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8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0" y="396"/>
                    </a:lnTo>
                    <a:lnTo>
                      <a:pt x="136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5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3" y="414"/>
                    </a:lnTo>
                    <a:lnTo>
                      <a:pt x="440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2" y="391"/>
                    </a:lnTo>
                    <a:lnTo>
                      <a:pt x="547" y="384"/>
                    </a:lnTo>
                    <a:lnTo>
                      <a:pt x="561" y="374"/>
                    </a:lnTo>
                    <a:lnTo>
                      <a:pt x="572" y="363"/>
                    </a:lnTo>
                    <a:lnTo>
                      <a:pt x="580" y="348"/>
                    </a:lnTo>
                    <a:lnTo>
                      <a:pt x="584" y="332"/>
                    </a:lnTo>
                    <a:lnTo>
                      <a:pt x="587" y="315"/>
                    </a:lnTo>
                    <a:lnTo>
                      <a:pt x="605" y="311"/>
                    </a:lnTo>
                    <a:lnTo>
                      <a:pt x="622" y="304"/>
                    </a:lnTo>
                    <a:lnTo>
                      <a:pt x="638" y="294"/>
                    </a:lnTo>
                    <a:lnTo>
                      <a:pt x="653" y="282"/>
                    </a:lnTo>
                    <a:lnTo>
                      <a:pt x="662" y="271"/>
                    </a:lnTo>
                    <a:lnTo>
                      <a:pt x="671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4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8" y="44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8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4"/>
                    </a:lnTo>
                    <a:lnTo>
                      <a:pt x="167" y="42"/>
                    </a:lnTo>
                    <a:lnTo>
                      <a:pt x="146" y="44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7" y="84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4" name="Freeform 96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5" name="Freeform 97"/>
              <p:cNvSpPr>
                <a:spLocks/>
              </p:cNvSpPr>
              <p:nvPr/>
            </p:nvSpPr>
            <p:spPr bwMode="auto">
              <a:xfrm>
                <a:off x="1032" y="2353"/>
                <a:ext cx="679" cy="455"/>
              </a:xfrm>
              <a:custGeom>
                <a:avLst/>
                <a:gdLst>
                  <a:gd name="T0" fmla="*/ 38 w 679"/>
                  <a:gd name="T1" fmla="*/ 158 h 455"/>
                  <a:gd name="T2" fmla="*/ 5 w 679"/>
                  <a:gd name="T3" fmla="*/ 191 h 455"/>
                  <a:gd name="T4" fmla="*/ 0 w 679"/>
                  <a:gd name="T5" fmla="*/ 214 h 455"/>
                  <a:gd name="T6" fmla="*/ 9 w 679"/>
                  <a:gd name="T7" fmla="*/ 245 h 455"/>
                  <a:gd name="T8" fmla="*/ 33 w 679"/>
                  <a:gd name="T9" fmla="*/ 266 h 455"/>
                  <a:gd name="T10" fmla="*/ 19 w 679"/>
                  <a:gd name="T11" fmla="*/ 287 h 455"/>
                  <a:gd name="T12" fmla="*/ 14 w 679"/>
                  <a:gd name="T13" fmla="*/ 309 h 455"/>
                  <a:gd name="T14" fmla="*/ 19 w 679"/>
                  <a:gd name="T15" fmla="*/ 334 h 455"/>
                  <a:gd name="T16" fmla="*/ 56 w 679"/>
                  <a:gd name="T17" fmla="*/ 367 h 455"/>
                  <a:gd name="T18" fmla="*/ 82 w 679"/>
                  <a:gd name="T19" fmla="*/ 372 h 455"/>
                  <a:gd name="T20" fmla="*/ 92 w 679"/>
                  <a:gd name="T21" fmla="*/ 372 h 455"/>
                  <a:gd name="T22" fmla="*/ 111 w 679"/>
                  <a:gd name="T23" fmla="*/ 396 h 455"/>
                  <a:gd name="T24" fmla="*/ 165 w 679"/>
                  <a:gd name="T25" fmla="*/ 422 h 455"/>
                  <a:gd name="T26" fmla="*/ 228 w 679"/>
                  <a:gd name="T27" fmla="*/ 424 h 455"/>
                  <a:gd name="T28" fmla="*/ 259 w 679"/>
                  <a:gd name="T29" fmla="*/ 412 h 455"/>
                  <a:gd name="T30" fmla="*/ 297 w 679"/>
                  <a:gd name="T31" fmla="*/ 443 h 455"/>
                  <a:gd name="T32" fmla="*/ 346 w 679"/>
                  <a:gd name="T33" fmla="*/ 455 h 455"/>
                  <a:gd name="T34" fmla="*/ 379 w 679"/>
                  <a:gd name="T35" fmla="*/ 450 h 455"/>
                  <a:gd name="T36" fmla="*/ 434 w 679"/>
                  <a:gd name="T37" fmla="*/ 415 h 455"/>
                  <a:gd name="T38" fmla="*/ 448 w 679"/>
                  <a:gd name="T39" fmla="*/ 386 h 455"/>
                  <a:gd name="T40" fmla="*/ 471 w 679"/>
                  <a:gd name="T41" fmla="*/ 396 h 455"/>
                  <a:gd name="T42" fmla="*/ 516 w 679"/>
                  <a:gd name="T43" fmla="*/ 396 h 455"/>
                  <a:gd name="T44" fmla="*/ 547 w 679"/>
                  <a:gd name="T45" fmla="*/ 384 h 455"/>
                  <a:gd name="T46" fmla="*/ 573 w 679"/>
                  <a:gd name="T47" fmla="*/ 363 h 455"/>
                  <a:gd name="T48" fmla="*/ 584 w 679"/>
                  <a:gd name="T49" fmla="*/ 332 h 455"/>
                  <a:gd name="T50" fmla="*/ 587 w 679"/>
                  <a:gd name="T51" fmla="*/ 316 h 455"/>
                  <a:gd name="T52" fmla="*/ 622 w 679"/>
                  <a:gd name="T53" fmla="*/ 304 h 455"/>
                  <a:gd name="T54" fmla="*/ 653 w 679"/>
                  <a:gd name="T55" fmla="*/ 283 h 455"/>
                  <a:gd name="T56" fmla="*/ 672 w 679"/>
                  <a:gd name="T57" fmla="*/ 254 h 455"/>
                  <a:gd name="T58" fmla="*/ 679 w 679"/>
                  <a:gd name="T59" fmla="*/ 221 h 455"/>
                  <a:gd name="T60" fmla="*/ 674 w 679"/>
                  <a:gd name="T61" fmla="*/ 188 h 455"/>
                  <a:gd name="T62" fmla="*/ 657 w 679"/>
                  <a:gd name="T63" fmla="*/ 160 h 455"/>
                  <a:gd name="T64" fmla="*/ 660 w 679"/>
                  <a:gd name="T65" fmla="*/ 146 h 455"/>
                  <a:gd name="T66" fmla="*/ 657 w 679"/>
                  <a:gd name="T67" fmla="*/ 106 h 455"/>
                  <a:gd name="T68" fmla="*/ 627 w 679"/>
                  <a:gd name="T69" fmla="*/ 68 h 455"/>
                  <a:gd name="T70" fmla="*/ 601 w 679"/>
                  <a:gd name="T71" fmla="*/ 56 h 455"/>
                  <a:gd name="T72" fmla="*/ 591 w 679"/>
                  <a:gd name="T73" fmla="*/ 33 h 455"/>
                  <a:gd name="T74" fmla="*/ 554 w 679"/>
                  <a:gd name="T75" fmla="*/ 4 h 455"/>
                  <a:gd name="T76" fmla="*/ 509 w 679"/>
                  <a:gd name="T77" fmla="*/ 2 h 455"/>
                  <a:gd name="T78" fmla="*/ 481 w 679"/>
                  <a:gd name="T79" fmla="*/ 14 h 455"/>
                  <a:gd name="T80" fmla="*/ 469 w 679"/>
                  <a:gd name="T81" fmla="*/ 23 h 455"/>
                  <a:gd name="T82" fmla="*/ 445 w 679"/>
                  <a:gd name="T83" fmla="*/ 7 h 455"/>
                  <a:gd name="T84" fmla="*/ 415 w 679"/>
                  <a:gd name="T85" fmla="*/ 0 h 455"/>
                  <a:gd name="T86" fmla="*/ 379 w 679"/>
                  <a:gd name="T87" fmla="*/ 9 h 455"/>
                  <a:gd name="T88" fmla="*/ 353 w 679"/>
                  <a:gd name="T89" fmla="*/ 35 h 455"/>
                  <a:gd name="T90" fmla="*/ 339 w 679"/>
                  <a:gd name="T91" fmla="*/ 26 h 455"/>
                  <a:gd name="T92" fmla="*/ 311 w 679"/>
                  <a:gd name="T93" fmla="*/ 16 h 455"/>
                  <a:gd name="T94" fmla="*/ 273 w 679"/>
                  <a:gd name="T95" fmla="*/ 16 h 455"/>
                  <a:gd name="T96" fmla="*/ 233 w 679"/>
                  <a:gd name="T97" fmla="*/ 37 h 455"/>
                  <a:gd name="T98" fmla="*/ 219 w 679"/>
                  <a:gd name="T99" fmla="*/ 54 h 455"/>
                  <a:gd name="T100" fmla="*/ 167 w 679"/>
                  <a:gd name="T101" fmla="*/ 42 h 455"/>
                  <a:gd name="T102" fmla="*/ 125 w 679"/>
                  <a:gd name="T103" fmla="*/ 49 h 455"/>
                  <a:gd name="T104" fmla="*/ 92 w 679"/>
                  <a:gd name="T105" fmla="*/ 70 h 455"/>
                  <a:gd name="T106" fmla="*/ 68 w 679"/>
                  <a:gd name="T107" fmla="*/ 101 h 455"/>
                  <a:gd name="T108" fmla="*/ 59 w 679"/>
                  <a:gd name="T109" fmla="*/ 139 h 455"/>
                  <a:gd name="T110" fmla="*/ 61 w 679"/>
                  <a:gd name="T111" fmla="*/ 151 h 4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455"/>
                  <a:gd name="T170" fmla="*/ 679 w 679"/>
                  <a:gd name="T171" fmla="*/ 455 h 4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455">
                    <a:moveTo>
                      <a:pt x="61" y="151"/>
                    </a:moveTo>
                    <a:lnTo>
                      <a:pt x="38" y="158"/>
                    </a:lnTo>
                    <a:lnTo>
                      <a:pt x="16" y="172"/>
                    </a:lnTo>
                    <a:lnTo>
                      <a:pt x="5" y="191"/>
                    </a:lnTo>
                    <a:lnTo>
                      <a:pt x="2" y="202"/>
                    </a:lnTo>
                    <a:lnTo>
                      <a:pt x="0" y="214"/>
                    </a:lnTo>
                    <a:lnTo>
                      <a:pt x="2" y="231"/>
                    </a:lnTo>
                    <a:lnTo>
                      <a:pt x="9" y="245"/>
                    </a:lnTo>
                    <a:lnTo>
                      <a:pt x="19" y="257"/>
                    </a:lnTo>
                    <a:lnTo>
                      <a:pt x="33" y="266"/>
                    </a:lnTo>
                    <a:lnTo>
                      <a:pt x="19" y="287"/>
                    </a:lnTo>
                    <a:lnTo>
                      <a:pt x="16" y="297"/>
                    </a:lnTo>
                    <a:lnTo>
                      <a:pt x="14" y="309"/>
                    </a:lnTo>
                    <a:lnTo>
                      <a:pt x="16" y="320"/>
                    </a:lnTo>
                    <a:lnTo>
                      <a:pt x="19" y="334"/>
                    </a:lnTo>
                    <a:lnTo>
                      <a:pt x="35" y="353"/>
                    </a:lnTo>
                    <a:lnTo>
                      <a:pt x="56" y="367"/>
                    </a:lnTo>
                    <a:lnTo>
                      <a:pt x="68" y="370"/>
                    </a:lnTo>
                    <a:lnTo>
                      <a:pt x="82" y="372"/>
                    </a:lnTo>
                    <a:lnTo>
                      <a:pt x="87" y="372"/>
                    </a:lnTo>
                    <a:lnTo>
                      <a:pt x="92" y="372"/>
                    </a:lnTo>
                    <a:lnTo>
                      <a:pt x="111" y="396"/>
                    </a:lnTo>
                    <a:lnTo>
                      <a:pt x="137" y="412"/>
                    </a:lnTo>
                    <a:lnTo>
                      <a:pt x="165" y="422"/>
                    </a:lnTo>
                    <a:lnTo>
                      <a:pt x="195" y="426"/>
                    </a:lnTo>
                    <a:lnTo>
                      <a:pt x="228" y="424"/>
                    </a:lnTo>
                    <a:lnTo>
                      <a:pt x="259" y="412"/>
                    </a:lnTo>
                    <a:lnTo>
                      <a:pt x="276" y="429"/>
                    </a:lnTo>
                    <a:lnTo>
                      <a:pt x="297" y="443"/>
                    </a:lnTo>
                    <a:lnTo>
                      <a:pt x="320" y="452"/>
                    </a:lnTo>
                    <a:lnTo>
                      <a:pt x="346" y="455"/>
                    </a:lnTo>
                    <a:lnTo>
                      <a:pt x="363" y="452"/>
                    </a:lnTo>
                    <a:lnTo>
                      <a:pt x="379" y="450"/>
                    </a:lnTo>
                    <a:lnTo>
                      <a:pt x="410" y="436"/>
                    </a:lnTo>
                    <a:lnTo>
                      <a:pt x="434" y="415"/>
                    </a:lnTo>
                    <a:lnTo>
                      <a:pt x="441" y="400"/>
                    </a:lnTo>
                    <a:lnTo>
                      <a:pt x="448" y="386"/>
                    </a:lnTo>
                    <a:lnTo>
                      <a:pt x="471" y="396"/>
                    </a:lnTo>
                    <a:lnTo>
                      <a:pt x="497" y="398"/>
                    </a:lnTo>
                    <a:lnTo>
                      <a:pt x="516" y="396"/>
                    </a:lnTo>
                    <a:lnTo>
                      <a:pt x="533" y="391"/>
                    </a:lnTo>
                    <a:lnTo>
                      <a:pt x="547" y="384"/>
                    </a:lnTo>
                    <a:lnTo>
                      <a:pt x="561" y="375"/>
                    </a:lnTo>
                    <a:lnTo>
                      <a:pt x="573" y="363"/>
                    </a:lnTo>
                    <a:lnTo>
                      <a:pt x="580" y="349"/>
                    </a:lnTo>
                    <a:lnTo>
                      <a:pt x="584" y="332"/>
                    </a:lnTo>
                    <a:lnTo>
                      <a:pt x="587" y="316"/>
                    </a:lnTo>
                    <a:lnTo>
                      <a:pt x="606" y="311"/>
                    </a:lnTo>
                    <a:lnTo>
                      <a:pt x="622" y="304"/>
                    </a:lnTo>
                    <a:lnTo>
                      <a:pt x="639" y="294"/>
                    </a:lnTo>
                    <a:lnTo>
                      <a:pt x="653" y="283"/>
                    </a:lnTo>
                    <a:lnTo>
                      <a:pt x="662" y="271"/>
                    </a:lnTo>
                    <a:lnTo>
                      <a:pt x="672" y="254"/>
                    </a:lnTo>
                    <a:lnTo>
                      <a:pt x="676" y="238"/>
                    </a:lnTo>
                    <a:lnTo>
                      <a:pt x="679" y="221"/>
                    </a:lnTo>
                    <a:lnTo>
                      <a:pt x="676" y="205"/>
                    </a:lnTo>
                    <a:lnTo>
                      <a:pt x="674" y="188"/>
                    </a:lnTo>
                    <a:lnTo>
                      <a:pt x="667" y="174"/>
                    </a:lnTo>
                    <a:lnTo>
                      <a:pt x="657" y="160"/>
                    </a:lnTo>
                    <a:lnTo>
                      <a:pt x="660" y="146"/>
                    </a:lnTo>
                    <a:lnTo>
                      <a:pt x="662" y="132"/>
                    </a:lnTo>
                    <a:lnTo>
                      <a:pt x="657" y="106"/>
                    </a:lnTo>
                    <a:lnTo>
                      <a:pt x="646" y="85"/>
                    </a:lnTo>
                    <a:lnTo>
                      <a:pt x="627" y="68"/>
                    </a:lnTo>
                    <a:lnTo>
                      <a:pt x="601" y="56"/>
                    </a:lnTo>
                    <a:lnTo>
                      <a:pt x="599" y="45"/>
                    </a:lnTo>
                    <a:lnTo>
                      <a:pt x="591" y="33"/>
                    </a:lnTo>
                    <a:lnTo>
                      <a:pt x="575" y="16"/>
                    </a:lnTo>
                    <a:lnTo>
                      <a:pt x="554" y="4"/>
                    </a:lnTo>
                    <a:lnTo>
                      <a:pt x="525" y="0"/>
                    </a:lnTo>
                    <a:lnTo>
                      <a:pt x="509" y="2"/>
                    </a:lnTo>
                    <a:lnTo>
                      <a:pt x="495" y="7"/>
                    </a:lnTo>
                    <a:lnTo>
                      <a:pt x="481" y="14"/>
                    </a:lnTo>
                    <a:lnTo>
                      <a:pt x="469" y="23"/>
                    </a:lnTo>
                    <a:lnTo>
                      <a:pt x="457" y="14"/>
                    </a:lnTo>
                    <a:lnTo>
                      <a:pt x="445" y="7"/>
                    </a:lnTo>
                    <a:lnTo>
                      <a:pt x="431" y="2"/>
                    </a:lnTo>
                    <a:lnTo>
                      <a:pt x="415" y="0"/>
                    </a:lnTo>
                    <a:lnTo>
                      <a:pt x="396" y="2"/>
                    </a:lnTo>
                    <a:lnTo>
                      <a:pt x="379" y="9"/>
                    </a:lnTo>
                    <a:lnTo>
                      <a:pt x="365" y="21"/>
                    </a:lnTo>
                    <a:lnTo>
                      <a:pt x="353" y="35"/>
                    </a:lnTo>
                    <a:lnTo>
                      <a:pt x="339" y="26"/>
                    </a:lnTo>
                    <a:lnTo>
                      <a:pt x="325" y="19"/>
                    </a:lnTo>
                    <a:lnTo>
                      <a:pt x="311" y="16"/>
                    </a:lnTo>
                    <a:lnTo>
                      <a:pt x="294" y="14"/>
                    </a:lnTo>
                    <a:lnTo>
                      <a:pt x="273" y="16"/>
                    </a:lnTo>
                    <a:lnTo>
                      <a:pt x="252" y="23"/>
                    </a:lnTo>
                    <a:lnTo>
                      <a:pt x="233" y="37"/>
                    </a:lnTo>
                    <a:lnTo>
                      <a:pt x="219" y="54"/>
                    </a:lnTo>
                    <a:lnTo>
                      <a:pt x="193" y="45"/>
                    </a:lnTo>
                    <a:lnTo>
                      <a:pt x="167" y="42"/>
                    </a:lnTo>
                    <a:lnTo>
                      <a:pt x="146" y="45"/>
                    </a:lnTo>
                    <a:lnTo>
                      <a:pt x="125" y="49"/>
                    </a:lnTo>
                    <a:lnTo>
                      <a:pt x="106" y="59"/>
                    </a:lnTo>
                    <a:lnTo>
                      <a:pt x="92" y="70"/>
                    </a:lnTo>
                    <a:lnTo>
                      <a:pt x="78" y="85"/>
                    </a:lnTo>
                    <a:lnTo>
                      <a:pt x="68" y="101"/>
                    </a:lnTo>
                    <a:lnTo>
                      <a:pt x="61" y="120"/>
                    </a:lnTo>
                    <a:lnTo>
                      <a:pt x="59" y="139"/>
                    </a:lnTo>
                    <a:lnTo>
                      <a:pt x="61" y="146"/>
                    </a:lnTo>
                    <a:lnTo>
                      <a:pt x="61" y="151"/>
                    </a:lnTo>
                    <a:close/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6" name="Freeform 98"/>
              <p:cNvSpPr>
                <a:spLocks/>
              </p:cNvSpPr>
              <p:nvPr/>
            </p:nvSpPr>
            <p:spPr bwMode="auto">
              <a:xfrm>
                <a:off x="1065" y="2619"/>
                <a:ext cx="40" cy="10"/>
              </a:xfrm>
              <a:custGeom>
                <a:avLst/>
                <a:gdLst>
                  <a:gd name="T0" fmla="*/ 0 w 40"/>
                  <a:gd name="T1" fmla="*/ 0 h 10"/>
                  <a:gd name="T2" fmla="*/ 19 w 40"/>
                  <a:gd name="T3" fmla="*/ 7 h 10"/>
                  <a:gd name="T4" fmla="*/ 35 w 40"/>
                  <a:gd name="T5" fmla="*/ 10 h 10"/>
                  <a:gd name="T6" fmla="*/ 38 w 40"/>
                  <a:gd name="T7" fmla="*/ 10 h 10"/>
                  <a:gd name="T8" fmla="*/ 40 w 4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0"/>
                  <a:gd name="T17" fmla="*/ 40 w 4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0">
                    <a:moveTo>
                      <a:pt x="0" y="0"/>
                    </a:moveTo>
                    <a:lnTo>
                      <a:pt x="19" y="7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7" name="Freeform 99"/>
              <p:cNvSpPr>
                <a:spLocks/>
              </p:cNvSpPr>
              <p:nvPr/>
            </p:nvSpPr>
            <p:spPr bwMode="auto">
              <a:xfrm>
                <a:off x="1124" y="2720"/>
                <a:ext cx="16" cy="5"/>
              </a:xfrm>
              <a:custGeom>
                <a:avLst/>
                <a:gdLst>
                  <a:gd name="T0" fmla="*/ 0 w 16"/>
                  <a:gd name="T1" fmla="*/ 5 h 5"/>
                  <a:gd name="T2" fmla="*/ 9 w 16"/>
                  <a:gd name="T3" fmla="*/ 3 h 5"/>
                  <a:gd name="T4" fmla="*/ 16 w 1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0" y="5"/>
                    </a:moveTo>
                    <a:lnTo>
                      <a:pt x="9" y="3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8" name="Freeform 100"/>
              <p:cNvSpPr>
                <a:spLocks/>
              </p:cNvSpPr>
              <p:nvPr/>
            </p:nvSpPr>
            <p:spPr bwMode="auto">
              <a:xfrm>
                <a:off x="1279" y="2746"/>
                <a:ext cx="12" cy="19"/>
              </a:xfrm>
              <a:custGeom>
                <a:avLst/>
                <a:gdLst>
                  <a:gd name="T0" fmla="*/ 0 w 12"/>
                  <a:gd name="T1" fmla="*/ 0 h 19"/>
                  <a:gd name="T2" fmla="*/ 5 w 12"/>
                  <a:gd name="T3" fmla="*/ 10 h 19"/>
                  <a:gd name="T4" fmla="*/ 12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0" y="0"/>
                    </a:moveTo>
                    <a:lnTo>
                      <a:pt x="5" y="10"/>
                    </a:lnTo>
                    <a:lnTo>
                      <a:pt x="12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9" name="Freeform 101"/>
              <p:cNvSpPr>
                <a:spLocks/>
              </p:cNvSpPr>
              <p:nvPr/>
            </p:nvSpPr>
            <p:spPr bwMode="auto">
              <a:xfrm>
                <a:off x="1480" y="2718"/>
                <a:ext cx="4" cy="21"/>
              </a:xfrm>
              <a:custGeom>
                <a:avLst/>
                <a:gdLst>
                  <a:gd name="T0" fmla="*/ 0 w 4"/>
                  <a:gd name="T1" fmla="*/ 21 h 21"/>
                  <a:gd name="T2" fmla="*/ 2 w 4"/>
                  <a:gd name="T3" fmla="*/ 12 h 21"/>
                  <a:gd name="T4" fmla="*/ 4 w 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1"/>
                  <a:gd name="T11" fmla="*/ 4 w 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1">
                    <a:moveTo>
                      <a:pt x="0" y="21"/>
                    </a:moveTo>
                    <a:lnTo>
                      <a:pt x="2" y="1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0" name="Freeform 102"/>
              <p:cNvSpPr>
                <a:spLocks/>
              </p:cNvSpPr>
              <p:nvPr/>
            </p:nvSpPr>
            <p:spPr bwMode="auto">
              <a:xfrm>
                <a:off x="1569" y="2596"/>
                <a:ext cx="50" cy="73"/>
              </a:xfrm>
              <a:custGeom>
                <a:avLst/>
                <a:gdLst>
                  <a:gd name="T0" fmla="*/ 50 w 50"/>
                  <a:gd name="T1" fmla="*/ 73 h 73"/>
                  <a:gd name="T2" fmla="*/ 50 w 50"/>
                  <a:gd name="T3" fmla="*/ 73 h 73"/>
                  <a:gd name="T4" fmla="*/ 47 w 50"/>
                  <a:gd name="T5" fmla="*/ 49 h 73"/>
                  <a:gd name="T6" fmla="*/ 36 w 50"/>
                  <a:gd name="T7" fmla="*/ 30 h 73"/>
                  <a:gd name="T8" fmla="*/ 21 w 50"/>
                  <a:gd name="T9" fmla="*/ 11 h 73"/>
                  <a:gd name="T10" fmla="*/ 0 w 5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73"/>
                  <a:gd name="T20" fmla="*/ 50 w 50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73">
                    <a:moveTo>
                      <a:pt x="50" y="73"/>
                    </a:moveTo>
                    <a:lnTo>
                      <a:pt x="50" y="73"/>
                    </a:lnTo>
                    <a:lnTo>
                      <a:pt x="47" y="49"/>
                    </a:lnTo>
                    <a:lnTo>
                      <a:pt x="36" y="30"/>
                    </a:lnTo>
                    <a:lnTo>
                      <a:pt x="21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1" name="Freeform 103"/>
              <p:cNvSpPr>
                <a:spLocks/>
              </p:cNvSpPr>
              <p:nvPr/>
            </p:nvSpPr>
            <p:spPr bwMode="auto">
              <a:xfrm>
                <a:off x="1666" y="2513"/>
                <a:ext cx="23" cy="28"/>
              </a:xfrm>
              <a:custGeom>
                <a:avLst/>
                <a:gdLst>
                  <a:gd name="T0" fmla="*/ 0 w 23"/>
                  <a:gd name="T1" fmla="*/ 28 h 28"/>
                  <a:gd name="T2" fmla="*/ 12 w 23"/>
                  <a:gd name="T3" fmla="*/ 17 h 28"/>
                  <a:gd name="T4" fmla="*/ 23 w 23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8"/>
                  <a:gd name="T11" fmla="*/ 23 w 23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8">
                    <a:moveTo>
                      <a:pt x="0" y="28"/>
                    </a:moveTo>
                    <a:lnTo>
                      <a:pt x="12" y="17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2" name="Freeform 104"/>
              <p:cNvSpPr>
                <a:spLocks/>
              </p:cNvSpPr>
              <p:nvPr/>
            </p:nvSpPr>
            <p:spPr bwMode="auto">
              <a:xfrm>
                <a:off x="1633" y="2409"/>
                <a:ext cx="2" cy="14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4 h 14"/>
                  <a:gd name="T4" fmla="*/ 2 w 2"/>
                  <a:gd name="T5" fmla="*/ 12 h 14"/>
                  <a:gd name="T6" fmla="*/ 2 w 2"/>
                  <a:gd name="T7" fmla="*/ 7 h 14"/>
                  <a:gd name="T8" fmla="*/ 0 w 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4"/>
                  <a:gd name="T17" fmla="*/ 2 w 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4">
                    <a:moveTo>
                      <a:pt x="2" y="14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3" name="Freeform 105"/>
              <p:cNvSpPr>
                <a:spLocks/>
              </p:cNvSpPr>
              <p:nvPr/>
            </p:nvSpPr>
            <p:spPr bwMode="auto">
              <a:xfrm>
                <a:off x="1489" y="2376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5 w 12"/>
                  <a:gd name="T3" fmla="*/ 10 h 19"/>
                  <a:gd name="T4" fmla="*/ 0 w 1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12" y="0"/>
                    </a:moveTo>
                    <a:lnTo>
                      <a:pt x="5" y="1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4" name="Line 106"/>
              <p:cNvSpPr>
                <a:spLocks noChangeShapeType="1"/>
              </p:cNvSpPr>
              <p:nvPr/>
            </p:nvSpPr>
            <p:spPr bwMode="auto">
              <a:xfrm flipH="1">
                <a:off x="1378" y="2388"/>
                <a:ext cx="7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5" name="Line 107"/>
              <p:cNvSpPr>
                <a:spLocks noChangeShapeType="1"/>
              </p:cNvSpPr>
              <p:nvPr/>
            </p:nvSpPr>
            <p:spPr bwMode="auto">
              <a:xfrm flipH="1" flipV="1">
                <a:off x="1251" y="2407"/>
                <a:ext cx="2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6" name="Freeform 108"/>
              <p:cNvSpPr>
                <a:spLocks/>
              </p:cNvSpPr>
              <p:nvPr/>
            </p:nvSpPr>
            <p:spPr bwMode="auto">
              <a:xfrm>
                <a:off x="1093" y="2504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2 w 2"/>
                  <a:gd name="T3" fmla="*/ 7 h 16"/>
                  <a:gd name="T4" fmla="*/ 2 w 2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6"/>
                  <a:gd name="T11" fmla="*/ 2 w 2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6">
                    <a:moveTo>
                      <a:pt x="0" y="0"/>
                    </a:moveTo>
                    <a:lnTo>
                      <a:pt x="2" y="7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66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12" name="Text Box 109"/>
            <p:cNvSpPr txBox="1">
              <a:spLocks noChangeArrowheads="1"/>
            </p:cNvSpPr>
            <p:nvPr/>
          </p:nvSpPr>
          <p:spPr bwMode="auto">
            <a:xfrm>
              <a:off x="418" y="1523"/>
              <a:ext cx="3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/>
                <a:t>О</a:t>
              </a:r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58888" y="1268413"/>
          <a:ext cx="514350" cy="936625"/>
        </p:xfrm>
        <a:graphic>
          <a:graphicData uri="http://schemas.openxmlformats.org/presentationml/2006/ole">
            <p:oleObj spid="_x0000_s2050" name="Формула" r:id="rId4" imgW="21564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619250" y="2276475"/>
          <a:ext cx="514350" cy="936625"/>
        </p:xfrm>
        <a:graphic>
          <a:graphicData uri="http://schemas.openxmlformats.org/presentationml/2006/ole">
            <p:oleObj spid="_x0000_s2051" name="Формула" r:id="rId5" imgW="215640" imgH="3934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74738" y="3429000"/>
          <a:ext cx="544512" cy="936625"/>
        </p:xfrm>
        <a:graphic>
          <a:graphicData uri="http://schemas.openxmlformats.org/presentationml/2006/ole">
            <p:oleObj spid="_x0000_s2052" name="Формула" r:id="rId6" imgW="228600" imgH="39348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851275" y="3429000"/>
          <a:ext cx="696913" cy="936625"/>
        </p:xfrm>
        <a:graphic>
          <a:graphicData uri="http://schemas.openxmlformats.org/presentationml/2006/ole">
            <p:oleObj spid="_x0000_s2053" name="Формула" r:id="rId7" imgW="291960" imgH="39348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067175" y="1628775"/>
          <a:ext cx="241300" cy="393700"/>
        </p:xfrm>
        <a:graphic>
          <a:graphicData uri="http://schemas.openxmlformats.org/presentationml/2006/ole">
            <p:oleObj spid="_x0000_s2054" name="Формула" r:id="rId8" imgW="10152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427538" y="2708275"/>
          <a:ext cx="301625" cy="393700"/>
        </p:xfrm>
        <a:graphic>
          <a:graphicData uri="http://schemas.openxmlformats.org/presentationml/2006/ole">
            <p:oleObj spid="_x0000_s2055" name="Формула" r:id="rId9" imgW="126720" imgH="16488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867400" y="1628775"/>
          <a:ext cx="512763" cy="938213"/>
        </p:xfrm>
        <a:graphic>
          <a:graphicData uri="http://schemas.openxmlformats.org/presentationml/2006/ole">
            <p:oleObj spid="_x0000_s2056" name="Формула" r:id="rId10" imgW="215640" imgH="39348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372225" y="3213100"/>
          <a:ext cx="333375" cy="936625"/>
        </p:xfrm>
        <a:graphic>
          <a:graphicData uri="http://schemas.openxmlformats.org/presentationml/2006/ole">
            <p:oleObj spid="_x0000_s2057" name="Формула" r:id="rId11" imgW="139680" imgH="39348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8243888" y="1341438"/>
          <a:ext cx="665162" cy="936625"/>
        </p:xfrm>
        <a:graphic>
          <a:graphicData uri="http://schemas.openxmlformats.org/presentationml/2006/ole">
            <p:oleObj spid="_x0000_s2058" name="Формула" r:id="rId12" imgW="279360" imgH="39348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7956550" y="2565400"/>
          <a:ext cx="544513" cy="936625"/>
        </p:xfrm>
        <a:graphic>
          <a:graphicData uri="http://schemas.openxmlformats.org/presentationml/2006/ole">
            <p:oleObj spid="_x0000_s2059" name="Формула" r:id="rId13" imgW="228600" imgH="393480" progId="Equation.3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8388350" y="3644900"/>
          <a:ext cx="514350" cy="936625"/>
        </p:xfrm>
        <a:graphic>
          <a:graphicData uri="http://schemas.openxmlformats.org/presentationml/2006/ole">
            <p:oleObj spid="_x0000_s2060" name="Формула" r:id="rId14" imgW="215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-242888"/>
            <a:ext cx="9144000" cy="1314451"/>
          </a:xfrm>
        </p:spPr>
        <p:txBody>
          <a:bodyPr/>
          <a:lstStyle/>
          <a:p>
            <a:r>
              <a:rPr lang="ru-RU" sz="3000" b="1" smtClean="0">
                <a:solidFill>
                  <a:srgbClr val="660033"/>
                </a:solidFill>
              </a:rPr>
              <a:t>Расшифруй название крупнейшего города Древней Месопотамии.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116013" y="2562225"/>
          <a:ext cx="1584325" cy="1092200"/>
        </p:xfrm>
        <a:graphic>
          <a:graphicData uri="http://schemas.openxmlformats.org/presentationml/2006/ole">
            <p:oleObj spid="_x0000_s3074" name="Формула" r:id="rId4" imgW="571320" imgH="3934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5651500" y="1195388"/>
          <a:ext cx="3492500" cy="758825"/>
        </p:xfrm>
        <a:graphic>
          <a:graphicData uri="http://schemas.openxmlformats.org/presentationml/2006/ole">
            <p:oleObj spid="_x0000_s3075" name="Формула" r:id="rId5" imgW="1815840" imgH="39348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971550" y="4003675"/>
          <a:ext cx="2663825" cy="565150"/>
        </p:xfrm>
        <a:graphic>
          <a:graphicData uri="http://schemas.openxmlformats.org/presentationml/2006/ole">
            <p:oleObj spid="_x0000_s3076" name="Формула" r:id="rId6" imgW="838080" imgH="177480" progId="Equation.3">
              <p:embed/>
            </p:oleObj>
          </a:graphicData>
        </a:graphic>
      </p:graphicFrame>
      <p:sp>
        <p:nvSpPr>
          <p:cNvPr id="76804" name="Homepage"/>
          <p:cNvSpPr>
            <a:spLocks noEditPoints="1" noChangeArrowheads="1"/>
          </p:cNvSpPr>
          <p:nvPr/>
        </p:nvSpPr>
        <p:spPr bwMode="auto">
          <a:xfrm>
            <a:off x="179388" y="1266825"/>
            <a:ext cx="720725" cy="10795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/>
              <a:t>И</a:t>
            </a:r>
          </a:p>
        </p:txBody>
      </p:sp>
      <p:sp>
        <p:nvSpPr>
          <p:cNvPr id="76805" name="Homepage"/>
          <p:cNvSpPr>
            <a:spLocks noEditPoints="1" noChangeArrowheads="1"/>
          </p:cNvSpPr>
          <p:nvPr/>
        </p:nvSpPr>
        <p:spPr bwMode="auto">
          <a:xfrm>
            <a:off x="4787900" y="2562225"/>
            <a:ext cx="720725" cy="9366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/>
              <a:t>Н</a:t>
            </a:r>
          </a:p>
        </p:txBody>
      </p:sp>
      <p:sp>
        <p:nvSpPr>
          <p:cNvPr id="76806" name="Homepage"/>
          <p:cNvSpPr>
            <a:spLocks noEditPoints="1" noChangeArrowheads="1"/>
          </p:cNvSpPr>
          <p:nvPr/>
        </p:nvSpPr>
        <p:spPr bwMode="auto">
          <a:xfrm>
            <a:off x="179388" y="3787775"/>
            <a:ext cx="720725" cy="10096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/>
              <a:t>Л</a:t>
            </a:r>
          </a:p>
        </p:txBody>
      </p:sp>
      <p:sp>
        <p:nvSpPr>
          <p:cNvPr id="76807" name="Homepage"/>
          <p:cNvSpPr>
            <a:spLocks noEditPoints="1" noChangeArrowheads="1"/>
          </p:cNvSpPr>
          <p:nvPr/>
        </p:nvSpPr>
        <p:spPr bwMode="auto">
          <a:xfrm>
            <a:off x="4787900" y="3716338"/>
            <a:ext cx="720725" cy="10795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/>
              <a:t>В</a:t>
            </a:r>
          </a:p>
        </p:txBody>
      </p:sp>
      <p:sp>
        <p:nvSpPr>
          <p:cNvPr id="76808" name="Homepage"/>
          <p:cNvSpPr>
            <a:spLocks noEditPoints="1" noChangeArrowheads="1"/>
          </p:cNvSpPr>
          <p:nvPr/>
        </p:nvSpPr>
        <p:spPr bwMode="auto">
          <a:xfrm>
            <a:off x="179388" y="2562225"/>
            <a:ext cx="720725" cy="10096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/>
              <a:t>О</a:t>
            </a:r>
          </a:p>
        </p:txBody>
      </p:sp>
      <p:sp>
        <p:nvSpPr>
          <p:cNvPr id="76809" name="Homepage"/>
          <p:cNvSpPr>
            <a:spLocks noEditPoints="1" noChangeArrowheads="1"/>
          </p:cNvSpPr>
          <p:nvPr/>
        </p:nvSpPr>
        <p:spPr bwMode="auto">
          <a:xfrm>
            <a:off x="4787900" y="1336675"/>
            <a:ext cx="720725" cy="10096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/>
              <a:t>А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1116013" y="1338263"/>
          <a:ext cx="1801812" cy="1052512"/>
        </p:xfrm>
        <a:graphic>
          <a:graphicData uri="http://schemas.openxmlformats.org/presentationml/2006/ole">
            <p:oleObj spid="_x0000_s3077" name="Формула" r:id="rId7" imgW="672840" imgH="39348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580063" y="2490788"/>
          <a:ext cx="3563937" cy="731837"/>
        </p:xfrm>
        <a:graphic>
          <a:graphicData uri="http://schemas.openxmlformats.org/presentationml/2006/ole">
            <p:oleObj spid="_x0000_s3078" name="Формула" r:id="rId8" imgW="1917360" imgH="39348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580063" y="3787775"/>
          <a:ext cx="3563937" cy="358775"/>
        </p:xfrm>
        <a:graphic>
          <a:graphicData uri="http://schemas.openxmlformats.org/presentationml/2006/ole">
            <p:oleObj spid="_x0000_s3079" name="Формула" r:id="rId9" imgW="2019240" imgH="203040" progId="Equation.3">
              <p:embed/>
            </p:oleObj>
          </a:graphicData>
        </a:graphic>
      </p:graphicFrame>
      <p:graphicFrame>
        <p:nvGraphicFramePr>
          <p:cNvPr id="76856" name="Group 56"/>
          <p:cNvGraphicFramePr>
            <a:graphicFrameLocks noGrp="1"/>
          </p:cNvGraphicFramePr>
          <p:nvPr/>
        </p:nvGraphicFramePr>
        <p:xfrm>
          <a:off x="323850" y="4941888"/>
          <a:ext cx="8567738" cy="1700213"/>
        </p:xfrm>
        <a:graphic>
          <a:graphicData uri="http://schemas.openxmlformats.org/drawingml/2006/table">
            <a:tbl>
              <a:tblPr/>
              <a:tblGrid>
                <a:gridCol w="1223963"/>
                <a:gridCol w="1223962"/>
                <a:gridCol w="1223963"/>
                <a:gridCol w="1223962"/>
                <a:gridCol w="1223963"/>
                <a:gridCol w="1223962"/>
                <a:gridCol w="1223963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57" name="WordArt 57"/>
          <p:cNvSpPr>
            <a:spLocks noChangeArrowheads="1" noChangeShapeType="1" noTextEdit="1"/>
          </p:cNvSpPr>
          <p:nvPr/>
        </p:nvSpPr>
        <p:spPr bwMode="auto">
          <a:xfrm>
            <a:off x="3132138" y="1557338"/>
            <a:ext cx="754062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700</a:t>
            </a:r>
          </a:p>
        </p:txBody>
      </p:sp>
      <p:sp>
        <p:nvSpPr>
          <p:cNvPr id="76858" name="WordArt 58"/>
          <p:cNvSpPr>
            <a:spLocks noChangeArrowheads="1" noChangeShapeType="1" noTextEdit="1"/>
          </p:cNvSpPr>
          <p:nvPr/>
        </p:nvSpPr>
        <p:spPr bwMode="auto">
          <a:xfrm>
            <a:off x="3059113" y="2852738"/>
            <a:ext cx="754062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160</a:t>
            </a:r>
          </a:p>
        </p:txBody>
      </p:sp>
      <p:sp>
        <p:nvSpPr>
          <p:cNvPr id="76859" name="WordArt 59"/>
          <p:cNvSpPr>
            <a:spLocks noChangeArrowheads="1" noChangeShapeType="1" noTextEdit="1"/>
          </p:cNvSpPr>
          <p:nvPr/>
        </p:nvSpPr>
        <p:spPr bwMode="auto">
          <a:xfrm>
            <a:off x="3708400" y="4005263"/>
            <a:ext cx="754063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850</a:t>
            </a:r>
          </a:p>
        </p:txBody>
      </p:sp>
      <p:sp>
        <p:nvSpPr>
          <p:cNvPr id="76860" name="WordArt 60"/>
          <p:cNvSpPr>
            <a:spLocks noChangeArrowheads="1" noChangeShapeType="1" noTextEdit="1"/>
          </p:cNvSpPr>
          <p:nvPr/>
        </p:nvSpPr>
        <p:spPr bwMode="auto">
          <a:xfrm>
            <a:off x="7596188" y="1773238"/>
            <a:ext cx="754062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210</a:t>
            </a:r>
          </a:p>
        </p:txBody>
      </p:sp>
      <p:sp>
        <p:nvSpPr>
          <p:cNvPr id="76861" name="WordArt 61"/>
          <p:cNvSpPr>
            <a:spLocks noChangeArrowheads="1" noChangeShapeType="1" noTextEdit="1"/>
          </p:cNvSpPr>
          <p:nvPr/>
        </p:nvSpPr>
        <p:spPr bwMode="auto">
          <a:xfrm>
            <a:off x="7596188" y="3068638"/>
            <a:ext cx="754062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115</a:t>
            </a:r>
          </a:p>
        </p:txBody>
      </p:sp>
      <p:sp>
        <p:nvSpPr>
          <p:cNvPr id="76862" name="WordArt 62"/>
          <p:cNvSpPr>
            <a:spLocks noChangeArrowheads="1" noChangeShapeType="1" noTextEdit="1"/>
          </p:cNvSpPr>
          <p:nvPr/>
        </p:nvSpPr>
        <p:spPr bwMode="auto">
          <a:xfrm>
            <a:off x="7667625" y="4141788"/>
            <a:ext cx="754063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400</a:t>
            </a:r>
          </a:p>
        </p:txBody>
      </p:sp>
      <p:sp>
        <p:nvSpPr>
          <p:cNvPr id="76863" name="Homepage"/>
          <p:cNvSpPr>
            <a:spLocks noEditPoints="1" noChangeArrowheads="1"/>
          </p:cNvSpPr>
          <p:nvPr/>
        </p:nvSpPr>
        <p:spPr bwMode="auto">
          <a:xfrm>
            <a:off x="4787900" y="3716338"/>
            <a:ext cx="720725" cy="10795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/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6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6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76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5 -0.02474 C 0.03021 -0.0437 0.01719 -0.0504 0.00417 -0.05803 C -0.01059 -0.06728 0.00417 -0.06011 -0.00799 -0.06936 C -0.01007 -0.07075 -0.01927 -0.07445 -0.02066 -0.07491 C -0.0342 -0.0904 -0.02812 -0.08624 -0.03785 -0.09133 C -0.0434 -0.09687 -0.04861 -0.10242 -0.05417 -0.10797 C -0.05555 -0.10982 -0.05746 -0.1119 -0.05903 -0.11352 C -0.06146 -0.1156 -0.06458 -0.1193 -0.06458 -0.11907 C -0.0691 -0.12994 -0.07031 -0.14173 -0.075 -0.1526 C -0.0776 -0.16855 -0.08194 -0.17664 -0.08576 -0.19121 C -0.08976 -0.20647 -0.09219 -0.22497 -0.09444 -0.24138 C -0.09653 -0.29202 -0.09896 -0.31791 -0.1191 -0.35514 C -0.12396 -0.36416 -0.12552 -0.37063 -0.13316 -0.37479 C -0.13958 -0.3889 -0.14149 -0.38774 -0.15069 -0.39422 C -0.15573 -0.39745 -0.15972 -0.40346 -0.1651 -0.40531 C -0.18542 -0.41179 -0.17656 -0.40901 -0.19132 -0.41364 C -0.22621 -0.43514 -0.23819 -0.42104 -0.29184 -0.41896 C -0.30434 -0.41526 -0.31649 -0.41017 -0.32864 -0.40531 C -0.33559 -0.39815 -0.3441 -0.39514 -0.35 -0.38612 C -0.35729 -0.37456 -0.3533 -0.37942 -0.36215 -0.37179 C -0.37049 -0.35237 -0.35972 -0.37595 -0.37274 -0.35514 C -0.37986 -0.34404 -0.38333 -0.32924 -0.38889 -0.31653 C -0.39201 -0.30057 -0.39826 -0.28693 -0.40278 -0.27167 C -0.40642 -0.2608 -0.40712 -0.24924 -0.4118 -0.23838 C -0.41788 -0.20809 -0.40781 -0.25456 -0.41684 -0.22196 C -0.41788 -0.21849 -0.41788 -0.21479 -0.41875 -0.21086 C -0.41979 -0.2067 -0.42118 -0.20346 -0.42239 -0.19976 C -0.42483 -0.18265 -0.42812 -0.16624 -0.43108 -0.15005 C -0.4316 -0.07953 -0.4316 -0.00878 -0.43281 0.06128 C -0.43299 0.0763 -0.43924 0.09573 -0.4434 0.10867 C -0.44913 0.12625 -0.45069 0.14867 -0.4559 0.16717 C -0.46458 0.19931 -0.46267 0.23006 -0.46267 0.26729 " pathEditMode="relative" rAng="0" ptsTypes="fffffffffffffffffffffffffffffffA">
                                      <p:cBhvr>
                                        <p:cTn id="61" dur="2000" fill="hold"/>
                                        <p:tgtEl>
                                          <p:spTgt spid="76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4717 C 0.00903 -0.04786 0.02118 -0.04994 0.02448 -0.05179 C 0.03386 -0.05619 0.03576 -0.06058 0.04601 -0.06335 C 0.04844 -0.06497 0.05087 -0.06636 0.05313 -0.06775 C 0.05677 -0.06937 0.06406 -0.07237 0.06406 -0.07214 C 0.07379 -0.0807 0.08524 -0.08185 0.09653 -0.08601 C 0.11059 -0.09133 0.09254 -0.08486 0.10729 -0.09295 C 0.10955 -0.09411 0.12205 -0.09711 0.12344 -0.09757 C 0.12656 -0.09873 0.12917 -0.10197 0.13229 -0.1022 C 0.15747 -0.10428 0.18264 -0.10382 0.20799 -0.10428 C 0.24826 -0.10289 0.26181 -0.10335 0.29427 -0.09295 C 0.30261 -0.08208 0.31354 -0.07283 0.32292 -0.06335 C 0.32639 -0.06012 0.33386 -0.05411 0.33386 -0.05387 C 0.33802 -0.03815 0.33195 -0.05734 0.34271 -0.04046 C 0.34392 -0.03838 0.34358 -0.03538 0.34462 -0.03353 C 0.34601 -0.03075 0.34826 -0.0289 0.35 -0.02659 C 0.35469 -0.00925 0.34774 -0.03052 0.35712 -0.01526 C 0.35833 -0.01341 0.35799 -0.01064 0.35903 -0.00833 C 0.36059 -0.00509 0.36267 -0.00231 0.36441 0.00092 C 0.37674 0.04532 0.38195 0.10266 0.36076 0.14243 C 0.36024 0.14474 0.3599 0.14705 0.35903 0.14913 C 0.35695 0.15399 0.35313 0.15769 0.35174 0.163 C 0.34826 0.17641 0.34358 0.18774 0.33733 0.19954 C 0.33403 0.21295 0.33837 0.20046 0.33021 0.2111 C 0.31771 0.22682 0.33594 0.20994 0.32118 0.22266 C 0.3158 0.23306 0.30226 0.24139 0.29236 0.24532 C 0.28924 0.24786 0.27535 0.25988 0.27101 0.2615 C 0.26632 0.26289 0.26129 0.26243 0.2566 0.26358 C 0.24063 0.26682 0.22778 0.27075 0.21146 0.27283 C 0.1882 0.27191 0.16476 0.27167 0.14149 0.27029 C 0.13455 0.26982 0.12917 0.26243 0.12344 0.25896 C 0.11719 0.25503 0.11042 0.25202 0.10365 0.24994 C 0.09514 0.24254 0.1 0.24601 0.08733 0.24069 C 0.08559 0.24 0.08212 0.23861 0.08212 0.23861 C 0.03646 0.23977 -0.00017 0.24231 -0.04375 0.24532 C -0.06059 0.25271 -0.08403 0.25295 -0.10139 0.25433 C -0.1092 0.26104 -0.11823 0.26289 -0.12656 0.26821 C -0.13993 0.27653 -0.15347 0.28902 -0.16788 0.29318 C -0.17917 0.30034 -0.17292 0.29595 -0.18594 0.30705 C -0.18906 0.30959 -0.1967 0.31167 -0.1967 0.31191 C -0.20208 0.31838 -0.20677 0.32023 -0.21302 0.32532 C -0.22326 0.34474 -0.20955 0.32185 -0.22187 0.33456 C -0.22361 0.33618 -0.22413 0.33919 -0.22552 0.34127 C -0.23125 0.35029 -0.23819 0.3593 -0.24358 0.36878 C -0.24496 0.37156 -0.24549 0.37503 -0.24705 0.37803 C -0.25399 0.39052 -0.26389 0.3993 -0.27049 0.41225 C -0.27483 0.42867 -0.27205 0.42196 -0.2776 0.43283 C -0.2816 0.44832 -0.27639 0.43029 -0.28299 0.44647 C -0.28472 0.45087 -0.28472 0.45618 -0.28663 0.46034 C -0.28871 0.46497 -0.29149 0.46936 -0.29375 0.47399 C -0.29496 0.4763 -0.29618 0.47861 -0.29739 0.48069 C -0.29861 0.483 -0.30104 0.48763 -0.30104 0.48786 C -0.30278 0.49665 -0.30417 0.50266 -0.30816 0.51052 C -0.3118 0.52485 -0.32205 0.54104 -0.32257 0.5563 C -0.32292 0.57364 -0.32257 0.59121 -0.32257 0.60878 " pathEditMode="relative" rAng="0" ptsTypes="fffffffffffff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8716 C -0.00174 -0.10335 -0.00139 -0.11953 -0.00295 -0.13549 C -0.00382 -0.14404 -0.01441 -0.14751 -0.01944 -0.14797 C -0.04184 -0.14913 -0.06424 -0.14936 -0.08663 -0.15028 C -0.12795 -0.14728 -0.1467 -0.14589 -0.19219 -0.14797 C -0.19705 -0.14843 -0.20191 -0.14843 -0.2066 -0.15028 C -0.21771 -0.15468 -0.22795 -0.16578 -0.2375 -0.17433 C -0.24288 -0.17919 -0.24965 -0.1815 -0.25573 -0.18404 C -0.2625 -0.19075 -0.27031 -0.19514 -0.27569 -0.2037 C -0.27864 -0.20786 -0.28021 -0.21341 -0.28299 -0.21826 C -0.29236 -0.23422 -0.30174 -0.24948 -0.31024 -0.26635 C -0.31302 -0.28 -0.31528 -0.29341 -0.32118 -0.3052 C -0.32101 -0.30913 -0.32066 -0.34404 -0.3158 -0.35352 C -0.30937 -0.36578 -0.30069 -0.37133 -0.29219 -0.38011 C -0.28108 -0.39144 -0.27101 -0.40092 -0.25764 -0.4067 C -0.22621 -0.43861 -0.18854 -0.43953 -0.15035 -0.443 C -0.13455 -0.44855 -0.11944 -0.46127 -0.10295 -0.46242 C -0.0842 -0.46381 -0.06545 -0.46404 -0.0467 -0.46497 C 0.01024 -0.46358 0.03976 -0.46682 0.08611 -0.45526 C 0.09792 -0.44878 0.11059 -0.44878 0.1224 -0.443 C 0.13403 -0.43722 0.14566 -0.43028 0.15695 -0.42381 C 0.16615 -0.41849 0.17274 -0.41017 0.18247 -0.4067 C 0.18924 -0.40046 0.1967 -0.39537 0.20243 -0.38751 C 0.20417 -0.38497 0.20573 -0.38219 0.20781 -0.38011 C 0.21372 -0.37433 0.22066 -0.3704 0.22604 -0.36323 C 0.23212 -0.35514 0.23403 -0.34543 0.23872 -0.33664 C 0.24028 -0.33387 0.24271 -0.33202 0.24427 -0.32924 C 0.24497 -0.32809 0.25295 -0.31167 0.25521 -0.30751 C 0.25972 -0.29919 0.2658 -0.28994 0.26979 -0.28092 C 0.27257 -0.27468 0.27396 -0.26751 0.27691 -0.2615 C 0.27934 -0.25664 0.2842 -0.24693 0.2842 -0.24693 C 0.2849 -0.2437 0.28524 -0.24046 0.28611 -0.23722 C 0.28715 -0.23375 0.28906 -0.23098 0.28976 -0.22774 C 0.29288 -0.21225 0.29462 -0.19491 0.29705 -0.17919 C 0.29636 -0.15653 0.2967 -0.13387 0.29514 -0.11144 C 0.29445 -0.10242 0.2882 -0.09341 0.2842 -0.08716 C 0.27483 -0.0726 0.2625 -0.06173 0.24965 -0.05317 C 0.24601 -0.05063 0.23854 -0.04948 0.23524 -0.04832 C 0.22014 -0.04277 0.20521 -0.03815 0.18976 -0.03398 C 0.18663 -0.03306 0.18368 -0.03237 0.18056 -0.03144 C 0.17761 -0.03075 0.17153 -0.02913 0.17153 -0.02913 C 0.15434 -0.01988 0.13368 -0.02057 0.11511 -0.01687 C 0.08299 -0.0178 0.05087 -0.0178 0.01875 -0.01942 C 0.00521 -0.02011 -0.01371 -0.03075 -0.02674 -0.0363 C -0.03281 -0.04185 -0.03767 -0.04346 -0.04479 -0.04601 C -0.0467 -0.04763 -0.04826 -0.04971 -0.05035 -0.05086 C -0.05382 -0.05294 -0.06128 -0.05572 -0.06128 -0.05572 C -0.08611 -0.05364 -0.11684 -0.05664 -0.13576 -0.03144 C -0.13958 -0.01526 -0.1342 -0.03283 -0.14305 -0.01942 C -0.15069 -0.00786 -0.1533 0.00578 -0.16302 0.01457 C -0.16614 0.02729 -0.16371 0.01966 -0.17205 0.0363 C -0.17309 0.03839 -0.17309 0.04116 -0.17396 0.0437 C -0.175 0.04625 -0.17639 0.04833 -0.1776 0.05087 C -0.18906 0.09642 -0.16805 0.15076 -0.18854 0.19122 C -0.19045 0.19954 -0.19219 0.20578 -0.19583 0.21318 C -0.19983 0.22983 -0.20139 0.22914 -0.19757 0.24948 C -0.19358 0.27122 -0.19392 0.24972 -0.19392 0.25896 " pathEditMode="relative" ptsTypes="ffffffffffffffffffffffffffffffffffffffffffffffffffffffffA">
                                      <p:cBhvr>
                                        <p:cTn id="69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8555 C 0.00729 0.08 0.01406 0.07237 0.02274 0.06867 C 0.0283 0.06127 0.03177 0.05711 0.03923 0.05411 C 0.04479 0.04278 0.05382 0.037 0.06094 0.02752 C 0.06319 0.02474 0.06406 0.02012 0.06649 0.0178 C 0.06857 0.01596 0.07135 0.01619 0.07378 0.01526 C 0.08003 0.01295 0.08559 0.00856 0.09166 0.00555 C 0.12725 0.00671 0.15538 0.00555 0.18819 0.01295 C 0.19774 0.01503 0.20625 0.02127 0.21545 0.02497 C 0.2191 0.02636 0.22639 0.02983 0.22639 0.02983 C 0.23298 0.03561 0.24045 0.04116 0.24826 0.04439 C 0.25833 0.05341 0.26371 0.0659 0.27535 0.07098 C 0.28333 0.07792 0.28923 0.08578 0.29739 0.09272 C 0.30104 0.09596 0.3059 0.09572 0.31007 0.09757 C 0.3118 0.10081 0.31319 0.10474 0.31545 0.10728 C 0.31701 0.1089 0.31927 0.10867 0.321 0.10983 C 0.32743 0.11422 0.33038 0.12116 0.33732 0.12439 C 0.33906 0.12671 0.3408 0.12948 0.34271 0.13156 C 0.34444 0.13341 0.3467 0.13434 0.34826 0.13642 C 0.3566 0.14752 0.34653 0.14104 0.35729 0.14613 C 0.3618 0.15399 0.36684 0.16347 0.37187 0.17041 C 0.38246 0.18474 0.37205 0.16416 0.38281 0.18243 C 0.39184 0.19769 0.39948 0.21457 0.41007 0.22844 C 0.41215 0.237 0.41215 0.24717 0.41545 0.25503 C 0.41753 0.26012 0.42135 0.26405 0.42274 0.2696 C 0.42708 0.28624 0.4335 0.30058 0.44462 0.31075 C 0.44722 0.31607 0.45139 0.31977 0.45364 0.32532 C 0.45677 0.33272 0.45729 0.3415 0.4592 0.3496 C 0.45972 0.35191 0.46041 0.35445 0.46094 0.35676 C 0.46163 0.35908 0.46285 0.36393 0.46285 0.36393 C 0.46545 0.39006 0.46962 0.41549 0.47187 0.44162 C 0.47135 0.46821 0.471 0.4948 0.47014 0.52139 C 0.46979 0.52971 0.46094 0.54312 0.46094 0.54312 C 0.45642 0.56208 0.46128 0.53965 0.45729 0.57965 C 0.45642 0.58752 0.45191 0.59376 0.45 0.60139 C 0.4526 0.61087 0.45191 0.60601 0.45191 0.61596 " pathEditMode="relative" ptsTypes="fffffffffffffffffffffffffffffffffffA">
                                      <p:cBhvr>
                                        <p:cTn id="73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8277 C 0.075 -0.06959 0.02934 -0.07815 0.1901 -0.08277 C 0.20937 -0.08948 0.22916 -0.09618 0.24826 -0.10451 C 0.2526 -0.10636 0.2566 -0.11006 0.26094 -0.11191 C 0.28715 -0.12231 0.25955 -0.10797 0.27916 -0.11676 C 0.29635 -0.12462 0.31441 -0.12994 0.33194 -0.13618 C 0.33941 -0.14266 0.34722 -0.14428 0.35555 -0.14821 C 0.36528 -0.16578 0.37326 -0.16809 0.38819 -0.17248 C 0.39045 -0.17318 0.39305 -0.17387 0.39548 -0.1748 C 0.39913 -0.17618 0.40625 -0.17965 0.40625 -0.17965 C 0.41597 -0.18821 0.42743 -0.1889 0.43732 -0.19653 C 0.43906 -0.19792 0.4408 -0.20023 0.44271 -0.20138 C 0.446 -0.20347 0.45347 -0.20624 0.45347 -0.20624 C 0.46094 -0.21248 0.46875 -0.21803 0.47708 -0.22081 C 0.48316 -0.22589 0.48871 -0.23006 0.49548 -0.23283 C 0.5026 -0.23907 0.50972 -0.24231 0.51736 -0.2474 C 0.53403 -0.25873 0.51944 -0.25202 0.53194 -0.25711 C 0.54305 -0.26728 0.55191 -0.27537 0.56458 -0.28138 C 0.56875 -0.28532 0.57361 -0.28855 0.57708 -0.29341 C 0.58246 -0.30034 0.58576 -0.30728 0.59166 -0.31283 C 0.60017 -0.32994 0.59548 -0.32416 0.60469 -0.33225 C 0.60521 -0.33456 0.60434 -0.33896 0.60625 -0.33942 C 0.62066 -0.34243 0.63663 -0.33318 0.65 -0.3274 C 0.66232 -0.31098 0.65607 -0.31491 0.66649 -0.31052 C 0.66875 -0.30474 0.67187 -0.29942 0.67378 -0.29341 C 0.67604 -0.28647 0.67725 -0.27884 0.67916 -0.27167 C 0.67864 -0.2548 0.68715 -0.19861 0.66823 -0.18196 C 0.6658 -0.17711 0.66337 -0.17248 0.66094 -0.16763 C 0.64844 -0.14312 0.67153 -0.17826 0.65555 -0.15306 C 0.64514 -0.13665 0.63541 -0.12 0.62639 -0.10219 C 0.62222 -0.09433 0.61597 -0.08786 0.6118 -0.08046 C 0.60278 -0.06497 0.6 -0.04578 0.59166 -0.02959 C 0.58715 -0.00971 0.59375 -0.03722 0.58628 -0.01248 C 0.58489 -0.00786 0.58264 0.00185 0.58264 0.00185 C 0.58125 0.09434 0.57916 0.12717 0.58073 0.21272 C 0.57899 0.25133 0.57916 0.237 0.57916 0.25619 " pathEditMode="relative" ptsTypes="fffffffffffffffffffffffffffffffffffA">
                                      <p:cBhvr>
                                        <p:cTn id="77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7862 C 0.02969 -0.07261 0.05191 -0.06197 0.07552 -0.05688 C 0.17239 -0.06012 0.11875 -0.05018 0.15364 -0.06659 C 0.16041 -0.07977 0.15347 -0.06937 0.16285 -0.07631 C 0.171 -0.08232 0.17604 -0.08948 0.18455 -0.09318 C 0.18923 -0.10243 0.1967 -0.11168 0.20469 -0.11492 C 0.21128 -0.12093 0.21892 -0.12625 0.22639 -0.12948 C 0.2283 -0.1311 0.23003 -0.13295 0.23177 -0.13434 C 0.2335 -0.1355 0.23559 -0.1355 0.23732 -0.13665 C 0.24097 -0.13943 0.2441 -0.14451 0.24809 -0.14636 C 0.25712 -0.15053 0.26632 -0.15446 0.27535 -0.15862 C 0.30937 -0.15723 0.3335 -0.16116 0.36267 -0.14891 C 0.37587 -0.13735 0.37066 -0.14336 0.37899 -0.13203 C 0.38229 -0.11885 0.37882 -0.12972 0.38628 -0.11746 C 0.38958 -0.11261 0.39253 -0.10798 0.39531 -0.10289 C 0.39791 -0.09827 0.39878 -0.09087 0.4026 -0.08833 C 0.40503 -0.08671 0.40781 -0.08555 0.41007 -0.08347 C 0.42465 -0.07053 0.42517 -0.06821 0.43732 -0.05203 C 0.43871 -0.05018 0.4408 -0.05064 0.44271 -0.04948 C 0.44757 -0.04648 0.45243 -0.04324 0.45729 -0.04 C 0.46823 -0.03284 0.4816 -0.02844 0.49375 -0.02544 C 0.60503 -0.02752 0.58785 -0.01318 0.64444 -0.03746 C 0.65121 -0.04671 0.66441 -0.05526 0.67378 -0.0592 C 0.68264 -0.06706 0.69097 -0.07654 0.70104 -0.08116 C 0.70434 -0.08555 0.7085 -0.08879 0.7118 -0.09318 C 0.71944 -0.10336 0.72048 -0.11029 0.73194 -0.11492 C 0.73993 -0.12602 0.73489 -0.12139 0.74826 -0.12717 C 0.74982 -0.12787 0.75364 -0.12948 0.75364 -0.12948 C 0.77604 -0.12856 0.80121 -0.13896 0.821 -0.12232 C 0.83021 -0.11446 0.83785 -0.10428 0.84635 -0.0955 C 0.84965 -0.09203 0.85712 -0.08602 0.85712 -0.08602 C 0.86076 -0.077 0.86545 -0.06868 0.86823 -0.0592 C 0.86962 -0.05457 0.87066 -0.04972 0.8717 -0.04486 C 0.87257 -0.04232 0.87361 -0.03746 0.87361 -0.03746 C 0.87291 -0.01573 0.87326 0.00624 0.8717 0.02797 C 0.871 0.03791 0.86614 0.04832 0.86285 0.05687 C 0.86198 0.05919 0.86128 0.06173 0.86094 0.06427 C 0.86024 0.06751 0.86024 0.07098 0.85903 0.07398 C 0.85712 0.07907 0.85416 0.08346 0.85191 0.08832 C 0.85069 0.0904 0.85069 0.09341 0.85 0.09572 C 0.84896 0.09895 0.84774 0.10242 0.84635 0.10543 C 0.84028 0.11653 0.83455 0.12624 0.82639 0.13433 C 0.82413 0.14427 0.81996 0.14797 0.81371 0.15375 C 0.80416 0.17294 0.79357 0.18959 0.77916 0.20231 C 0.77673 0.20462 0.77569 0.20901 0.77378 0.21202 C 0.76962 0.21849 0.76597 0.22127 0.76094 0.22635 C 0.75833 0.23167 0.75399 0.23537 0.75173 0.24092 C 0.74982 0.24531 0.75035 0.25109 0.74826 0.25549 C 0.74357 0.26497 0.74201 0.27514 0.73732 0.28462 C 0.7316 0.3082 0.74045 0.27375 0.73194 0.29919 C 0.72795 0.31098 0.72535 0.32393 0.721 0.33549 C 0.71666 0.34705 0.71128 0.35953 0.70816 0.37179 C 0.71007 0.42589 0.71007 0.40716 0.71007 0.42751 " pathEditMode="relative" ptsTypes="ffffffffffffffffffffffffffffffffffffffffffffffffffffA">
                                      <p:cBhvr>
                                        <p:cTn id="81" dur="2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6959 C -0.00573 0.07584 -0.0158 0.08277 -0.02847 0.09133 C -0.03472 0.09549 -0.04844 0.09849 -0.04844 0.09849 C -0.05729 0.10636 -0.06215 0.11214 -0.07205 0.1156 C -0.07743 0.12254 -0.09705 0.14335 -0.10486 0.14705 C -0.11406 0.1637 -0.10538 0.15237 -0.11753 0.15907 C -0.11962 0.16023 -0.12101 0.16277 -0.12309 0.16393 C -0.12656 0.16601 -0.13385 0.16878 -0.13385 0.16878 C -0.14739 0.18058 -0.13055 0.16716 -0.1467 0.17618 C -0.15417 0.18034 -0.16059 0.18751 -0.1684 0.19052 C -0.18125 0.19514 -0.17257 0.19121 -0.19219 0.19514 C -0.20486 0.19769 -0.21319 0.20115 -0.22483 0.20485 C -0.2309 0.20416 -0.23715 0.20439 -0.24305 0.20277 C -0.24514 0.20208 -0.24653 0.1993 -0.24844 0.19769 C -0.25573 0.19306 -0.26233 0.18659 -0.27031 0.18335 C -0.2776 0.17688 -0.28559 0.17017 -0.29392 0.16647 C -0.3066 0.15514 -0.30121 0.16 -0.31024 0.1519 C -0.31371 0.1489 -0.31771 0.14751 -0.32118 0.14451 C -0.32726 0.13248 -0.33368 0.13526 -0.34114 0.12046 C -0.34653 0.10959 -0.35191 0.09942 -0.35764 0.08901 C -0.36233 0.08023 -0.36441 0.07237 -0.37031 0.06474 C -0.37292 0.05387 -0.37708 0.043 -0.38125 0.03329 C -0.38333 0.02821 -0.38854 0.01849 -0.38854 0.01849 C -0.38976 0.00763 -0.39149 -0.00023 -0.39392 -0.01064 C -0.39323 -0.03492 -0.39757 -0.06081 -0.39028 -0.08301 C -0.38698 -0.09295 -0.38125 -0.10243 -0.3776 -0.11214 C -0.37483 -0.11977 -0.37344 -0.12879 -0.37031 -0.13619 C -0.35608 -0.17064 -0.34028 -0.19214 -0.3158 -0.21388 C -0.30851 -0.22035 -0.30052 -0.22937 -0.29219 -0.23307 C -0.27552 -0.24047 -0.25799 -0.24555 -0.24114 -0.25249 C -0.22378 -0.26798 -0.20121 -0.27237 -0.18125 -0.27908 C -0.16788 -0.28347 -0.15469 -0.28925 -0.14114 -0.29364 C -0.0908 -0.29295 -0.04062 -0.29272 0.00972 -0.29133 C 0.03767 -0.29041 0.06701 -0.27977 0.09514 -0.27677 C 0.09879 -0.27584 0.10243 -0.27468 0.10608 -0.27422 C 0.11389 -0.27307 0.12188 -0.2733 0.12969 -0.27191 C 0.13767 -0.27052 0.14531 -0.26682 0.1533 -0.26451 C 0.16076 -0.25989 0.17222 -0.25827 0.17882 -0.25249 C 0.19132 -0.24139 0.18559 -0.24463 0.19514 -0.24047 C 0.20434 -0.23237 0.21476 -0.22844 0.22431 -0.22104 C 0.23195 -0.21503 0.23854 -0.20601 0.24601 -0.19931 C 0.25 -0.19584 0.2533 -0.19122 0.25695 -0.18705 C 0.26076 -0.18243 0.26788 -0.17272 0.26788 -0.17272 C 0.27361 -0.15052 0.28889 -0.13318 0.29879 -0.11445 C 0.30035 -0.11145 0.30104 -0.10775 0.30243 -0.10474 C 0.30399 -0.10127 0.30608 -0.09827 0.30781 -0.09503 C 0.31146 -0.08116 0.30695 -0.09388 0.31511 -0.08301 C 0.31945 -0.07723 0.32083 -0.06798 0.32431 -0.06127 C 0.32656 -0.05203 0.33125 -0.04786 0.33524 -0.03977 C 0.33872 -0.02012 0.33403 -0.03908 0.34236 -0.02243 C 0.34427 -0.01896 0.34445 -0.01156 0.34601 -0.00786 C 0.34826 -0.00255 0.35573 0.01503 0.35886 0.02104 C 0.37743 0.10034 0.3625 0.18728 0.36059 0.27052 C 0.36024 0.283 0.35278 0.29711 0.34792 0.30682 C 0.3441 0.31422 0.34271 0.3274 0.34063 0.33595 C 0.33993 0.36901 0.33698 0.40185 0.33698 0.43491 " pathEditMode="relative" ptsTypes="fffffffffffffffffffffffffffffffffffffffffffffffffffffffA">
                                      <p:cBhvr>
                                        <p:cTn id="85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4" grpId="0" animBg="1"/>
      <p:bldP spid="76805" grpId="0" animBg="1"/>
      <p:bldP spid="76806" grpId="0" animBg="1"/>
      <p:bldP spid="76807" grpId="0" animBg="1"/>
      <p:bldP spid="76808" grpId="0" animBg="1"/>
      <p:bldP spid="76809" grpId="0" animBg="1"/>
      <p:bldP spid="76857" grpId="0" animBg="1"/>
      <p:bldP spid="76858" grpId="0" animBg="1"/>
      <p:bldP spid="76859" grpId="0" animBg="1"/>
      <p:bldP spid="76860" grpId="0" animBg="1"/>
      <p:bldP spid="76861" grpId="0" animBg="1"/>
      <p:bldP spid="76862" grpId="0" animBg="1"/>
      <p:bldP spid="768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WordArt 6"/>
          <p:cNvSpPr>
            <a:spLocks noChangeArrowheads="1" noChangeShapeType="1" noTextEdit="1"/>
          </p:cNvSpPr>
          <p:nvPr/>
        </p:nvSpPr>
        <p:spPr bwMode="auto">
          <a:xfrm>
            <a:off x="755650" y="2133600"/>
            <a:ext cx="7920038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Тема.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Состав числа 8.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Космос или Вселенная.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FF"/>
                </a:solidFill>
              </a:rPr>
              <a:t>Отгадайте: </a:t>
            </a:r>
            <a:r>
              <a:rPr lang="ru-RU" sz="4000" smtClean="0"/>
              <a:t> Поле не меряно,</a:t>
            </a:r>
            <a:br>
              <a:rPr lang="ru-RU" sz="4000" smtClean="0"/>
            </a:br>
            <a:r>
              <a:rPr lang="ru-RU" sz="4000" smtClean="0"/>
              <a:t>			 овцы не считаны,</a:t>
            </a:r>
            <a:br>
              <a:rPr lang="ru-RU" sz="4000" smtClean="0"/>
            </a:br>
            <a:r>
              <a:rPr lang="ru-RU" sz="4000" smtClean="0"/>
              <a:t>			  а пастух рогат.</a:t>
            </a:r>
            <a:endParaRPr lang="ru-RU" sz="4000" smtClean="0">
              <a:solidFill>
                <a:srgbClr val="0066FF"/>
              </a:solidFill>
            </a:endParaRPr>
          </a:p>
        </p:txBody>
      </p:sp>
      <p:pic>
        <p:nvPicPr>
          <p:cNvPr id="492548" name="0Y.avi"/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 l="13387" t="15649" r="34842" b="8464"/>
          <a:stretch>
            <a:fillRect/>
          </a:stretch>
        </p:blipFill>
        <p:spPr>
          <a:xfrm>
            <a:off x="539750" y="3357563"/>
            <a:ext cx="2087563" cy="2447925"/>
          </a:xfrm>
          <a:solidFill>
            <a:srgbClr val="FF0000"/>
          </a:solidFill>
        </p:spPr>
      </p:pic>
      <p:sp>
        <p:nvSpPr>
          <p:cNvPr id="40964" name="Rectangle 24"/>
          <p:cNvSpPr>
            <a:spLocks noChangeArrowheads="1"/>
          </p:cNvSpPr>
          <p:nvPr/>
        </p:nvSpPr>
        <p:spPr bwMode="auto">
          <a:xfrm>
            <a:off x="3059113" y="3213100"/>
            <a:ext cx="79216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Rectangle 25"/>
          <p:cNvSpPr>
            <a:spLocks noChangeArrowheads="1"/>
          </p:cNvSpPr>
          <p:nvPr/>
        </p:nvSpPr>
        <p:spPr bwMode="auto">
          <a:xfrm>
            <a:off x="3995738" y="3213100"/>
            <a:ext cx="79216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Е</a:t>
            </a:r>
          </a:p>
        </p:txBody>
      </p:sp>
      <p:sp>
        <p:nvSpPr>
          <p:cNvPr id="40966" name="Rectangle 26"/>
          <p:cNvSpPr>
            <a:spLocks noChangeArrowheads="1"/>
          </p:cNvSpPr>
          <p:nvPr/>
        </p:nvSpPr>
        <p:spPr bwMode="auto">
          <a:xfrm>
            <a:off x="5867400" y="3213100"/>
            <a:ext cx="792163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О</a:t>
            </a:r>
          </a:p>
        </p:txBody>
      </p:sp>
      <p:sp>
        <p:nvSpPr>
          <p:cNvPr id="40967" name="Rectangle 27"/>
          <p:cNvSpPr>
            <a:spLocks noChangeArrowheads="1"/>
          </p:cNvSpPr>
          <p:nvPr/>
        </p:nvSpPr>
        <p:spPr bwMode="auto">
          <a:xfrm>
            <a:off x="4932363" y="3213100"/>
            <a:ext cx="79216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Rectangle 28"/>
          <p:cNvSpPr>
            <a:spLocks noChangeArrowheads="1"/>
          </p:cNvSpPr>
          <p:nvPr/>
        </p:nvSpPr>
        <p:spPr bwMode="auto">
          <a:xfrm>
            <a:off x="3059113" y="4292600"/>
            <a:ext cx="79216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Rectangle 29"/>
          <p:cNvSpPr>
            <a:spLocks noChangeArrowheads="1"/>
          </p:cNvSpPr>
          <p:nvPr/>
        </p:nvSpPr>
        <p:spPr bwMode="auto">
          <a:xfrm>
            <a:off x="3995738" y="4292600"/>
            <a:ext cx="79216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Rectangle 30"/>
          <p:cNvSpPr>
            <a:spLocks noChangeArrowheads="1"/>
          </p:cNvSpPr>
          <p:nvPr/>
        </p:nvSpPr>
        <p:spPr bwMode="auto">
          <a:xfrm>
            <a:off x="5867400" y="4292600"/>
            <a:ext cx="792163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Rectangle 31"/>
          <p:cNvSpPr>
            <a:spLocks noChangeArrowheads="1"/>
          </p:cNvSpPr>
          <p:nvPr/>
        </p:nvSpPr>
        <p:spPr bwMode="auto">
          <a:xfrm>
            <a:off x="4932363" y="4292600"/>
            <a:ext cx="79216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Ё</a:t>
            </a:r>
          </a:p>
        </p:txBody>
      </p:sp>
      <p:sp>
        <p:nvSpPr>
          <p:cNvPr id="40972" name="Rectangle 32"/>
          <p:cNvSpPr>
            <a:spLocks noChangeArrowheads="1"/>
          </p:cNvSpPr>
          <p:nvPr/>
        </p:nvSpPr>
        <p:spPr bwMode="auto">
          <a:xfrm>
            <a:off x="3059113" y="5373688"/>
            <a:ext cx="792162" cy="792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3" name="Rectangle 33"/>
          <p:cNvSpPr>
            <a:spLocks noChangeArrowheads="1"/>
          </p:cNvSpPr>
          <p:nvPr/>
        </p:nvSpPr>
        <p:spPr bwMode="auto">
          <a:xfrm>
            <a:off x="3995738" y="5373688"/>
            <a:ext cx="792162" cy="792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Е</a:t>
            </a:r>
          </a:p>
        </p:txBody>
      </p:sp>
      <p:sp>
        <p:nvSpPr>
          <p:cNvPr id="40974" name="Rectangle 34"/>
          <p:cNvSpPr>
            <a:spLocks noChangeArrowheads="1"/>
          </p:cNvSpPr>
          <p:nvPr/>
        </p:nvSpPr>
        <p:spPr bwMode="auto">
          <a:xfrm>
            <a:off x="5867400" y="5373688"/>
            <a:ext cx="792163" cy="792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Я</a:t>
            </a:r>
          </a:p>
        </p:txBody>
      </p:sp>
      <p:sp>
        <p:nvSpPr>
          <p:cNvPr id="40975" name="Rectangle 35"/>
          <p:cNvSpPr>
            <a:spLocks noChangeArrowheads="1"/>
          </p:cNvSpPr>
          <p:nvPr/>
        </p:nvSpPr>
        <p:spPr bwMode="auto">
          <a:xfrm>
            <a:off x="4932363" y="5373688"/>
            <a:ext cx="792162" cy="792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6" name="Rectangle 37"/>
          <p:cNvSpPr>
            <a:spLocks noChangeArrowheads="1"/>
          </p:cNvSpPr>
          <p:nvPr/>
        </p:nvSpPr>
        <p:spPr bwMode="auto">
          <a:xfrm>
            <a:off x="6804025" y="5373688"/>
            <a:ext cx="792163" cy="792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7" name="Rectangle 38"/>
          <p:cNvSpPr>
            <a:spLocks noChangeArrowheads="1"/>
          </p:cNvSpPr>
          <p:nvPr/>
        </p:nvSpPr>
        <p:spPr bwMode="auto">
          <a:xfrm>
            <a:off x="7739063" y="4292600"/>
            <a:ext cx="79216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Ы</a:t>
            </a:r>
          </a:p>
        </p:txBody>
      </p:sp>
      <p:sp>
        <p:nvSpPr>
          <p:cNvPr id="40978" name="Rectangle 39"/>
          <p:cNvSpPr>
            <a:spLocks noChangeArrowheads="1"/>
          </p:cNvSpPr>
          <p:nvPr/>
        </p:nvSpPr>
        <p:spPr bwMode="auto">
          <a:xfrm>
            <a:off x="6804025" y="4292600"/>
            <a:ext cx="792163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011863" y="4292600"/>
            <a:ext cx="501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З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067175" y="4292600"/>
            <a:ext cx="55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В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203575" y="4292600"/>
            <a:ext cx="501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З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6948488" y="4292600"/>
            <a:ext cx="546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Д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203575" y="3213100"/>
            <a:ext cx="55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Н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5076825" y="3213100"/>
            <a:ext cx="55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Б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132138" y="5373688"/>
            <a:ext cx="60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М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076825" y="5373688"/>
            <a:ext cx="55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С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6948488" y="5373688"/>
            <a:ext cx="55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2548"/>
                </p:tgtEl>
              </p:cMediaNode>
            </p:video>
          </p:childTnLst>
        </p:cTn>
      </p:par>
    </p:tnLst>
    <p:bldLst>
      <p:bldP spid="29716" grpId="0"/>
      <p:bldP spid="29717" grpId="0"/>
      <p:bldP spid="29718" grpId="0"/>
      <p:bldP spid="29719" grpId="0"/>
      <p:bldP spid="29720" grpId="0"/>
      <p:bldP spid="29721" grpId="0"/>
      <p:bldP spid="29722" grpId="0"/>
      <p:bldP spid="29723" grpId="0"/>
      <p:bldP spid="29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95288" y="476250"/>
            <a:ext cx="8280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Как называется необъятное пространство со звездами, планетами и другими телами?</a:t>
            </a:r>
          </a:p>
        </p:txBody>
      </p:sp>
      <p:sp>
        <p:nvSpPr>
          <p:cNvPr id="174085" name="WordArt 9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23034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8-3-4=  1</a:t>
            </a:r>
          </a:p>
        </p:txBody>
      </p:sp>
      <p:sp>
        <p:nvSpPr>
          <p:cNvPr id="174086" name="WordArt 20"/>
          <p:cNvSpPr>
            <a:spLocks noChangeArrowheads="1" noChangeShapeType="1" noTextEdit="1"/>
          </p:cNvSpPr>
          <p:nvPr/>
        </p:nvSpPr>
        <p:spPr bwMode="auto">
          <a:xfrm>
            <a:off x="5580063" y="2205038"/>
            <a:ext cx="24479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6+2-1=   7</a:t>
            </a:r>
          </a:p>
        </p:txBody>
      </p:sp>
      <p:sp>
        <p:nvSpPr>
          <p:cNvPr id="55471" name="AutoShape 175"/>
          <p:cNvSpPr>
            <a:spLocks noChangeArrowheads="1"/>
          </p:cNvSpPr>
          <p:nvPr/>
        </p:nvSpPr>
        <p:spPr bwMode="auto">
          <a:xfrm>
            <a:off x="2195513" y="2060575"/>
            <a:ext cx="1081087" cy="10795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С</a:t>
            </a:r>
          </a:p>
        </p:txBody>
      </p:sp>
      <p:sp>
        <p:nvSpPr>
          <p:cNvPr id="174088" name="WordArt 187"/>
          <p:cNvSpPr>
            <a:spLocks noChangeArrowheads="1" noChangeShapeType="1" noTextEdit="1"/>
          </p:cNvSpPr>
          <p:nvPr/>
        </p:nvSpPr>
        <p:spPr bwMode="auto">
          <a:xfrm>
            <a:off x="611188" y="3429000"/>
            <a:ext cx="23034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4+4-2=  6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2268538" y="3284538"/>
            <a:ext cx="1081087" cy="10795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К</a:t>
            </a:r>
          </a:p>
        </p:txBody>
      </p:sp>
      <p:sp>
        <p:nvSpPr>
          <p:cNvPr id="174090" name="WordArt 188"/>
          <p:cNvSpPr>
            <a:spLocks noChangeArrowheads="1" noChangeShapeType="1" noTextEdit="1"/>
          </p:cNvSpPr>
          <p:nvPr/>
        </p:nvSpPr>
        <p:spPr bwMode="auto">
          <a:xfrm>
            <a:off x="611188" y="4581525"/>
            <a:ext cx="23034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5-4+7=  8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2268538" y="4437063"/>
            <a:ext cx="1081087" cy="10795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О</a:t>
            </a: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7378700" y="1989138"/>
            <a:ext cx="1081088" cy="1079500"/>
          </a:xfrm>
          <a:prstGeom prst="sun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С</a:t>
            </a:r>
          </a:p>
        </p:txBody>
      </p:sp>
      <p:sp>
        <p:nvSpPr>
          <p:cNvPr id="174093" name="WordArt 189"/>
          <p:cNvSpPr>
            <a:spLocks noChangeArrowheads="1" noChangeShapeType="1" noTextEdit="1"/>
          </p:cNvSpPr>
          <p:nvPr/>
        </p:nvSpPr>
        <p:spPr bwMode="auto">
          <a:xfrm>
            <a:off x="5653088" y="3429000"/>
            <a:ext cx="24479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8-1-4=  3</a:t>
            </a:r>
          </a:p>
        </p:txBody>
      </p:sp>
      <p:sp>
        <p:nvSpPr>
          <p:cNvPr id="55472" name="AutoShape 176"/>
          <p:cNvSpPr>
            <a:spLocks noChangeArrowheads="1"/>
          </p:cNvSpPr>
          <p:nvPr/>
        </p:nvSpPr>
        <p:spPr bwMode="auto">
          <a:xfrm>
            <a:off x="7451725" y="3284538"/>
            <a:ext cx="1081088" cy="1079500"/>
          </a:xfrm>
          <a:prstGeom prst="sun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О</a:t>
            </a:r>
          </a:p>
        </p:txBody>
      </p:sp>
      <p:sp>
        <p:nvSpPr>
          <p:cNvPr id="174095" name="WordArt 190"/>
          <p:cNvSpPr>
            <a:spLocks noChangeArrowheads="1" noChangeShapeType="1" noTextEdit="1"/>
          </p:cNvSpPr>
          <p:nvPr/>
        </p:nvSpPr>
        <p:spPr bwMode="auto">
          <a:xfrm>
            <a:off x="5651500" y="4581525"/>
            <a:ext cx="24479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8-5+1=   4</a:t>
            </a:r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7451725" y="4365625"/>
            <a:ext cx="1081088" cy="1079500"/>
          </a:xfrm>
          <a:prstGeom prst="sun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М</a:t>
            </a:r>
          </a:p>
        </p:txBody>
      </p:sp>
      <p:graphicFrame>
        <p:nvGraphicFramePr>
          <p:cNvPr id="55481" name="Group 185"/>
          <p:cNvGraphicFramePr>
            <a:graphicFrameLocks noGrp="1"/>
          </p:cNvGraphicFramePr>
          <p:nvPr>
            <p:ph type="tbl" idx="4294967295"/>
          </p:nvPr>
        </p:nvGraphicFramePr>
        <p:xfrm>
          <a:off x="2051050" y="5734050"/>
          <a:ext cx="5113338" cy="1036320"/>
        </p:xfrm>
        <a:graphic>
          <a:graphicData uri="http://schemas.openxmlformats.org/drawingml/2006/table">
            <a:tbl>
              <a:tblPr/>
              <a:tblGrid>
                <a:gridCol w="1011238"/>
                <a:gridCol w="588962"/>
                <a:gridCol w="941388"/>
                <a:gridCol w="608012"/>
                <a:gridCol w="1022350"/>
                <a:gridCol w="941388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9017E-7 C 0.00868 -0.00856 0.01215 -0.01179 0.02257 -0.01503 C 0.0276 -0.01665 0.03767 -0.02012 0.03767 -0.02012 C 0.05208 -0.03237 0.07031 -0.03353 0.08681 -0.03769 C 0.09705 -0.04023 0.1066 -0.04324 0.11701 -0.04509 C 0.13524 -0.05503 0.15434 -0.05942 0.17361 -0.0652 C 0.18333 -0.07191 0.19392 -0.0763 0.20382 -0.08278 C 0.21771 -0.09202 0.23003 -0.10289 0.24531 -0.10798 C 0.26372 -0.12486 0.23628 -0.10104 0.25851 -0.11561 C 0.26128 -0.11746 0.26319 -0.12116 0.26597 -0.12301 C 0.27708 -0.13041 0.27622 -0.12624 0.28681 -0.13064 C 0.30226 -0.13688 0.31806 -0.1415 0.33403 -0.14567 C 0.34375 -0.15468 0.36128 -0.15607 0.37361 -0.1607 C 0.38212 -0.16393 0.38889 -0.17179 0.39618 -0.17827 C 0.40122 -0.18266 0.40816 -0.1815 0.41319 -0.1859 C 0.4151 -0.18752 0.41684 -0.18983 0.41892 -0.19098 C 0.42378 -0.1933 0.43403 -0.19607 0.43403 -0.19607 C 0.45729 -0.19515 0.48056 -0.19515 0.50382 -0.19353 C 0.5217 -0.19237 0.54167 -0.17064 0.55851 -0.16324 C 0.56233 -0.15815 0.56806 -0.15491 0.56979 -0.14821 C 0.57292 -0.13572 0.57795 -0.12694 0.5849 -0.11815 C 0.58941 -0.10012 0.59965 -0.07607 0.60747 -0.06035 C 0.61302 -0.04925 0.61528 -0.0363 0.62083 -0.02497 C 0.62691 0.00115 0.61719 -0.03838 0.62639 -0.00994 C 0.62743 -0.00671 0.62708 -0.00301 0.6283 -2.89017E-7 C 0.63038 0.00532 0.63576 0.01503 0.63576 0.01503 C 0.63976 0.07352 0.63802 0.13295 0.64531 0.19098 C 0.64462 0.20855 0.64583 0.22636 0.6434 0.2437 C 0.64253 0.24971 0.63576 0.25896 0.63576 0.25896 C 0.62778 0.29272 0.61337 0.29503 0.59253 0.30913 C 0.59045 0.31052 0.58906 0.31352 0.58681 0.31422 C 0.57639 0.31746 0.56545 0.31722 0.55469 0.31907 C 0.53837 0.31838 0.52205 0.31884 0.50573 0.31676 C 0.50174 0.3163 0.48906 0.30867 0.4849 0.30659 C 0.475 0.30173 0.46476 0.29595 0.45469 0.29156 C 0.44601 0.28347 0.45104 0.28717 0.43767 0.28139 C 0.43576 0.28069 0.43212 0.27907 0.43212 0.27907 C 0.43021 0.27746 0.42847 0.27537 0.42639 0.27399 C 0.42465 0.27283 0.4224 0.27306 0.42083 0.27144 C 0.40885 0.2585 0.42535 0.26751 0.41128 0.26127 C 0.40139 0.25156 0.39132 0.24532 0.38108 0.2363 C 0.37656 0.23237 0.37361 0.22636 0.36979 0.22127 C 0.36823 0.21919 0.36597 0.21826 0.36424 0.21618 C 0.34479 0.19329 0.3599 0.20763 0.34722 0.19607 C 0.33646 0.17457 0.35087 0.20115 0.33767 0.18358 C 0.33611 0.1815 0.33559 0.17826 0.33403 0.17595 C 0.33056 0.17063 0.32691 0.16485 0.32257 0.16092 C 0.32066 0.1593 0.31875 0.15792 0.31701 0.15584 C 0.31302 0.15121 0.31042 0.14404 0.30573 0.14081 C 0.28993 0.13017 0.27396 0.12139 0.2566 0.11561 C 0.23715 0.11653 0.21753 0.11676 0.19809 0.11815 C 0.18299 0.1193 0.18767 0.11861 0.17743 0.12809 C 0.17361 0.13156 0.16597 0.13826 0.16597 0.13826 C 0.16024 0.15029 0.15694 0.16393 0.15087 0.17595 C 0.14774 0.18936 0.1434 0.20208 0.13767 0.21364 C 0.13872 0.33618 0.14149 0.44925 0.14149 0.5704 " pathEditMode="relative" ptsTypes="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55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1676E-6 C 0.00382 0.01549 0.01198 0.01595 0.02083 0.02797 C 0.02465 0.03306 0.0283 0.03815 0.03212 0.043 C 0.03403 0.04578 0.03437 0.05017 0.03594 0.05318 C 0.04323 0.06728 0.05208 0.08069 0.06041 0.09387 C 0.06597 0.10219 0.06962 0.11121 0.07552 0.1193 C 0.07951 0.13503 0.08871 0.14497 0.09635 0.15745 C 0.10555 0.17225 0.1158 0.19052 0.13021 0.19537 C 0.14271 0.2067 0.14705 0.20578 0.16423 0.20809 C 0.25816 0.20624 0.25555 0.21896 0.30764 0.19537 C 0.31632 0.18728 0.31128 0.19121 0.32465 0.18497 C 0.32656 0.18451 0.33021 0.18266 0.33021 0.18289 C 0.34375 0.17063 0.33715 0.1741 0.34913 0.16994 C 0.35868 0.16185 0.37048 0.15977 0.38125 0.15491 C 0.39114 0.14543 0.40226 0.13734 0.41146 0.12693 C 0.41337 0.12462 0.41493 0.12138 0.41701 0.1193 C 0.42118 0.11514 0.42604 0.11283 0.43021 0.10913 C 0.43142 0.10659 0.43264 0.10404 0.43403 0.1015 C 0.43576 0.09873 0.43802 0.09664 0.43976 0.09387 C 0.44583 0.08323 0.4493 0.07167 0.45486 0.06081 C 0.45955 0.03283 0.45295 0.06636 0.46041 0.043 C 0.46146 0.04 0.46128 0.0363 0.46232 0.03283 C 0.46736 0.01664 0.46805 0.01595 0.47361 0.00508 C 0.47812 -0.0363 0.48212 -0.07792 0.48489 -0.11977 C 0.48385 -0.17781 0.48732 -0.23052 0.46232 -0.27954 C 0.45851 -0.29503 0.44913 -0.30521 0.44149 -0.31769 C 0.43524 -0.32763 0.4408 -0.32393 0.43212 -0.33295 C 0.42847 -0.33688 0.42396 -0.33896 0.42083 -0.34289 C 0.41406 -0.35214 0.40712 -0.35954 0.39809 -0.36324 C 0.38472 -0.37573 0.39114 -0.37226 0.37934 -0.37619 C 0.37031 -0.38428 0.37587 -0.38012 0.36232 -0.38636 C 0.3566 -0.3889 0.35087 -0.39561 0.34531 -0.39885 C 0.33767 -0.40347 0.32864 -0.4081 0.32083 -0.41156 C 0.26493 -0.41087 0.20885 -0.41087 0.15295 -0.40925 C 0.1408 -0.40902 0.13055 -0.40416 0.11892 -0.40139 C 0.09896 -0.397 0.07864 -0.39561 0.05851 -0.39422 C 0.04479 -0.38937 0.05382 -0.39214 0.03212 -0.38636 C 0.02899 -0.38544 0.02274 -0.38382 0.02274 -0.38359 C 0.01076 -0.36763 -0.00712 -0.36694 -0.02066 -0.3533 C -0.03056 -0.34336 -0.03906 -0.33272 -0.04896 -0.32278 C -0.0507 -0.32093 -0.05122 -0.31769 -0.05278 -0.31515 C -0.05625 -0.30983 -0.06024 -0.30497 -0.06406 -0.29989 C -0.06823 -0.29411 -0.06979 -0.28555 -0.07361 -0.27954 C -0.08455 -0.26243 -0.07448 -0.28139 -0.08299 -0.26428 C -0.08368 -0.26104 -0.08368 -0.25711 -0.0849 -0.25434 C -0.08698 -0.24879 -0.09236 -0.23885 -0.09236 -0.23862 C -0.09427 -0.22659 -0.0967 -0.21896 -0.10191 -0.20833 C -0.10243 -0.20509 -0.10261 -0.20162 -0.10365 -0.19838 C -0.10452 -0.19561 -0.10677 -0.19376 -0.10747 -0.19052 C -0.11181 -0.17318 -0.11111 -0.15584 -0.11875 -0.13989 C -0.11806 -0.08925 -0.11806 -0.03815 -0.11684 0.01248 C -0.11649 0.0252 -0.11459 0.03815 -0.1132 0.05063 C -0.11042 0.07653 -0.10399 0.11861 -0.08681 0.13456 C -0.0809 0.14659 -0.07136 0.16208 -0.06215 0.16994 C -0.05538 0.18451 -0.04479 0.19422 -0.03768 0.20809 C -0.03629 0.24716 -0.03785 0.27214 -0.02257 0.30196 C -0.01545 0.33063 -0.02257 0.3593 -0.02257 0.3889 " pathEditMode="relative" rAng="0" ptsTypes="ffffffffffffffffffffffffffffffffffffffffffffffffffffffffA">
                                      <p:cBhvr>
                                        <p:cTn id="17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35838E-7 C 0.02187 0.02937 0.10104 0.01295 0.10382 0.01295 C 0.12795 0.0148 0.15139 0.02497 0.17552 0.02544 C 0.24097 0.02705 0.30625 0.02705 0.3717 0.02798 C 0.5651 0.02497 0.48437 0.0437 0.56042 0.01295 C 0.56927 0.00486 0.57726 -0.0037 0.5868 -0.00971 C 0.58889 -0.01803 0.59236 -0.02404 0.59444 -0.03237 C 0.59861 -0.08763 0.59809 -0.09988 0.59444 -0.17063 C 0.59375 -0.18335 0.58958 -0.19399 0.5868 -0.20578 C 0.58142 -0.22844 0.5776 -0.25133 0.5717 -0.27352 C 0.56615 -0.2941 0.5651 -0.3163 0.55851 -0.33641 C 0.55521 -0.34636 0.54965 -0.35514 0.54531 -0.36416 C 0.53941 -0.37665 0.53576 -0.39167 0.53021 -0.40439 C 0.52049 -0.42636 0.50729 -0.44416 0.49635 -0.46451 C 0.48715 -0.48162 0.47951 -0.49711 0.46805 -0.51237 C 0.46424 -0.51746 0.46128 -0.52416 0.4566 -0.5274 C 0.45417 -0.52902 0.45139 -0.53017 0.44913 -0.53248 C 0.44496 -0.53688 0.44167 -0.54243 0.43785 -0.54751 C 0.43663 -0.54913 0.41684 -0.55884 0.41319 -0.56 C 0.40694 -0.56578 0.40087 -0.56578 0.39444 -0.57017 C 0.38194 -0.5785 0.39601 -0.57295 0.38125 -0.57757 C 0.36701 -0.59029 0.35069 -0.59098 0.33403 -0.59283 C 0.28906 -0.6111 0.27118 -0.59653 0.20191 -0.59514 C 0.1809 -0.58867 0.16163 -0.58474 0.13976 -0.58266 C 0.12865 -0.5778 0.12587 -0.57734 0.1151 -0.56763 C 0.11319 -0.56601 0.10955 -0.56254 0.10955 -0.56254 C 0.10312 -0.54983 0.09826 -0.53595 0.08871 -0.5274 C 0.08368 -0.51722 0.07865 -0.50728 0.07361 -0.49734 C 0.0724 -0.4948 0.07101 -0.49225 0.06979 -0.48994 C 0.06858 -0.48717 0.06615 -0.48208 0.06615 -0.48208 C 0.06215 -0.4615 0.05503 -0.44277 0.05104 -0.42196 C 0.05174 -0.39676 0.05139 -0.37156 0.05295 -0.34659 C 0.05417 -0.32809 0.06545 -0.31491 0.07361 -0.30127 C 0.07778 -0.29456 0.08177 -0.28439 0.0868 -0.27861 C 0.09844 -0.2652 0.11389 -0.26243 0.1283 -0.2585 C 0.13281 -0.25572 0.13646 -0.24971 0.14149 -0.24855 C 0.16319 -0.24324 0.18559 -0.24485 0.20764 -0.24347 C 0.23299 -0.23769 0.25816 -0.23191 0.28299 -0.22335 C 0.29115 -0.21688 0.29722 -0.21456 0.30382 -0.20578 C 0.31354 -0.16693 0.30503 -0.20324 0.30764 -0.10011 C 0.30816 -0.08162 0.30937 -0.06335 0.30955 -0.04485 C 0.31007 0.04809 0.30955 0.14104 0.30955 0.23399 " pathEditMode="relative" ptsTypes="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4971E-6 C -0.01146 -0.00347 -0.02396 -0.00647 -0.0342 -0.0148 C -0.04636 -0.02497 -0.03715 -0.02081 -0.05122 -0.03029 C -0.06094 -0.03699 -0.07188 -0.04139 -0.0816 -0.04786 C -0.09427 -0.05665 -0.07969 -0.05087 -0.09479 -0.05549 C -0.11545 -0.07376 -0.08403 -0.04693 -0.10816 -0.06312 C -0.11215 -0.06589 -0.11511 -0.07144 -0.11945 -0.07306 C -0.12483 -0.07561 -0.13351 -0.07861 -0.13854 -0.08324 C -0.14844 -0.09295 -0.15712 -0.10867 -0.16945 -0.11399 C -0.18281 -0.13318 -0.20295 -0.14173 -0.21997 -0.15445 C -0.22118 -0.15537 -0.23507 -0.16878 -0.23906 -0.16948 C -0.25035 -0.17156 -0.26181 -0.1711 -0.27326 -0.17202 C -0.28646 -0.17803 -0.29792 -0.18821 -0.31111 -0.19491 C -0.31441 -0.19653 -0.32535 -0.19954 -0.32813 -0.20023 C -0.40642 -0.27167 -0.51788 -0.20601 -0.61267 -0.20532 C -0.63698 -0.2 -0.66024 -0.1926 -0.68472 -0.18982 C -0.68576 -0.18959 -0.70017 -0.18636 -0.70191 -0.1852 C -0.70417 -0.18312 -0.70538 -0.17965 -0.70747 -0.17711 C -0.71511 -0.16855 -0.72552 -0.15699 -0.7342 -0.14936 C -0.73663 -0.14428 -0.73889 -0.13896 -0.74167 -0.1341 C -0.74358 -0.13087 -0.74566 -0.12763 -0.7474 -0.12462 C -0.75 -0.11907 -0.75486 -0.1089 -0.75486 -0.10867 C -0.75799 -0.09665 -0.76302 -0.08578 -0.76632 -0.07306 C -0.76962 -0.06104 -0.77083 -0.04717 -0.77396 -0.03514 C -0.78108 -0.00693 -0.78542 0.0222 -0.79097 0.05064 C -0.78976 0.07838 -0.79497 0.08601 -0.78524 0.10104 C -0.78038 0.10937 -0.78038 0.1096 -0.77396 0.11168 C -0.76892 0.11376 -0.75868 0.117 -0.75868 0.11723 C -0.72309 0.11468 -0.7092 0.11399 -0.67899 0.09919 C -0.6717 0.09549 -0.66337 0.09619 -0.65625 0.0911 C -0.6474 0.08578 -0.63924 0.07792 -0.62986 0.07376 C -0.61458 0.0585 -0.63021 0.07283 -0.61267 0.06081 C -0.60573 0.05665 -0.59896 0.04994 -0.59167 0.04578 C -0.56632 0.03098 -0.53576 0.02174 -0.50833 0.01549 C -0.45538 -0.00878 -0.36927 -0.02058 -0.31684 0.02544 C -0.30816 0.04255 -0.31094 0.03515 -0.30781 0.04856 C -0.30903 0.0911 -0.30556 0.10983 -0.33021 0.1348 C -0.3375 0.15468 -0.34896 0.16971 -0.36233 0.18289 C -0.37274 0.20393 -0.3658 0.2252 -0.3566 0.2437 C -0.3559 0.24578 -0.35278 0.24555 -0.35087 0.24578 C -0.34583 0.24809 -0.33576 0.25156 -0.33576 0.25179 C -0.33073 0.25156 -0.22136 0.24116 -0.17639 0.24856 C -0.16441 0.25295 -0.17101 0.24925 -0.15747 0.2615 C -0.15556 0.26312 -0.15174 0.26613 -0.15174 0.26636 C -0.1467 0.28624 -0.15087 0.30775 -0.14601 0.3274 C -0.13767 0.437 -0.14045 0.34428 -0.14045 0.58613 " pathEditMode="relative" rAng="0" ptsTypes="ff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42 -0.01133 -0.01111 -0.02358 -0.01701 -0.03537 C -0.01927 -0.0474 -0.02378 -0.05734 -0.0283 -0.06797 C -0.03316 -0.07977 -0.0368 -0.09503 -0.0434 -0.10566 C -0.04514 -0.10844 -0.04739 -0.11052 -0.04913 -0.11329 C -0.06076 -0.13341 -0.05139 -0.12393 -0.06233 -0.13318 C -0.0816 -0.16971 -0.1066 -0.19722 -0.13021 -0.22867 C -0.1401 -0.24185 -0.1566 -0.25133 -0.16788 -0.2615 C -0.17465 -0.26774 -0.1816 -0.27422 -0.18871 -0.27907 C -0.21024 -0.29341 -0.17465 -0.26566 -0.20191 -0.28647 C -0.2092 -0.29202 -0.21441 -0.29641 -0.22274 -0.29919 C -0.24132 -0.31769 -0.26406 -0.32809 -0.2868 -0.33433 C -0.29062 -0.33526 -0.29427 -0.33595 -0.29809 -0.33688 C -0.30434 -0.33849 -0.31701 -0.34173 -0.31701 -0.34173 C -0.32656 -0.34821 -0.33698 -0.35052 -0.34722 -0.35445 C -0.36059 -0.35954 -0.37309 -0.36439 -0.3868 -0.36693 C -0.40278 -0.3741 -0.41927 -0.38011 -0.43594 -0.38451 C -0.43785 -0.38612 -0.43923 -0.38936 -0.44149 -0.38959 C -0.45347 -0.39029 -0.46562 -0.39006 -0.47743 -0.38705 C -0.48177 -0.38589 -0.48489 -0.38034 -0.48871 -0.37711 C -0.50434 -0.36323 -0.50712 -0.34104 -0.51701 -0.32185 C -0.52066 -0.30266 -0.52847 -0.28578 -0.53212 -0.26636 C -0.53142 -0.19769 -0.54097 -0.12693 -0.5283 -0.06034 C -0.52378 -0.03676 -0.51892 -0.01965 -0.50764 0 C -0.49444 0.02289 -0.50903 0 -0.49618 0.01503 C -0.49219 0.01966 -0.48489 0.03006 -0.48489 0.03006 C -0.48489 0.0326 -0.4875 0.13249 -0.48871 0.14567 C -0.48993 0.15931 -0.5 0.16971 -0.5 0.18336 C -0.5 0.25364 -0.5 0.32416 -0.5 0.39445 " pathEditMode="relative" ptsTypes="ffffffffffffffffffffffffffffA">
                                      <p:cBhvr>
                                        <p:cTn id="29" dur="2000" fill="hold"/>
                                        <p:tgtEl>
                                          <p:spTgt spid="55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5549E-6 C -0.01979 0.00393 -0.03889 0.00994 -0.05851 0.01526 C -0.07187 0.02381 -0.08611 0.02474 -0.1 0.03029 C -0.11858 0.03768 -0.13733 0.04346 -0.1566 0.04786 C -0.16996 0.05664 -0.1842 0.05526 -0.19826 0.06034 C -0.22101 0.06867 -0.24635 0.07537 -0.26996 0.07792 C -0.62309 0.07537 -0.47865 0.09502 -0.63021 0.0578 C -0.63333 0.05618 -0.63646 0.0541 -0.63976 0.05294 C -0.64653 0.05063 -0.65382 0.05086 -0.66042 0.04786 C -0.66337 0.04647 -0.66528 0.04231 -0.66805 0.04023 C -0.67101 0.03815 -0.6743 0.03722 -0.67743 0.03537 C -0.68906 0.0282 -0.6993 0.01803 -0.71146 0.01271 C -0.71458 0.00924 -0.71736 0.00531 -0.72083 0.00254 C -0.72257 0.00115 -0.725 0.00161 -0.72656 4.85549E-6 C -0.72951 -0.00278 -0.73125 -0.00694 -0.73403 -0.00995 C -0.73698 -0.01295 -0.74028 -0.01503 -0.7434 -0.01758 C -0.74844 -0.02636 -0.75156 -0.03399 -0.75851 -0.04 C -0.76406 -0.04995 -0.77326 -0.07029 -0.77552 -0.08278 C -0.78246 -0.12255 -0.77587 -0.09411 -0.78316 -0.12301 C -0.78698 -0.16162 -0.78889 -0.24162 -0.76996 -0.28139 C -0.76528 -0.30613 -0.75486 -0.32602 -0.7434 -0.34659 C -0.73524 -0.36116 -0.72743 -0.37735 -0.71701 -0.38937 C -0.70451 -0.4037 -0.71493 -0.39122 -0.70191 -0.40185 C -0.68819 -0.41318 -0.70035 -0.40694 -0.68871 -0.41203 C -0.68003 -0.42012 -0.66979 -0.42336 -0.66042 -0.4296 C -0.65712 -0.43191 -0.65434 -0.43515 -0.65104 -0.43723 C -0.63698 -0.44648 -0.61892 -0.4481 -0.60382 -0.45226 C -0.58941 -0.46474 -0.56944 -0.46428 -0.55295 -0.46983 C -0.52031 -0.46891 -0.4875 -0.46891 -0.45486 -0.46729 C -0.44514 -0.46682 -0.4375 -0.45758 -0.4283 -0.4548 C -0.42257 -0.44694 -0.41649 -0.4407 -0.40955 -0.43469 C -0.40833 -0.43122 -0.40746 -0.42752 -0.40573 -0.42451 C -0.40417 -0.42174 -0.40139 -0.42012 -0.4 -0.41711 C -0.39878 -0.41411 -0.3993 -0.41018 -0.39826 -0.40694 C -0.3974 -0.40417 -0.39566 -0.40208 -0.39444 -0.39954 C -0.38299 -0.35353 -0.3901 -0.29827 -0.36996 -0.25619 C -0.36753 -0.24347 -0.3618 -0.23353 -0.35851 -0.22104 C -0.35729 -0.19746 -0.3559 -0.17411 -0.35295 -0.15076 C -0.35191 -0.1422 -0.34913 -0.12555 -0.34913 -0.12555 C -0.34601 -0.07607 -0.33941 -0.02544 -0.33021 0.02265 C -0.32847 0.06566 -0.31632 0.14173 -0.33403 0.17595 C -0.33611 0.18659 -0.3434 0.19768 -0.3434 0.20878 C -0.3434 0.21803 -0.3434 0.22705 -0.3434 0.2363 " pathEditMode="relative" ptsTypes="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471" grpId="0" animBg="1"/>
      <p:bldP spid="55303" grpId="0" animBg="1"/>
      <p:bldP spid="55304" grpId="0" animBg="1"/>
      <p:bldP spid="55311" grpId="0" animBg="1"/>
      <p:bldP spid="55472" grpId="0" animBg="1"/>
      <p:bldP spid="553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Наша Галактика- Млечный путь</a:t>
            </a:r>
          </a:p>
        </p:txBody>
      </p:sp>
      <p:pic>
        <p:nvPicPr>
          <p:cNvPr id="43011" name="Picture 3" descr="image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971550" y="4214813"/>
            <a:ext cx="817245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ФИЗМИНУТКА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4" descr="в_0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2060575"/>
            <a:ext cx="58959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403350" y="3230563"/>
            <a:ext cx="5762625" cy="919162"/>
            <a:chOff x="1020" y="1965"/>
            <a:chExt cx="3630" cy="579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1020" y="1965"/>
              <a:ext cx="3630" cy="579"/>
              <a:chOff x="1202" y="1965"/>
              <a:chExt cx="3357" cy="579"/>
            </a:xfrm>
          </p:grpSpPr>
          <p:sp>
            <p:nvSpPr>
              <p:cNvPr id="44066" name="AutoShape 14"/>
              <p:cNvSpPr>
                <a:spLocks noChangeArrowheads="1"/>
              </p:cNvSpPr>
              <p:nvPr/>
            </p:nvSpPr>
            <p:spPr bwMode="auto">
              <a:xfrm>
                <a:off x="1202" y="1965"/>
                <a:ext cx="3357" cy="579"/>
              </a:xfrm>
              <a:prstGeom prst="rtTriangle">
                <a:avLst/>
              </a:prstGeom>
              <a:solidFill>
                <a:srgbClr val="66FF33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067" name="Text Box 15"/>
              <p:cNvSpPr txBox="1">
                <a:spLocks noChangeArrowheads="1"/>
              </p:cNvSpPr>
              <p:nvPr/>
            </p:nvSpPr>
            <p:spPr bwMode="auto">
              <a:xfrm>
                <a:off x="1519" y="2115"/>
                <a:ext cx="1070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600" b="1">
                    <a:latin typeface="Comic Sans MS" pitchFamily="66" charset="0"/>
                  </a:rPr>
                  <a:t>4  7-1</a:t>
                </a:r>
              </a:p>
            </p:txBody>
          </p:sp>
        </p:grpSp>
        <p:sp>
          <p:nvSpPr>
            <p:cNvPr id="44065" name="Rectangle 47"/>
            <p:cNvSpPr>
              <a:spLocks noChangeArrowheads="1"/>
            </p:cNvSpPr>
            <p:nvPr/>
          </p:nvSpPr>
          <p:spPr bwMode="auto">
            <a:xfrm>
              <a:off x="1610" y="2205"/>
              <a:ext cx="182" cy="1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403350" y="3213100"/>
            <a:ext cx="5689600" cy="919163"/>
            <a:chOff x="1338" y="1821"/>
            <a:chExt cx="3628" cy="579"/>
          </a:xfrm>
        </p:grpSpPr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338" y="1821"/>
              <a:ext cx="3628" cy="579"/>
              <a:chOff x="1202" y="1821"/>
              <a:chExt cx="3356" cy="579"/>
            </a:xfrm>
          </p:grpSpPr>
          <p:sp>
            <p:nvSpPr>
              <p:cNvPr id="44062" name="AutoShape 29"/>
              <p:cNvSpPr>
                <a:spLocks noChangeArrowheads="1"/>
              </p:cNvSpPr>
              <p:nvPr/>
            </p:nvSpPr>
            <p:spPr bwMode="auto">
              <a:xfrm rot="10800000">
                <a:off x="1202" y="1821"/>
                <a:ext cx="3356" cy="579"/>
              </a:xfrm>
              <a:prstGeom prst="rtTriangl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063" name="Text Box 30"/>
              <p:cNvSpPr txBox="1">
                <a:spLocks noChangeArrowheads="1"/>
              </p:cNvSpPr>
              <p:nvPr/>
            </p:nvSpPr>
            <p:spPr bwMode="auto">
              <a:xfrm>
                <a:off x="3243" y="1888"/>
                <a:ext cx="1002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 b="1">
                    <a:latin typeface="Comic Sans MS" pitchFamily="66" charset="0"/>
                  </a:rPr>
                  <a:t>3+2  4</a:t>
                </a:r>
              </a:p>
            </p:txBody>
          </p:sp>
        </p:grpSp>
        <p:sp>
          <p:nvSpPr>
            <p:cNvPr id="44061" name="Rectangle 48"/>
            <p:cNvSpPr>
              <a:spLocks noChangeArrowheads="1"/>
            </p:cNvSpPr>
            <p:nvPr/>
          </p:nvSpPr>
          <p:spPr bwMode="auto">
            <a:xfrm>
              <a:off x="4150" y="1979"/>
              <a:ext cx="182" cy="1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403350" y="4146550"/>
            <a:ext cx="5689600" cy="650875"/>
            <a:chOff x="884" y="2612"/>
            <a:chExt cx="3584" cy="410"/>
          </a:xfrm>
        </p:grpSpPr>
        <p:sp>
          <p:nvSpPr>
            <p:cNvPr id="44058" name="Text Box 6"/>
            <p:cNvSpPr txBox="1">
              <a:spLocks noChangeArrowheads="1"/>
            </p:cNvSpPr>
            <p:nvPr/>
          </p:nvSpPr>
          <p:spPr bwMode="auto">
            <a:xfrm>
              <a:off x="884" y="2612"/>
              <a:ext cx="3584" cy="410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omic Sans MS" pitchFamily="66" charset="0"/>
                </a:rPr>
                <a:t>8-1  6</a:t>
              </a:r>
            </a:p>
          </p:txBody>
        </p:sp>
        <p:sp>
          <p:nvSpPr>
            <p:cNvPr id="44059" name="Rectangle 49"/>
            <p:cNvSpPr>
              <a:spLocks noChangeArrowheads="1"/>
            </p:cNvSpPr>
            <p:nvPr/>
          </p:nvSpPr>
          <p:spPr bwMode="auto">
            <a:xfrm>
              <a:off x="2744" y="2704"/>
              <a:ext cx="182" cy="1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285750"/>
          </a:xfrm>
        </p:spPr>
        <p:txBody>
          <a:bodyPr/>
          <a:lstStyle/>
          <a:p>
            <a:pPr eaLnBrk="1" hangingPunct="1"/>
            <a:r>
              <a:rPr lang="ru-RU" smtClean="0"/>
              <a:t>В гостях у Вселенной</a:t>
            </a:r>
          </a:p>
        </p:txBody>
      </p: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1403350" y="4724400"/>
            <a:ext cx="5689600" cy="935038"/>
            <a:chOff x="1519" y="3563"/>
            <a:chExt cx="3674" cy="589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1519" y="3563"/>
              <a:ext cx="3674" cy="589"/>
              <a:chOff x="1202" y="3563"/>
              <a:chExt cx="3357" cy="589"/>
            </a:xfrm>
          </p:grpSpPr>
          <p:sp>
            <p:nvSpPr>
              <p:cNvPr id="44056" name="AutoShape 26"/>
              <p:cNvSpPr>
                <a:spLocks noChangeArrowheads="1"/>
              </p:cNvSpPr>
              <p:nvPr/>
            </p:nvSpPr>
            <p:spPr bwMode="auto">
              <a:xfrm flipH="1">
                <a:off x="1202" y="3563"/>
                <a:ext cx="3357" cy="579"/>
              </a:xfrm>
              <a:prstGeom prst="rtTriangle">
                <a:avLst/>
              </a:prstGeom>
              <a:solidFill>
                <a:srgbClr val="66FF33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057" name="Text Box 27"/>
              <p:cNvSpPr txBox="1">
                <a:spLocks noChangeArrowheads="1"/>
              </p:cNvSpPr>
              <p:nvPr/>
            </p:nvSpPr>
            <p:spPr bwMode="auto">
              <a:xfrm>
                <a:off x="3107" y="3748"/>
                <a:ext cx="1422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600" b="1">
                    <a:latin typeface="Comic Sans MS" pitchFamily="66" charset="0"/>
                  </a:rPr>
                  <a:t>3+4  6+1</a:t>
                </a:r>
              </a:p>
            </p:txBody>
          </p:sp>
        </p:grpSp>
        <p:sp>
          <p:nvSpPr>
            <p:cNvPr id="44055" name="Rectangle 53"/>
            <p:cNvSpPr>
              <a:spLocks noChangeArrowheads="1"/>
            </p:cNvSpPr>
            <p:nvPr/>
          </p:nvSpPr>
          <p:spPr bwMode="auto">
            <a:xfrm>
              <a:off x="4195" y="3838"/>
              <a:ext cx="182" cy="1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1403350" y="4724400"/>
            <a:ext cx="5689600" cy="919163"/>
            <a:chOff x="-295" y="2976"/>
            <a:chExt cx="3584" cy="579"/>
          </a:xfrm>
        </p:grpSpPr>
        <p:sp>
          <p:nvSpPr>
            <p:cNvPr id="31764" name="AutoShape 32"/>
            <p:cNvSpPr>
              <a:spLocks noChangeArrowheads="1"/>
            </p:cNvSpPr>
            <p:nvPr/>
          </p:nvSpPr>
          <p:spPr bwMode="auto">
            <a:xfrm rot="10800000" flipH="1">
              <a:off x="-295" y="2976"/>
              <a:ext cx="3584" cy="579"/>
            </a:xfrm>
            <a:prstGeom prst="rtTriangle">
              <a:avLst/>
            </a:prstGeom>
            <a:solidFill>
              <a:srgbClr val="00FF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>
              <a:spAutoFit/>
            </a:bodyPr>
            <a:lstStyle/>
            <a:p>
              <a:endParaRPr lang="ru-RU"/>
            </a:p>
          </p:txBody>
        </p:sp>
        <p:sp>
          <p:nvSpPr>
            <p:cNvPr id="44051" name="Rectangle 52"/>
            <p:cNvSpPr>
              <a:spLocks noChangeArrowheads="1"/>
            </p:cNvSpPr>
            <p:nvPr/>
          </p:nvSpPr>
          <p:spPr bwMode="auto">
            <a:xfrm>
              <a:off x="612" y="3113"/>
              <a:ext cx="182" cy="1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3" name="Text Box 21"/>
            <p:cNvSpPr txBox="1">
              <a:spLocks noChangeArrowheads="1"/>
            </p:cNvSpPr>
            <p:nvPr/>
          </p:nvSpPr>
          <p:spPr bwMode="auto">
            <a:xfrm>
              <a:off x="0" y="2976"/>
              <a:ext cx="1157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>
                  <a:latin typeface="Comic Sans MS" pitchFamily="66" charset="0"/>
                </a:rPr>
                <a:t>6-3  4</a:t>
              </a: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1403350" y="1914525"/>
            <a:ext cx="5689600" cy="650875"/>
            <a:chOff x="884" y="1207"/>
            <a:chExt cx="3584" cy="410"/>
          </a:xfrm>
        </p:grpSpPr>
        <p:sp>
          <p:nvSpPr>
            <p:cNvPr id="44049" name="Text Box 33"/>
            <p:cNvSpPr txBox="1">
              <a:spLocks noChangeArrowheads="1"/>
            </p:cNvSpPr>
            <p:nvPr/>
          </p:nvSpPr>
          <p:spPr bwMode="auto">
            <a:xfrm>
              <a:off x="884" y="1207"/>
              <a:ext cx="3584" cy="41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omic Sans MS" pitchFamily="66" charset="0"/>
                </a:rPr>
                <a:t>2+3  5+3</a:t>
              </a:r>
            </a:p>
          </p:txBody>
        </p:sp>
        <p:sp>
          <p:nvSpPr>
            <p:cNvPr id="44050" name="Rectangle 50"/>
            <p:cNvSpPr>
              <a:spLocks noChangeArrowheads="1"/>
            </p:cNvSpPr>
            <p:nvPr/>
          </p:nvSpPr>
          <p:spPr bwMode="auto">
            <a:xfrm>
              <a:off x="2608" y="134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005388" y="2565400"/>
            <a:ext cx="2087562" cy="650875"/>
            <a:chOff x="3153" y="1616"/>
            <a:chExt cx="1315" cy="410"/>
          </a:xfrm>
        </p:grpSpPr>
        <p:sp>
          <p:nvSpPr>
            <p:cNvPr id="44047" name="Text Box 18"/>
            <p:cNvSpPr txBox="1">
              <a:spLocks noChangeArrowheads="1"/>
            </p:cNvSpPr>
            <p:nvPr/>
          </p:nvSpPr>
          <p:spPr bwMode="auto">
            <a:xfrm>
              <a:off x="3153" y="1616"/>
              <a:ext cx="1315" cy="410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>
                  <a:latin typeface="Comic Sans MS" pitchFamily="66" charset="0"/>
                </a:rPr>
                <a:t>2+5  </a:t>
              </a:r>
              <a:r>
                <a:rPr lang="en-US" sz="3600" b="1">
                  <a:latin typeface="Comic Sans MS" pitchFamily="66" charset="0"/>
                </a:rPr>
                <a:t>7</a:t>
              </a:r>
              <a:endParaRPr lang="ru-RU" sz="3600" b="1">
                <a:latin typeface="Comic Sans MS" pitchFamily="66" charset="0"/>
              </a:endParaRPr>
            </a:p>
          </p:txBody>
        </p:sp>
        <p:sp>
          <p:nvSpPr>
            <p:cNvPr id="44048" name="Rectangle 46"/>
            <p:cNvSpPr>
              <a:spLocks noChangeArrowheads="1"/>
            </p:cNvSpPr>
            <p:nvPr/>
          </p:nvSpPr>
          <p:spPr bwMode="auto">
            <a:xfrm>
              <a:off x="3787" y="1752"/>
              <a:ext cx="182" cy="1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1403350" y="2565400"/>
            <a:ext cx="3600450" cy="654050"/>
            <a:chOff x="884" y="1616"/>
            <a:chExt cx="2268" cy="412"/>
          </a:xfrm>
        </p:grpSpPr>
        <p:sp>
          <p:nvSpPr>
            <p:cNvPr id="44044" name="Rectangle 8"/>
            <p:cNvSpPr>
              <a:spLocks noChangeArrowheads="1"/>
            </p:cNvSpPr>
            <p:nvPr/>
          </p:nvSpPr>
          <p:spPr bwMode="auto">
            <a:xfrm>
              <a:off x="884" y="1647"/>
              <a:ext cx="2268" cy="233"/>
            </a:xfrm>
            <a:prstGeom prst="rect">
              <a:avLst/>
            </a:prstGeom>
            <a:solidFill>
              <a:srgbClr val="FF99CC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44045" name="Text Box 9"/>
            <p:cNvSpPr txBox="1">
              <a:spLocks noChangeArrowheads="1"/>
            </p:cNvSpPr>
            <p:nvPr/>
          </p:nvSpPr>
          <p:spPr bwMode="auto">
            <a:xfrm>
              <a:off x="884" y="1616"/>
              <a:ext cx="2268" cy="412"/>
            </a:xfrm>
            <a:prstGeom prst="rect">
              <a:avLst/>
            </a:prstGeom>
            <a:solidFill>
              <a:srgbClr val="FF99CC"/>
            </a:solidFill>
            <a:ln w="12700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omic Sans MS" pitchFamily="66" charset="0"/>
                </a:rPr>
                <a:t>5  8-2</a:t>
              </a:r>
            </a:p>
          </p:txBody>
        </p:sp>
        <p:sp>
          <p:nvSpPr>
            <p:cNvPr id="44046" name="Rectangle 44"/>
            <p:cNvSpPr>
              <a:spLocks noChangeArrowheads="1"/>
            </p:cNvSpPr>
            <p:nvPr/>
          </p:nvSpPr>
          <p:spPr bwMode="auto">
            <a:xfrm>
              <a:off x="1746" y="1706"/>
              <a:ext cx="175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92548" name="0Y.avi"/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 l="13387" t="15649" r="34842" b="8464"/>
          <a:stretch>
            <a:fillRect/>
          </a:stretch>
        </p:blipFill>
        <p:spPr bwMode="auto">
          <a:xfrm>
            <a:off x="7235825" y="3429000"/>
            <a:ext cx="1411288" cy="16557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4067175" y="19891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&lt;</a:t>
            </a:r>
            <a:endParaRPr lang="ru-RU" sz="2800" b="1"/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2700338" y="25654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&lt;</a:t>
            </a:r>
            <a:endParaRPr lang="ru-RU" sz="2800" b="1"/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5794375" y="33416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&gt;</a:t>
            </a:r>
            <a:endParaRPr lang="ru-RU" sz="2800" b="1"/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2268538" y="35004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&lt;</a:t>
            </a:r>
            <a:endParaRPr lang="ru-RU" sz="2800" b="1"/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2771775" y="47974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&lt;</a:t>
            </a:r>
            <a:endParaRPr lang="ru-RU" sz="2800" b="1"/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4356100" y="41497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&gt;</a:t>
            </a:r>
            <a:endParaRPr lang="ru-RU" sz="2800" b="1"/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5940425" y="26368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=</a:t>
            </a:r>
            <a:endParaRPr lang="ru-RU" sz="2800" b="1"/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5508625" y="50133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=</a:t>
            </a:r>
            <a:endParaRPr lang="ru-RU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0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2548"/>
                </p:tgtEl>
              </p:cMediaNode>
            </p:video>
          </p:childTnLst>
        </p:cTn>
      </p:par>
    </p:tnLst>
    <p:bldLst>
      <p:bldP spid="54" grpId="0"/>
      <p:bldP spid="44070" grpId="0"/>
      <p:bldP spid="44071" grpId="0"/>
      <p:bldP spid="44072" grpId="0"/>
      <p:bldP spid="44073" grpId="0"/>
      <p:bldP spid="44074" grpId="0"/>
      <p:bldP spid="44075" grpId="0"/>
      <p:bldP spid="44076" grpId="0"/>
      <p:bldP spid="440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3060" name="Picture 2" descr="1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0"/>
            <a:ext cx="47625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Picture 3" descr="9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3200400" y="0"/>
            <a:ext cx="3048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Солнце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1620838" y="5013325"/>
            <a:ext cx="7199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Солнце –газовый шар,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температура которого очень велика. </a:t>
            </a:r>
          </a:p>
        </p:txBody>
      </p:sp>
      <p:pic>
        <p:nvPicPr>
          <p:cNvPr id="492548" name="0Y.avi"/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87" t="15649" r="34842" b="8464"/>
          <a:stretch>
            <a:fillRect/>
          </a:stretch>
        </p:blipFill>
        <p:spPr bwMode="auto">
          <a:xfrm>
            <a:off x="0" y="4868863"/>
            <a:ext cx="16970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254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1740" anchor="ctr">
            <a:spAutoFit/>
          </a:bodyPr>
          <a:lstStyle/>
          <a:p>
            <a:pPr algn="ctr"/>
            <a:r>
              <a:rPr lang="ru-RU" sz="4400">
                <a:solidFill>
                  <a:srgbClr val="00B050"/>
                </a:solidFill>
                <a:cs typeface="Arial" charset="0"/>
              </a:rPr>
              <a:t>Интегрированные уроки – </a:t>
            </a:r>
          </a:p>
          <a:p>
            <a:r>
              <a:rPr lang="ru-RU" sz="4400">
                <a:solidFill>
                  <a:srgbClr val="00B050"/>
                </a:solidFill>
                <a:cs typeface="Arial" charset="0"/>
              </a:rPr>
              <a:t>одно из средств  привития интереса к учебным предметам.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0" hangingPunct="0"/>
            <a:endParaRPr lang="ru-RU" sz="24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61" name="WordArt 57"/>
          <p:cNvSpPr>
            <a:spLocks noChangeArrowheads="1" noChangeShapeType="1" noTextEdit="1"/>
          </p:cNvSpPr>
          <p:nvPr/>
        </p:nvSpPr>
        <p:spPr bwMode="auto">
          <a:xfrm>
            <a:off x="6081713" y="5445125"/>
            <a:ext cx="2016125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8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8     - 3 = 5</a:t>
            </a:r>
          </a:p>
        </p:txBody>
      </p:sp>
      <p:sp>
        <p:nvSpPr>
          <p:cNvPr id="175160" name="WordArt 56"/>
          <p:cNvSpPr>
            <a:spLocks noChangeArrowheads="1" noChangeShapeType="1" noTextEdit="1"/>
          </p:cNvSpPr>
          <p:nvPr/>
        </p:nvSpPr>
        <p:spPr bwMode="auto">
          <a:xfrm>
            <a:off x="5434013" y="4005263"/>
            <a:ext cx="302577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7 +    1    = 8</a:t>
            </a:r>
          </a:p>
        </p:txBody>
      </p:sp>
      <p:sp>
        <p:nvSpPr>
          <p:cNvPr id="175159" name="WordArt 55"/>
          <p:cNvSpPr>
            <a:spLocks noChangeArrowheads="1" noChangeShapeType="1" noTextEdit="1"/>
          </p:cNvSpPr>
          <p:nvPr/>
        </p:nvSpPr>
        <p:spPr bwMode="auto">
          <a:xfrm>
            <a:off x="5724525" y="2349500"/>
            <a:ext cx="2951163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6 -    2    = 4</a:t>
            </a:r>
          </a:p>
        </p:txBody>
      </p:sp>
      <p:sp>
        <p:nvSpPr>
          <p:cNvPr id="175158" name="WordArt 54"/>
          <p:cNvSpPr>
            <a:spLocks noChangeArrowheads="1" noChangeShapeType="1" noTextEdit="1"/>
          </p:cNvSpPr>
          <p:nvPr/>
        </p:nvSpPr>
        <p:spPr bwMode="auto">
          <a:xfrm>
            <a:off x="5434013" y="1052513"/>
            <a:ext cx="2881312" cy="12969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4 -    3    = 1</a:t>
            </a:r>
          </a:p>
        </p:txBody>
      </p:sp>
      <p:sp>
        <p:nvSpPr>
          <p:cNvPr id="175157" name="WordArt 53"/>
          <p:cNvSpPr>
            <a:spLocks noChangeArrowheads="1" noChangeShapeType="1" noTextEdit="1"/>
          </p:cNvSpPr>
          <p:nvPr/>
        </p:nvSpPr>
        <p:spPr bwMode="auto">
          <a:xfrm>
            <a:off x="2052638" y="5373688"/>
            <a:ext cx="2016125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8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6     - 4 = 2</a:t>
            </a:r>
          </a:p>
        </p:txBody>
      </p:sp>
      <p:sp>
        <p:nvSpPr>
          <p:cNvPr id="175156" name="WordArt 52"/>
          <p:cNvSpPr>
            <a:spLocks noChangeArrowheads="1" noChangeShapeType="1" noTextEdit="1"/>
          </p:cNvSpPr>
          <p:nvPr/>
        </p:nvSpPr>
        <p:spPr bwMode="auto">
          <a:xfrm>
            <a:off x="900113" y="3644900"/>
            <a:ext cx="3313112" cy="1296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3 +    5    = 8</a:t>
            </a:r>
          </a:p>
        </p:txBody>
      </p:sp>
      <p:sp>
        <p:nvSpPr>
          <p:cNvPr id="175155" name="WordArt 51"/>
          <p:cNvSpPr>
            <a:spLocks noChangeArrowheads="1" noChangeShapeType="1" noTextEdit="1"/>
          </p:cNvSpPr>
          <p:nvPr/>
        </p:nvSpPr>
        <p:spPr bwMode="auto">
          <a:xfrm>
            <a:off x="971550" y="2420938"/>
            <a:ext cx="2881313" cy="12969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8 -    4    = 4</a:t>
            </a:r>
          </a:p>
        </p:txBody>
      </p:sp>
      <p:sp>
        <p:nvSpPr>
          <p:cNvPr id="175153" name="WordArt 49"/>
          <p:cNvSpPr>
            <a:spLocks noChangeArrowheads="1" noChangeShapeType="1" noTextEdit="1"/>
          </p:cNvSpPr>
          <p:nvPr/>
        </p:nvSpPr>
        <p:spPr bwMode="auto">
          <a:xfrm>
            <a:off x="755650" y="1123950"/>
            <a:ext cx="1782763" cy="1296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 + 2 =   7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Вычисли номер моей орбиты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81713" y="836613"/>
            <a:ext cx="1439862" cy="1352550"/>
            <a:chOff x="1519" y="2297"/>
            <a:chExt cx="907" cy="852"/>
          </a:xfrm>
        </p:grpSpPr>
        <p:pic>
          <p:nvPicPr>
            <p:cNvPr id="175108" name="Picture 2" descr="96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19" y="2297"/>
              <a:ext cx="907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09" name="Text Box 5"/>
            <p:cNvSpPr txBox="1">
              <a:spLocks noChangeArrowheads="1"/>
            </p:cNvSpPr>
            <p:nvPr/>
          </p:nvSpPr>
          <p:spPr bwMode="auto">
            <a:xfrm>
              <a:off x="1617" y="2643"/>
              <a:ext cx="7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Земля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56325" y="3716338"/>
            <a:ext cx="1511300" cy="1439862"/>
            <a:chOff x="930" y="1797"/>
            <a:chExt cx="952" cy="907"/>
          </a:xfrm>
        </p:grpSpPr>
        <p:pic>
          <p:nvPicPr>
            <p:cNvPr id="175111" name="Picture 2" descr="187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0" y="1797"/>
              <a:ext cx="901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2" name="Rectangle 3"/>
            <p:cNvSpPr>
              <a:spLocks noChangeArrowheads="1"/>
            </p:cNvSpPr>
            <p:nvPr/>
          </p:nvSpPr>
          <p:spPr bwMode="auto">
            <a:xfrm>
              <a:off x="930" y="1966"/>
              <a:ext cx="952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>
                  <a:solidFill>
                    <a:schemeClr val="bg1"/>
                  </a:solidFill>
                </a:rPr>
                <a:t>Меркурий</a:t>
              </a:r>
              <a:r>
                <a:rPr lang="ru-RU" sz="4400">
                  <a:solidFill>
                    <a:schemeClr val="tx2"/>
                  </a:solidFill>
                </a:rPr>
                <a:t> 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289550" y="5372100"/>
            <a:ext cx="1406525" cy="1422400"/>
            <a:chOff x="2971" y="2478"/>
            <a:chExt cx="886" cy="896"/>
          </a:xfrm>
        </p:grpSpPr>
        <p:pic>
          <p:nvPicPr>
            <p:cNvPr id="175115" name="Picture 2" descr="нептун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5106" t="3755" r="5586" b="5907"/>
            <a:stretch>
              <a:fillRect/>
            </a:stretch>
          </p:blipFill>
          <p:spPr bwMode="auto">
            <a:xfrm>
              <a:off x="2971" y="2478"/>
              <a:ext cx="886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3016" y="2784"/>
              <a:ext cx="7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</a:rPr>
                <a:t>Нептун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63713" y="3789363"/>
            <a:ext cx="1655762" cy="1323975"/>
            <a:chOff x="2472" y="2020"/>
            <a:chExt cx="1043" cy="834"/>
          </a:xfrm>
        </p:grpSpPr>
        <p:pic>
          <p:nvPicPr>
            <p:cNvPr id="175118" name="Picture 2" descr="юпитер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8264" t="6851" r="21649" b="3758"/>
            <a:stretch>
              <a:fillRect/>
            </a:stretch>
          </p:blipFill>
          <p:spPr bwMode="auto">
            <a:xfrm>
              <a:off x="2562" y="2020"/>
              <a:ext cx="86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2472" y="2251"/>
              <a:ext cx="1043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chemeClr val="bg1"/>
                  </a:solidFill>
                </a:rPr>
                <a:t>Юпитер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763713" y="2492375"/>
            <a:ext cx="1223962" cy="1085850"/>
            <a:chOff x="1429" y="3203"/>
            <a:chExt cx="816" cy="775"/>
          </a:xfrm>
        </p:grpSpPr>
        <p:graphicFrame>
          <p:nvGraphicFramePr>
            <p:cNvPr id="175121" name="Object 17"/>
            <p:cNvGraphicFramePr>
              <a:graphicFrameLocks noChangeAspect="1"/>
            </p:cNvGraphicFramePr>
            <p:nvPr/>
          </p:nvGraphicFramePr>
          <p:xfrm>
            <a:off x="1429" y="3203"/>
            <a:ext cx="816" cy="775"/>
          </p:xfrm>
          <a:graphic>
            <a:graphicData uri="http://schemas.openxmlformats.org/presentationml/2006/ole">
              <p:oleObj spid="_x0000_s38914" name="Image" r:id="rId8" imgW="5892063" imgH="5600000" progId="">
                <p:embed/>
              </p:oleObj>
            </a:graphicData>
          </a:graphic>
        </p:graphicFrame>
        <p:sp>
          <p:nvSpPr>
            <p:cNvPr id="228355" name="Rectangle 3"/>
            <p:cNvSpPr>
              <a:spLocks noChangeArrowheads="1"/>
            </p:cNvSpPr>
            <p:nvPr/>
          </p:nvSpPr>
          <p:spPr bwMode="auto">
            <a:xfrm>
              <a:off x="1520" y="3446"/>
              <a:ext cx="68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chemeClr val="bg1"/>
                  </a:solidFill>
                </a:rPr>
                <a:t>Марс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181225" y="981075"/>
            <a:ext cx="1311275" cy="1339850"/>
            <a:chOff x="1020" y="2387"/>
            <a:chExt cx="826" cy="844"/>
          </a:xfrm>
        </p:grpSpPr>
        <p:pic>
          <p:nvPicPr>
            <p:cNvPr id="175137" name="Picture 33" descr="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20" y="2387"/>
              <a:ext cx="826" cy="844"/>
            </a:xfrm>
            <a:prstGeom prst="rect">
              <a:avLst/>
            </a:prstGeom>
            <a:noFill/>
          </p:spPr>
        </p:pic>
        <p:sp>
          <p:nvSpPr>
            <p:cNvPr id="237571" name="Rectangle 3"/>
            <p:cNvSpPr>
              <a:spLocks noChangeArrowheads="1"/>
            </p:cNvSpPr>
            <p:nvPr/>
          </p:nvSpPr>
          <p:spPr bwMode="auto">
            <a:xfrm>
              <a:off x="1066" y="2750"/>
              <a:ext cx="771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chemeClr val="bg1"/>
                  </a:solidFill>
                </a:rPr>
                <a:t>Уран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14350" y="5157788"/>
            <a:ext cx="2257425" cy="1144587"/>
            <a:chOff x="1458" y="2160"/>
            <a:chExt cx="1422" cy="721"/>
          </a:xfrm>
        </p:grpSpPr>
        <p:pic>
          <p:nvPicPr>
            <p:cNvPr id="175145" name="Picture 41" descr="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8" y="2160"/>
              <a:ext cx="1422" cy="721"/>
            </a:xfrm>
            <a:prstGeom prst="rect">
              <a:avLst/>
            </a:prstGeom>
            <a:noFill/>
          </p:spPr>
        </p:pic>
        <p:sp>
          <p:nvSpPr>
            <p:cNvPr id="175146" name="Text Box 42"/>
            <p:cNvSpPr txBox="1">
              <a:spLocks noChangeArrowheads="1"/>
            </p:cNvSpPr>
            <p:nvPr/>
          </p:nvSpPr>
          <p:spPr bwMode="auto">
            <a:xfrm>
              <a:off x="1746" y="2432"/>
              <a:ext cx="7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Сатурн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6372225" y="2205038"/>
            <a:ext cx="1439863" cy="1439862"/>
            <a:chOff x="3107" y="2568"/>
            <a:chExt cx="907" cy="907"/>
          </a:xfrm>
        </p:grpSpPr>
        <p:pic>
          <p:nvPicPr>
            <p:cNvPr id="175150" name="Picture 46" descr="венера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7" y="2568"/>
              <a:ext cx="907" cy="907"/>
            </a:xfrm>
            <a:prstGeom prst="rect">
              <a:avLst/>
            </a:prstGeom>
            <a:noFill/>
          </p:spPr>
        </p:pic>
        <p:sp>
          <p:nvSpPr>
            <p:cNvPr id="175151" name="Text Box 47"/>
            <p:cNvSpPr txBox="1">
              <a:spLocks noChangeArrowheads="1"/>
            </p:cNvSpPr>
            <p:nvPr/>
          </p:nvSpPr>
          <p:spPr bwMode="auto">
            <a:xfrm>
              <a:off x="3160" y="2931"/>
              <a:ext cx="8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Венера</a:t>
              </a:r>
            </a:p>
          </p:txBody>
        </p:sp>
      </p:grpSp>
      <p:pic>
        <p:nvPicPr>
          <p:cNvPr id="175162" name="Picture 58"/>
          <p:cNvPicPr>
            <a:picLocks noChangeAspect="1" noChangeArrowheads="1"/>
          </p:cNvPicPr>
          <p:nvPr/>
        </p:nvPicPr>
        <p:blipFill>
          <a:blip r:embed="rId12" cstate="print"/>
          <a:srcRect l="65810" t="24681" r="32069" b="24535"/>
          <a:stretch>
            <a:fillRect/>
          </a:stretch>
        </p:blipFill>
        <p:spPr bwMode="auto">
          <a:xfrm>
            <a:off x="4643438" y="1341438"/>
            <a:ext cx="2889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4" name="Picture 6" descr="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58875"/>
            <a:ext cx="8208962" cy="5078413"/>
          </a:xfrm>
          <a:prstGeom prst="rect">
            <a:avLst/>
          </a:prstGeom>
          <a:noFill/>
        </p:spPr>
      </p:pic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8313" y="692150"/>
            <a:ext cx="8229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Планеты Солнечной системы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395288" y="0"/>
            <a:ext cx="82296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Земли есть естественный спутник – Луна.</a:t>
            </a:r>
            <a:b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1" name="Picture 2" descr="видимая сторона лун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989138"/>
            <a:ext cx="446405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58875"/>
            <a:ext cx="8208962" cy="5078413"/>
          </a:xfrm>
          <a:prstGeom prst="rect">
            <a:avLst/>
          </a:prstGeom>
          <a:noFill/>
        </p:spPr>
      </p:pic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8313" y="692150"/>
            <a:ext cx="8229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Планеты Солнечной системы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Содержание современного образования ориентировано на обеспечение самоопределения личности, создание условий для ее самореализации, а также формирование у обучающихся адекватной современному уровню знаний и уровню образовательной программы, картины мира (Закон РФ “Об образовании”).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142875"/>
            <a:ext cx="91503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 sz="2800">
                <a:ea typeface="Times New Roman" pitchFamily="18" charset="0"/>
                <a:cs typeface="Arial" charset="0"/>
              </a:rPr>
              <a:t>Интеграция на разных ступенях обучения</a:t>
            </a:r>
          </a:p>
          <a:p>
            <a:pPr indent="449263" algn="just"/>
            <a:r>
              <a:rPr lang="ru-RU" sz="2800">
                <a:ea typeface="Times New Roman" pitchFamily="18" charset="0"/>
                <a:cs typeface="Arial" charset="0"/>
              </a:rPr>
              <a:t> имеет свои особенности.</a:t>
            </a:r>
          </a:p>
          <a:p>
            <a:pPr indent="449263" algn="just"/>
            <a:r>
              <a:rPr lang="ru-RU" sz="2800">
                <a:ea typeface="Times New Roman" pitchFamily="18" charset="0"/>
                <a:cs typeface="Arial" charset="0"/>
              </a:rPr>
              <a:t> Интегрированные уроки в начальной школе </a:t>
            </a:r>
          </a:p>
          <a:p>
            <a:pPr indent="449263" algn="just"/>
            <a:r>
              <a:rPr lang="ru-RU" sz="2800">
                <a:ea typeface="Times New Roman" pitchFamily="18" charset="0"/>
                <a:cs typeface="Arial" charset="0"/>
              </a:rPr>
              <a:t>призваны научить  ребенка с первых шагов</a:t>
            </a:r>
          </a:p>
          <a:p>
            <a:pPr indent="449263" algn="just"/>
            <a:r>
              <a:rPr lang="ru-RU" sz="2800">
                <a:ea typeface="Times New Roman" pitchFamily="18" charset="0"/>
                <a:cs typeface="Arial" charset="0"/>
              </a:rPr>
              <a:t> обучения представлять мир как единое целое,</a:t>
            </a:r>
          </a:p>
          <a:p>
            <a:pPr indent="449263" algn="just"/>
            <a:r>
              <a:rPr lang="ru-RU" sz="2800">
                <a:ea typeface="Times New Roman" pitchFamily="18" charset="0"/>
                <a:cs typeface="Arial" charset="0"/>
              </a:rPr>
              <a:t> в котором все элементы взаимосвязаны.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На интегрированных уроках дети работают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 легко и с интересом усваивают обширный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 по объему материал. 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Важно и то, что приобретаемые знания 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и навыки применяются младшими школьниками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 в их практической деятельности не только в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 стандартных учебных ситуациях, но и дают выход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 для проявления творчества, для проявления 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интеллектуальных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800">
                <a:ea typeface="Times New Roman" pitchFamily="18" charset="0"/>
                <a:cs typeface="Arial" charset="0"/>
              </a:rPr>
              <a:t>Введение интеграционной системы может в большей степени способствовать воспитанию широко эрудированного  человека, обладающего целостным мировоззрением, способностью самостоятельно систематизировать имеющееся у него знания и нетрадиционно подходить к решению различных проблем.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Я часто провожу интегрированные уроки, особенно при повторении и закреплении пройденного материала. 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На уроках математики можно увидеть и географические карты, и таблицу Менделеева, и Книгу рекордов Гиннеса, энциклопедии, толковые словари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800">
                <a:ea typeface="Times New Roman" pitchFamily="18" charset="0"/>
                <a:cs typeface="Arial" charset="0"/>
              </a:rPr>
              <a:t>Интеграция на основе сюжетного построения урока позволяет побуждать детей к разнообразным занятиям, перерастающим в активное их участие в групповых, парных и других формах коллективных занятий. Домашние задания способствуют раскрытию творческого потенциала детей.</a:t>
            </a:r>
          </a:p>
          <a:p>
            <a:pPr indent="449263" algn="just"/>
            <a:r>
              <a:rPr lang="ru-RU" sz="2800">
                <a:ea typeface="Times New Roman" pitchFamily="18" charset="0"/>
                <a:cs typeface="Arial" charset="0"/>
              </a:rPr>
              <a:t> Ребята составляют интересные задания для одноклассников: ребусы, кроссворды, чертежи, таблицы.</a:t>
            </a:r>
          </a:p>
          <a:p>
            <a:pPr indent="449263" algn="just" eaLnBrk="0" hangingPunct="0"/>
            <a:r>
              <a:rPr lang="ru-RU" sz="2800">
                <a:ea typeface="Times New Roman" pitchFamily="18" charset="0"/>
                <a:cs typeface="Arial" charset="0"/>
              </a:rPr>
              <a:t>Включение системы содержательно-логических заданий, дидактических игр, нестандартных задач и специальных заданий, направленных на развитие познавательных процессов младших школьников. Способствует более осознанному усвоению изучаемого материала на качественно ином, более высоком уровне.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96900"/>
            <a:ext cx="9144000" cy="3581400"/>
          </a:xfrm>
        </p:spPr>
        <p:txBody>
          <a:bodyPr/>
          <a:lstStyle/>
          <a:p>
            <a:r>
              <a:rPr lang="ru-RU" sz="7200" smtClean="0"/>
              <a:t>Решение задач </a:t>
            </a:r>
            <a:br>
              <a:rPr lang="ru-RU" sz="7200" smtClean="0"/>
            </a:br>
            <a:r>
              <a:rPr lang="ru-RU" sz="7200" smtClean="0"/>
              <a:t>на движение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279900"/>
            <a:ext cx="8096250" cy="1485900"/>
          </a:xfrm>
        </p:spPr>
        <p:txBody>
          <a:bodyPr/>
          <a:lstStyle/>
          <a:p>
            <a:pPr>
              <a:defRPr/>
            </a:pPr>
            <a:r>
              <a:rPr lang="ru-RU"/>
              <a:t>(повторение)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1314450"/>
          </a:xfrm>
        </p:spPr>
        <p:txBody>
          <a:bodyPr/>
          <a:lstStyle/>
          <a:p>
            <a:r>
              <a:rPr lang="ru-RU" sz="3200" b="1" smtClean="0">
                <a:solidFill>
                  <a:srgbClr val="660033"/>
                </a:solidFill>
              </a:rPr>
              <a:t>Расшифруй названия двух крупных азиатских рек. По территории каких стран они протекают?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15900" y="1196975"/>
            <a:ext cx="1081088" cy="10795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А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936625" y="2276475"/>
            <a:ext cx="1081088" cy="10795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Т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0" y="3357563"/>
            <a:ext cx="1081088" cy="10795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И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863600" y="4508500"/>
            <a:ext cx="1081088" cy="10795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Ф</a:t>
            </a:r>
          </a:p>
        </p:txBody>
      </p:sp>
      <p:sp>
        <p:nvSpPr>
          <p:cNvPr id="14343" name="WordArt 9"/>
          <p:cNvSpPr>
            <a:spLocks noChangeArrowheads="1" noChangeShapeType="1" noTextEdit="1"/>
          </p:cNvSpPr>
          <p:nvPr/>
        </p:nvSpPr>
        <p:spPr bwMode="auto">
          <a:xfrm>
            <a:off x="1584325" y="1412875"/>
            <a:ext cx="647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146</a:t>
            </a:r>
          </a:p>
        </p:txBody>
      </p:sp>
      <p:sp>
        <p:nvSpPr>
          <p:cNvPr id="14344" name="WordArt 10"/>
          <p:cNvSpPr>
            <a:spLocks noChangeArrowheads="1" noChangeShapeType="1" noTextEdit="1"/>
          </p:cNvSpPr>
          <p:nvPr/>
        </p:nvSpPr>
        <p:spPr bwMode="auto">
          <a:xfrm>
            <a:off x="2160588" y="2492375"/>
            <a:ext cx="647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156</a:t>
            </a:r>
          </a:p>
        </p:txBody>
      </p:sp>
      <p:sp>
        <p:nvSpPr>
          <p:cNvPr id="14345" name="WordArt 11"/>
          <p:cNvSpPr>
            <a:spLocks noChangeArrowheads="1" noChangeShapeType="1" noTextEdit="1"/>
          </p:cNvSpPr>
          <p:nvPr/>
        </p:nvSpPr>
        <p:spPr bwMode="auto">
          <a:xfrm>
            <a:off x="1368425" y="3573463"/>
            <a:ext cx="647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115</a:t>
            </a:r>
          </a:p>
        </p:txBody>
      </p:sp>
      <p:sp>
        <p:nvSpPr>
          <p:cNvPr id="14346" name="WordArt 12"/>
          <p:cNvSpPr>
            <a:spLocks noChangeArrowheads="1" noChangeShapeType="1" noTextEdit="1"/>
          </p:cNvSpPr>
          <p:nvPr/>
        </p:nvSpPr>
        <p:spPr bwMode="auto">
          <a:xfrm>
            <a:off x="2305050" y="4868863"/>
            <a:ext cx="647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140</a:t>
            </a: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6084888" y="1412875"/>
            <a:ext cx="1081087" cy="1079500"/>
          </a:xfrm>
          <a:prstGeom prst="sun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</a:t>
            </a: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6732588" y="2349500"/>
            <a:ext cx="1081087" cy="1079500"/>
          </a:xfrm>
          <a:prstGeom prst="sun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Е</a:t>
            </a: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5867400" y="3357563"/>
            <a:ext cx="1081088" cy="1079500"/>
          </a:xfrm>
          <a:prstGeom prst="sun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Р</a:t>
            </a:r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6588125" y="4437063"/>
            <a:ext cx="1081088" cy="1079500"/>
          </a:xfrm>
          <a:prstGeom prst="sun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Г</a:t>
            </a:r>
          </a:p>
        </p:txBody>
      </p:sp>
      <p:sp>
        <p:nvSpPr>
          <p:cNvPr id="14351" name="WordArt 19"/>
          <p:cNvSpPr>
            <a:spLocks noChangeArrowheads="1" noChangeShapeType="1" noTextEdit="1"/>
          </p:cNvSpPr>
          <p:nvPr/>
        </p:nvSpPr>
        <p:spPr bwMode="auto">
          <a:xfrm>
            <a:off x="7739063" y="1700213"/>
            <a:ext cx="431800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4352" name="WordArt 20"/>
          <p:cNvSpPr>
            <a:spLocks noChangeArrowheads="1" noChangeShapeType="1" noTextEdit="1"/>
          </p:cNvSpPr>
          <p:nvPr/>
        </p:nvSpPr>
        <p:spPr bwMode="auto">
          <a:xfrm>
            <a:off x="8243888" y="2708275"/>
            <a:ext cx="6477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158</a:t>
            </a:r>
          </a:p>
        </p:txBody>
      </p:sp>
      <p:sp>
        <p:nvSpPr>
          <p:cNvPr id="14353" name="WordArt 21"/>
          <p:cNvSpPr>
            <a:spLocks noChangeArrowheads="1" noChangeShapeType="1" noTextEdit="1"/>
          </p:cNvSpPr>
          <p:nvPr/>
        </p:nvSpPr>
        <p:spPr bwMode="auto">
          <a:xfrm>
            <a:off x="7378700" y="3789363"/>
            <a:ext cx="504825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4354" name="WordArt 22"/>
          <p:cNvSpPr>
            <a:spLocks noChangeArrowheads="1" noChangeShapeType="1" noTextEdit="1"/>
          </p:cNvSpPr>
          <p:nvPr/>
        </p:nvSpPr>
        <p:spPr bwMode="auto">
          <a:xfrm>
            <a:off x="7956550" y="4724400"/>
            <a:ext cx="6477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40</a:t>
            </a:r>
          </a:p>
        </p:txBody>
      </p:sp>
      <p:graphicFrame>
        <p:nvGraphicFramePr>
          <p:cNvPr id="55470" name="Group 174"/>
          <p:cNvGraphicFramePr>
            <a:graphicFrameLocks noGrp="1"/>
          </p:cNvGraphicFramePr>
          <p:nvPr>
            <p:ph idx="1"/>
          </p:nvPr>
        </p:nvGraphicFramePr>
        <p:xfrm>
          <a:off x="179388" y="5661025"/>
          <a:ext cx="5113337" cy="1036320"/>
        </p:xfrm>
        <a:graphic>
          <a:graphicData uri="http://schemas.openxmlformats.org/drawingml/2006/table">
            <a:tbl>
              <a:tblPr/>
              <a:tblGrid>
                <a:gridCol w="1011237"/>
                <a:gridCol w="588963"/>
                <a:gridCol w="941387"/>
                <a:gridCol w="608013"/>
                <a:gridCol w="1022350"/>
                <a:gridCol w="941387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9D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469" name="Group 173"/>
          <p:cNvGraphicFramePr>
            <a:graphicFrameLocks noGrp="1"/>
          </p:cNvGraphicFramePr>
          <p:nvPr/>
        </p:nvGraphicFramePr>
        <p:xfrm>
          <a:off x="5653088" y="5634038"/>
          <a:ext cx="3240087" cy="1036320"/>
        </p:xfrm>
        <a:graphic>
          <a:graphicData uri="http://schemas.openxmlformats.org/drawingml/2006/table">
            <a:tbl>
              <a:tblPr/>
              <a:tblGrid>
                <a:gridCol w="1006475"/>
                <a:gridCol w="1008062"/>
                <a:gridCol w="792163"/>
                <a:gridCol w="433387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FFC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471" name="AutoShape 175"/>
          <p:cNvSpPr>
            <a:spLocks noChangeArrowheads="1"/>
          </p:cNvSpPr>
          <p:nvPr/>
        </p:nvSpPr>
        <p:spPr bwMode="auto">
          <a:xfrm>
            <a:off x="900113" y="2276475"/>
            <a:ext cx="1081087" cy="10795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Т</a:t>
            </a:r>
          </a:p>
        </p:txBody>
      </p:sp>
      <p:sp>
        <p:nvSpPr>
          <p:cNvPr id="55472" name="AutoShape 176"/>
          <p:cNvSpPr>
            <a:spLocks noChangeArrowheads="1"/>
          </p:cNvSpPr>
          <p:nvPr/>
        </p:nvSpPr>
        <p:spPr bwMode="auto">
          <a:xfrm>
            <a:off x="5867400" y="3357563"/>
            <a:ext cx="1081088" cy="1079500"/>
          </a:xfrm>
          <a:prstGeom prst="sun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51445E-7 C -0.09722 -0.00856 -0.19444 -0.01665 -0.26962 0.01873 C -0.34479 0.05433 -0.37639 0.12948 -0.45139 0.21248 C -0.52656 0.29595 -0.67552 0.46705 -0.72048 0.5190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" y="25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22543E-6 C 0.06458 0.07885 0.12934 0.15769 0.11996 0.23723 C 0.11059 0.31677 0.01475 0.44509 -0.05643 0.477 C -0.12761 0.50891 -0.22153 0.39977 -0.30729 0.42845 C -0.39306 0.45712 -0.52709 0.61203 -0.57101 0.64879 " pathEditMode="relative" ptsTypes="aaaaA">
                                      <p:cBhvr>
                                        <p:cTn id="15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5838E-7 C -0.0658 -0.11422 -0.13143 -0.22844 -0.08715 -0.30266 C -0.04288 -0.37688 0.14878 -0.4548 0.26545 -0.44555 C 0.38212 -0.4363 0.62153 -0.30983 0.61285 -0.24694 C 0.60416 -0.18405 0.29913 -0.14358 0.21285 -0.06775 C 0.12656 0.00809 0.11441 0.16162 0.09462 0.20809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71676E-6 C -0.00642 -0.14798 -0.01284 -0.29596 -0.07985 -0.34636 C -0.14687 -0.39677 -0.33906 -0.36763 -0.40173 -0.30266 C -0.4644 -0.23769 -0.4611 -0.06844 -0.45624 0.0437 C -0.45138 0.15584 -0.41197 0.26312 -0.37256 0.3704 " pathEditMode="relative" ptsTypes="aaaaA">
                                      <p:cBhvr>
                                        <p:cTn id="19" dur="2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6069E-6 C 0.07118 -0.02659 0.14254 -0.05295 0.28004 -0.06058 C 0.41754 -0.06821 0.73629 -0.1126 0.82535 -0.04602 C 0.91441 0.02057 0.89774 0.30173 0.81458 0.33896 C 0.73125 0.37618 0.40469 0.11792 0.32535 0.17688 C 0.24601 0.23583 0.33611 0.60647 0.3382 0.69248 " pathEditMode="relative" ptsTypes="aaaaaA">
                                      <p:cBhvr>
                                        <p:cTn id="21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6821E-7 C 0.05503 0.05272 0.11024 0.10544 0.17274 0.19376 C 0.23524 0.28208 0.30486 0.40601 0.37465 0.53018 " pathEditMode="relative" ptsTypes="aaA">
                                      <p:cBhvr>
                                        <p:cTn id="23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104E-6 C 0.11093 -0.02266 0.57881 -0.22497 0.66614 -0.13664 C 0.75347 -0.04832 0.55381 0.39122 0.5243 0.53018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55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15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1676E-6 C 0.0493 0.0904 0.09878 0.18104 0.15642 0.12323 C 0.21388 0.06566 0.25086 -0.38682 0.34548 -0.34636 C 0.43975 -0.3059 0.58159 0.02982 0.72361 0.365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0578E-6 C -0.10434 0.03214 -0.20868 0.06451 -0.3092 0.04832 C -0.40972 0.03214 -0.59011 -0.03307 -0.60365 -0.09688 C -0.61719 -0.1607 -0.5092 -0.38567 -0.39097 -0.33411 C -0.27274 -0.28254 -0.08368 -0.03491 0.10539 0.21295 " pathEditMode="relative" ptsTypes="aaaaA">
                                      <p:cBhvr>
                                        <p:cTn id="29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978 C -0.01041 -0.05017 -0.01684 -0.19815 -0.08385 -0.24855 C -0.15086 -0.29896 -0.35052 -0.25572 -0.40572 -0.20486 C -0.46093 -0.15399 -0.52395 -0.03769 -0.41527 0.05711 C -0.30659 0.15191 0.10869 0.30058 0.24653 0.36462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5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1" grpId="0" animBg="1"/>
      <p:bldP spid="55302" grpId="0" animBg="1"/>
      <p:bldP spid="55303" grpId="0" animBg="1"/>
      <p:bldP spid="55304" grpId="0" animBg="1"/>
      <p:bldP spid="55311" grpId="0" animBg="1"/>
      <p:bldP spid="55312" grpId="0" animBg="1"/>
      <p:bldP spid="55313" grpId="0" animBg="1"/>
      <p:bldP spid="55314" grpId="0" animBg="1"/>
      <p:bldP spid="55471" grpId="0" animBg="1"/>
      <p:bldP spid="5547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651</Words>
  <Application>Microsoft Office PowerPoint</Application>
  <PresentationFormat>Экран (4:3)</PresentationFormat>
  <Paragraphs>193</Paragraphs>
  <Slides>23</Slides>
  <Notes>16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Формула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Решение задач  на движение</vt:lpstr>
      <vt:lpstr>Расшифруй названия двух крупных азиатских рек. По территории каких стран они протекают?</vt:lpstr>
      <vt:lpstr>Расшифруй древнегреческое название Междуречья (области, расположенной между этими реками), записав ответы примеров в порядке возрастания:</vt:lpstr>
      <vt:lpstr>Расшифруй древнегреческое название Междуречья (области, расположенной между этими реками), записав ответы примеров в порядке возрастания:</vt:lpstr>
      <vt:lpstr>Слайд 12</vt:lpstr>
      <vt:lpstr>Расшифруй название крупнейшего города Древней Месопотамии. </vt:lpstr>
      <vt:lpstr>Слайд 14</vt:lpstr>
      <vt:lpstr>Отгадайте:  Поле не меряно,     овцы не считаны,      а пастух рогат.</vt:lpstr>
      <vt:lpstr>Слайд 16</vt:lpstr>
      <vt:lpstr>Наша Галактика- Млечный путь</vt:lpstr>
      <vt:lpstr>В гостях у Вселенной</vt:lpstr>
      <vt:lpstr>Слайд 19</vt:lpstr>
      <vt:lpstr>Вычисли номер моей орбиты</vt:lpstr>
      <vt:lpstr>Слайд 21</vt:lpstr>
      <vt:lpstr>Слайд 22</vt:lpstr>
      <vt:lpstr>Слайд 23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Каплунова</cp:lastModifiedBy>
  <cp:revision>28</cp:revision>
  <dcterms:created xsi:type="dcterms:W3CDTF">2008-11-25T17:08:23Z</dcterms:created>
  <dcterms:modified xsi:type="dcterms:W3CDTF">2012-03-24T05:53:16Z</dcterms:modified>
</cp:coreProperties>
</file>