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59" r:id="rId4"/>
    <p:sldId id="260" r:id="rId5"/>
    <p:sldId id="265" r:id="rId6"/>
    <p:sldId id="266" r:id="rId7"/>
    <p:sldId id="267" r:id="rId8"/>
    <p:sldId id="272" r:id="rId9"/>
    <p:sldId id="269" r:id="rId10"/>
    <p:sldId id="273" r:id="rId11"/>
    <p:sldId id="274" r:id="rId12"/>
    <p:sldId id="275" r:id="rId13"/>
    <p:sldId id="263" r:id="rId14"/>
    <p:sldId id="268" r:id="rId15"/>
    <p:sldId id="277" r:id="rId16"/>
    <p:sldId id="278" r:id="rId17"/>
    <p:sldId id="25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5B0C975-C3FF-4FC0-8119-B326E57498CB}" type="datetimeFigureOut">
              <a:rPr lang="ru-RU"/>
              <a:pPr>
                <a:defRPr/>
              </a:pPr>
              <a:t>02.03.2012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8E67862-08CE-4EF7-89F0-AE9F448B3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6DD20E-10D6-4C43-97EF-EEDC88C72D7E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88B4C-27C3-492B-AA8D-E3991DD47894}" type="datetimeFigureOut">
              <a:rPr lang="ru-RU"/>
              <a:pPr>
                <a:defRPr/>
              </a:pPr>
              <a:t>02.03.2012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D1FCA-8F8C-4F5E-9793-1AD4C4FA7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FF29B-124A-4E70-81D1-027A8F2096F7}" type="datetimeFigureOut">
              <a:rPr lang="ru-RU"/>
              <a:pPr>
                <a:defRPr/>
              </a:pPr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DBA3C-E1E0-4A95-88F7-E08120846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01793-7A0C-4A59-894C-5FE70FC51B09}" type="datetimeFigureOut">
              <a:rPr lang="ru-RU"/>
              <a:pPr>
                <a:defRPr/>
              </a:pPr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4EC4-32D7-4EDF-9693-0B4DA007F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22817-87B8-489A-8E26-D11F80CDBD2C}" type="datetimeFigureOut">
              <a:rPr lang="ru-RU"/>
              <a:pPr>
                <a:defRPr/>
              </a:pPr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243B6-5CCD-4CF7-BE20-FAABFF27D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BC47C-7979-4B1E-B5A2-A9171C186EEA}" type="datetimeFigureOut">
              <a:rPr lang="ru-RU"/>
              <a:pPr>
                <a:defRPr/>
              </a:pPr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869E8-A6FD-414A-8BB5-AD97E2F7A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47E9-DC2E-4457-8127-D7B7B8F8592A}" type="datetimeFigureOut">
              <a:rPr lang="ru-RU"/>
              <a:pPr>
                <a:defRPr/>
              </a:pPr>
              <a:t>02.03.2012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E6105-AADE-41ED-99F2-AF8E334C6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978BD-C652-46B0-8738-078C5B24E7FB}" type="datetimeFigureOut">
              <a:rPr lang="ru-RU"/>
              <a:pPr>
                <a:defRPr/>
              </a:pPr>
              <a:t>02.03.2012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53632-7505-4627-A648-DD2B4C570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C320-E8CF-4484-945E-19CF725359D0}" type="datetimeFigureOut">
              <a:rPr lang="ru-RU"/>
              <a:pPr>
                <a:defRPr/>
              </a:pPr>
              <a:t>02.03.2012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6BE70-5281-49C8-BB1C-778D4E486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14B27-45E0-4DE6-8660-A7FB343D3F70}" type="datetimeFigureOut">
              <a:rPr lang="ru-RU"/>
              <a:pPr>
                <a:defRPr/>
              </a:pPr>
              <a:t>02.03.2012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D6D46-D6D6-41C0-A856-DED48D00B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AF052-60A4-48CC-A24B-45F92E3FA4B4}" type="datetimeFigureOut">
              <a:rPr lang="ru-RU"/>
              <a:pPr>
                <a:defRPr/>
              </a:pPr>
              <a:t>02.03.2012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9507C-F308-4223-959F-6927096C3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756C0-9C56-4261-8A6E-18898DA9BAA3}" type="datetimeFigureOut">
              <a:rPr lang="ru-RU"/>
              <a:pPr>
                <a:defRPr/>
              </a:pPr>
              <a:t>02.03.2012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D3EDA-EC9E-4A6D-8D8F-92FA6051F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943682-6CED-499C-9939-33B1AEB181EB}" type="datetimeFigureOut">
              <a:rPr lang="ru-RU"/>
              <a:pPr>
                <a:defRPr/>
              </a:pPr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019A0C-30A5-4737-88F8-669C3B222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adikal.ru/F/s007.radikal.ru/i301/1103/99/6199f83a006a.png.htm" TargetMode="External"/><Relationship Id="rId2" Type="http://schemas.openxmlformats.org/officeDocument/2006/relationships/hyperlink" Target="http://radikal.ru/F/s41.radikal.ru/i092/1108/60/e918556f2ee2.jpg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edsovet.su/" TargetMode="External"/><Relationship Id="rId5" Type="http://schemas.openxmlformats.org/officeDocument/2006/relationships/hyperlink" Target="http://radikal.ru/F/i060.radikal.ru/1008/11/c307d759d821.png.html" TargetMode="External"/><Relationship Id="rId4" Type="http://schemas.openxmlformats.org/officeDocument/2006/relationships/hyperlink" Target="http://radikal.ru/F/i082.radikal.ru/1104/4f/315eaf1515d8.png.ht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11413" y="1052513"/>
            <a:ext cx="5832475" cy="1470025"/>
          </a:xfrm>
        </p:spPr>
        <p:txBody>
          <a:bodyPr/>
          <a:lstStyle/>
          <a:p>
            <a:pPr eaLnBrk="1" hangingPunct="1"/>
            <a:r>
              <a:rPr lang="ru-RU" smtClean="0"/>
              <a:t>Урок математики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538" y="270827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4 класс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4214813" y="4786313"/>
            <a:ext cx="3500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Подготовила </a:t>
            </a:r>
          </a:p>
          <a:p>
            <a:pPr algn="ctr"/>
            <a:r>
              <a:rPr lang="ru-RU"/>
              <a:t>учитель начальных классов МБОУ СОШ № 3 </a:t>
            </a:r>
          </a:p>
          <a:p>
            <a:pPr algn="ctr"/>
            <a:r>
              <a:rPr lang="ru-RU"/>
              <a:t>Исрафилова С.Х.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214438" y="2500313"/>
            <a:ext cx="68580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3749675" y="2178050"/>
            <a:ext cx="64293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071938" y="1857375"/>
            <a:ext cx="428625" cy="2857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535237" y="2392363"/>
            <a:ext cx="214313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5894387" y="2392363"/>
            <a:ext cx="214313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927894" y="2213769"/>
            <a:ext cx="5715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787482" y="2213769"/>
            <a:ext cx="5715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214438" y="1928813"/>
            <a:ext cx="142875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6000750" y="1928813"/>
            <a:ext cx="207168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299" name="TextBox 18"/>
          <p:cNvSpPr txBox="1">
            <a:spLocks noChangeArrowheads="1"/>
          </p:cNvSpPr>
          <p:nvPr/>
        </p:nvSpPr>
        <p:spPr bwMode="auto">
          <a:xfrm>
            <a:off x="1428750" y="142875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40 км/ч</a:t>
            </a:r>
          </a:p>
        </p:txBody>
      </p:sp>
      <p:sp>
        <p:nvSpPr>
          <p:cNvPr id="12300" name="TextBox 19"/>
          <p:cNvSpPr txBox="1">
            <a:spLocks noChangeArrowheads="1"/>
          </p:cNvSpPr>
          <p:nvPr/>
        </p:nvSpPr>
        <p:spPr bwMode="auto">
          <a:xfrm>
            <a:off x="6500813" y="1428750"/>
            <a:ext cx="125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50 км/ч</a:t>
            </a:r>
          </a:p>
        </p:txBody>
      </p:sp>
      <p:sp>
        <p:nvSpPr>
          <p:cNvPr id="25" name="Левая круглая скобка 24"/>
          <p:cNvSpPr/>
          <p:nvPr/>
        </p:nvSpPr>
        <p:spPr>
          <a:xfrm rot="16200000">
            <a:off x="4500563" y="-714375"/>
            <a:ext cx="285750" cy="6858000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02" name="TextBox 25"/>
          <p:cNvSpPr txBox="1">
            <a:spLocks noChangeArrowheads="1"/>
          </p:cNvSpPr>
          <p:nvPr/>
        </p:nvSpPr>
        <p:spPr bwMode="auto">
          <a:xfrm>
            <a:off x="3714750" y="2928938"/>
            <a:ext cx="1165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180 км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000375" y="3929063"/>
            <a:ext cx="1243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V </a:t>
            </a:r>
            <a:r>
              <a:rPr lang="ru-RU" sz="2000" b="1"/>
              <a:t>сб</a:t>
            </a:r>
            <a:r>
              <a:rPr lang="ru-RU" sz="2000"/>
              <a:t>. </a:t>
            </a:r>
            <a:r>
              <a:rPr lang="ru-RU" sz="2800"/>
              <a:t>=</a:t>
            </a:r>
            <a:r>
              <a:rPr lang="ru-RU" sz="2000"/>
              <a:t> 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214813" y="3929063"/>
            <a:ext cx="155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V </a:t>
            </a:r>
            <a:r>
              <a:rPr lang="en-US" sz="2000" b="1"/>
              <a:t>1</a:t>
            </a:r>
            <a:r>
              <a:rPr lang="en-US" sz="2800" b="1"/>
              <a:t> + V </a:t>
            </a:r>
            <a:r>
              <a:rPr lang="en-US" sz="2000" b="1"/>
              <a:t>2</a:t>
            </a:r>
            <a:endParaRPr lang="ru-RU" sz="2000" b="1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286125" y="4857750"/>
            <a:ext cx="1978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t = S : V </a:t>
            </a:r>
            <a:r>
              <a:rPr lang="ru-RU" sz="2000" b="1"/>
              <a:t>сб.</a:t>
            </a:r>
          </a:p>
        </p:txBody>
      </p:sp>
      <p:pic>
        <p:nvPicPr>
          <p:cNvPr id="22" name="Рисунок 21" descr="transporta-71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75" y="1928813"/>
            <a:ext cx="12096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 flipH="1">
            <a:off x="-428625" y="1928813"/>
            <a:ext cx="1576388" cy="642937"/>
            <a:chOff x="5748" y="2341"/>
            <a:chExt cx="1884" cy="731"/>
          </a:xfrm>
        </p:grpSpPr>
        <p:grpSp>
          <p:nvGrpSpPr>
            <p:cNvPr id="12308" name="Group 6"/>
            <p:cNvGrpSpPr>
              <a:grpSpLocks/>
            </p:cNvGrpSpPr>
            <p:nvPr/>
          </p:nvGrpSpPr>
          <p:grpSpPr bwMode="auto">
            <a:xfrm rot="-169725">
              <a:off x="5933" y="2736"/>
              <a:ext cx="328" cy="322"/>
              <a:chOff x="2880" y="2016"/>
              <a:chExt cx="2016" cy="2016"/>
            </a:xfrm>
          </p:grpSpPr>
          <p:sp>
            <p:nvSpPr>
              <p:cNvPr id="12385" name="Oval 7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2016" cy="2016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86" name="Oval 8"/>
              <p:cNvSpPr>
                <a:spLocks noChangeArrowheads="1"/>
              </p:cNvSpPr>
              <p:nvPr/>
            </p:nvSpPr>
            <p:spPr bwMode="auto">
              <a:xfrm>
                <a:off x="3224" y="2359"/>
                <a:ext cx="1328" cy="1329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0033CC"/>
                  </a:solidFill>
                </a:endParaRPr>
              </a:p>
            </p:txBody>
          </p:sp>
          <p:sp>
            <p:nvSpPr>
              <p:cNvPr id="12387" name="Oval 9"/>
              <p:cNvSpPr>
                <a:spLocks noChangeArrowheads="1"/>
              </p:cNvSpPr>
              <p:nvPr/>
            </p:nvSpPr>
            <p:spPr bwMode="auto">
              <a:xfrm>
                <a:off x="3323" y="2458"/>
                <a:ext cx="1130" cy="113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88" name="Oval 10"/>
              <p:cNvSpPr>
                <a:spLocks noChangeArrowheads="1"/>
              </p:cNvSpPr>
              <p:nvPr/>
            </p:nvSpPr>
            <p:spPr bwMode="auto">
              <a:xfrm>
                <a:off x="3863" y="2507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89" name="Oval 11"/>
              <p:cNvSpPr>
                <a:spLocks noChangeArrowheads="1"/>
              </p:cNvSpPr>
              <p:nvPr/>
            </p:nvSpPr>
            <p:spPr bwMode="auto">
              <a:xfrm>
                <a:off x="4355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0" name="Oval 12"/>
              <p:cNvSpPr>
                <a:spLocks noChangeArrowheads="1"/>
              </p:cNvSpPr>
              <p:nvPr/>
            </p:nvSpPr>
            <p:spPr bwMode="auto">
              <a:xfrm>
                <a:off x="3863" y="3491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1" name="Oval 13"/>
              <p:cNvSpPr>
                <a:spLocks noChangeArrowheads="1"/>
              </p:cNvSpPr>
              <p:nvPr/>
            </p:nvSpPr>
            <p:spPr bwMode="auto">
              <a:xfrm>
                <a:off x="3372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2" name="Oval 14"/>
              <p:cNvSpPr>
                <a:spLocks noChangeArrowheads="1"/>
              </p:cNvSpPr>
              <p:nvPr/>
            </p:nvSpPr>
            <p:spPr bwMode="auto">
              <a:xfrm>
                <a:off x="4208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3" name="Oval 15"/>
              <p:cNvSpPr>
                <a:spLocks noChangeArrowheads="1"/>
              </p:cNvSpPr>
              <p:nvPr/>
            </p:nvSpPr>
            <p:spPr bwMode="auto">
              <a:xfrm>
                <a:off x="3519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4" name="Oval 16"/>
              <p:cNvSpPr>
                <a:spLocks noChangeArrowheads="1"/>
              </p:cNvSpPr>
              <p:nvPr/>
            </p:nvSpPr>
            <p:spPr bwMode="auto">
              <a:xfrm>
                <a:off x="3519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5" name="Oval 17"/>
              <p:cNvSpPr>
                <a:spLocks noChangeArrowheads="1"/>
              </p:cNvSpPr>
              <p:nvPr/>
            </p:nvSpPr>
            <p:spPr bwMode="auto">
              <a:xfrm>
                <a:off x="4208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309" name="Group 18"/>
            <p:cNvGrpSpPr>
              <a:grpSpLocks/>
            </p:cNvGrpSpPr>
            <p:nvPr/>
          </p:nvGrpSpPr>
          <p:grpSpPr bwMode="auto">
            <a:xfrm rot="-155749">
              <a:off x="5750" y="2340"/>
              <a:ext cx="1884" cy="730"/>
              <a:chOff x="1474" y="2432"/>
              <a:chExt cx="4038" cy="1633"/>
            </a:xfrm>
          </p:grpSpPr>
          <p:sp>
            <p:nvSpPr>
              <p:cNvPr id="12334" name="Freeform 19"/>
              <p:cNvSpPr>
                <a:spLocks/>
              </p:cNvSpPr>
              <p:nvPr/>
            </p:nvSpPr>
            <p:spPr bwMode="auto">
              <a:xfrm>
                <a:off x="3560" y="3339"/>
                <a:ext cx="1406" cy="454"/>
              </a:xfrm>
              <a:custGeom>
                <a:avLst/>
                <a:gdLst>
                  <a:gd name="T0" fmla="*/ 0 w 1406"/>
                  <a:gd name="T1" fmla="*/ 454 h 454"/>
                  <a:gd name="T2" fmla="*/ 317 w 1406"/>
                  <a:gd name="T3" fmla="*/ 227 h 454"/>
                  <a:gd name="T4" fmla="*/ 771 w 1406"/>
                  <a:gd name="T5" fmla="*/ 318 h 454"/>
                  <a:gd name="T6" fmla="*/ 1406 w 1406"/>
                  <a:gd name="T7" fmla="*/ 273 h 454"/>
                  <a:gd name="T8" fmla="*/ 1406 w 1406"/>
                  <a:gd name="T9" fmla="*/ 91 h 454"/>
                  <a:gd name="T10" fmla="*/ 952 w 1406"/>
                  <a:gd name="T11" fmla="*/ 0 h 454"/>
                  <a:gd name="T12" fmla="*/ 45 w 1406"/>
                  <a:gd name="T13" fmla="*/ 46 h 454"/>
                  <a:gd name="T14" fmla="*/ 45 w 1406"/>
                  <a:gd name="T15" fmla="*/ 409 h 4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06"/>
                  <a:gd name="T25" fmla="*/ 0 h 454"/>
                  <a:gd name="T26" fmla="*/ 1406 w 1406"/>
                  <a:gd name="T27" fmla="*/ 454 h 4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06" h="454">
                    <a:moveTo>
                      <a:pt x="0" y="454"/>
                    </a:moveTo>
                    <a:lnTo>
                      <a:pt x="317" y="227"/>
                    </a:lnTo>
                    <a:lnTo>
                      <a:pt x="771" y="318"/>
                    </a:lnTo>
                    <a:lnTo>
                      <a:pt x="1406" y="273"/>
                    </a:lnTo>
                    <a:lnTo>
                      <a:pt x="1406" y="91"/>
                    </a:lnTo>
                    <a:lnTo>
                      <a:pt x="952" y="0"/>
                    </a:lnTo>
                    <a:lnTo>
                      <a:pt x="45" y="46"/>
                    </a:lnTo>
                    <a:lnTo>
                      <a:pt x="45" y="409"/>
                    </a:lnTo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5" name="Freeform 20"/>
              <p:cNvSpPr>
                <a:spLocks/>
              </p:cNvSpPr>
              <p:nvPr/>
            </p:nvSpPr>
            <p:spPr bwMode="auto">
              <a:xfrm>
                <a:off x="2320" y="2614"/>
                <a:ext cx="216" cy="146"/>
              </a:xfrm>
              <a:custGeom>
                <a:avLst/>
                <a:gdLst>
                  <a:gd name="T0" fmla="*/ 106 w 216"/>
                  <a:gd name="T1" fmla="*/ 136 h 146"/>
                  <a:gd name="T2" fmla="*/ 72 w 216"/>
                  <a:gd name="T3" fmla="*/ 146 h 146"/>
                  <a:gd name="T4" fmla="*/ 0 w 216"/>
                  <a:gd name="T5" fmla="*/ 58 h 146"/>
                  <a:gd name="T6" fmla="*/ 106 w 216"/>
                  <a:gd name="T7" fmla="*/ 0 h 146"/>
                  <a:gd name="T8" fmla="*/ 216 w 216"/>
                  <a:gd name="T9" fmla="*/ 74 h 146"/>
                  <a:gd name="T10" fmla="*/ 136 w 216"/>
                  <a:gd name="T11" fmla="*/ 146 h 146"/>
                  <a:gd name="T12" fmla="*/ 106 w 216"/>
                  <a:gd name="T13" fmla="*/ 136 h 1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6"/>
                  <a:gd name="T22" fmla="*/ 0 h 146"/>
                  <a:gd name="T23" fmla="*/ 216 w 216"/>
                  <a:gd name="T24" fmla="*/ 146 h 1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" h="146">
                    <a:moveTo>
                      <a:pt x="106" y="136"/>
                    </a:moveTo>
                    <a:lnTo>
                      <a:pt x="72" y="146"/>
                    </a:lnTo>
                    <a:lnTo>
                      <a:pt x="0" y="58"/>
                    </a:lnTo>
                    <a:lnTo>
                      <a:pt x="106" y="0"/>
                    </a:lnTo>
                    <a:lnTo>
                      <a:pt x="216" y="74"/>
                    </a:lnTo>
                    <a:lnTo>
                      <a:pt x="136" y="146"/>
                    </a:lnTo>
                    <a:lnTo>
                      <a:pt x="106" y="1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21"/>
              <p:cNvSpPr>
                <a:spLocks/>
              </p:cNvSpPr>
              <p:nvPr/>
            </p:nvSpPr>
            <p:spPr bwMode="auto">
              <a:xfrm>
                <a:off x="3119" y="2665"/>
                <a:ext cx="2387" cy="1094"/>
              </a:xfrm>
              <a:custGeom>
                <a:avLst/>
                <a:gdLst/>
                <a:ahLst/>
                <a:cxnLst>
                  <a:cxn ang="0">
                    <a:pos x="0" y="1089"/>
                  </a:cxn>
                  <a:cxn ang="0">
                    <a:pos x="499" y="1089"/>
                  </a:cxn>
                  <a:cxn ang="0">
                    <a:pos x="509" y="684"/>
                  </a:cxn>
                  <a:cxn ang="0">
                    <a:pos x="2358" y="771"/>
                  </a:cxn>
                  <a:cxn ang="0">
                    <a:pos x="2389" y="316"/>
                  </a:cxn>
                  <a:cxn ang="0">
                    <a:pos x="309" y="252"/>
                  </a:cxn>
                  <a:cxn ang="0">
                    <a:pos x="325" y="296"/>
                  </a:cxn>
                  <a:cxn ang="0">
                    <a:pos x="325" y="312"/>
                  </a:cxn>
                  <a:cxn ang="0">
                    <a:pos x="309" y="296"/>
                  </a:cxn>
                  <a:cxn ang="0">
                    <a:pos x="227" y="91"/>
                  </a:cxn>
                  <a:cxn ang="0">
                    <a:pos x="227" y="0"/>
                  </a:cxn>
                  <a:cxn ang="0">
                    <a:pos x="227" y="136"/>
                  </a:cxn>
                  <a:cxn ang="0">
                    <a:pos x="45" y="136"/>
                  </a:cxn>
                  <a:cxn ang="0">
                    <a:pos x="45" y="454"/>
                  </a:cxn>
                  <a:cxn ang="0">
                    <a:pos x="0" y="1089"/>
                  </a:cxn>
                </a:cxnLst>
                <a:rect l="0" t="0" r="r" b="b"/>
                <a:pathLst>
                  <a:path w="2389" h="1089">
                    <a:moveTo>
                      <a:pt x="0" y="1089"/>
                    </a:moveTo>
                    <a:lnTo>
                      <a:pt x="499" y="1089"/>
                    </a:lnTo>
                    <a:lnTo>
                      <a:pt x="509" y="684"/>
                    </a:lnTo>
                    <a:lnTo>
                      <a:pt x="2358" y="771"/>
                    </a:lnTo>
                    <a:lnTo>
                      <a:pt x="2389" y="316"/>
                    </a:lnTo>
                    <a:lnTo>
                      <a:pt x="309" y="252"/>
                    </a:lnTo>
                    <a:lnTo>
                      <a:pt x="325" y="296"/>
                    </a:lnTo>
                    <a:lnTo>
                      <a:pt x="325" y="312"/>
                    </a:lnTo>
                    <a:lnTo>
                      <a:pt x="309" y="296"/>
                    </a:lnTo>
                    <a:lnTo>
                      <a:pt x="227" y="91"/>
                    </a:lnTo>
                    <a:lnTo>
                      <a:pt x="227" y="0"/>
                    </a:lnTo>
                    <a:lnTo>
                      <a:pt x="227" y="136"/>
                    </a:lnTo>
                    <a:lnTo>
                      <a:pt x="45" y="136"/>
                    </a:lnTo>
                    <a:lnTo>
                      <a:pt x="45" y="454"/>
                    </a:lnTo>
                    <a:lnTo>
                      <a:pt x="0" y="108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chemeClr val="tx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Freeform 22"/>
              <p:cNvSpPr>
                <a:spLocks/>
              </p:cNvSpPr>
              <p:nvPr/>
            </p:nvSpPr>
            <p:spPr bwMode="auto">
              <a:xfrm>
                <a:off x="2571" y="2411"/>
                <a:ext cx="618" cy="1308"/>
              </a:xfrm>
              <a:custGeom>
                <a:avLst/>
                <a:gdLst/>
                <a:ahLst/>
                <a:cxnLst>
                  <a:cxn ang="0">
                    <a:pos x="56" y="116"/>
                  </a:cxn>
                  <a:cxn ang="0">
                    <a:pos x="117" y="46"/>
                  </a:cxn>
                  <a:cxn ang="0">
                    <a:pos x="184" y="20"/>
                  </a:cxn>
                  <a:cxn ang="0">
                    <a:pos x="299" y="0"/>
                  </a:cxn>
                  <a:cxn ang="0">
                    <a:pos x="504" y="28"/>
                  </a:cxn>
                  <a:cxn ang="0">
                    <a:pos x="560" y="36"/>
                  </a:cxn>
                  <a:cxn ang="0">
                    <a:pos x="600" y="92"/>
                  </a:cxn>
                  <a:cxn ang="0">
                    <a:pos x="616" y="272"/>
                  </a:cxn>
                  <a:cxn ang="0">
                    <a:pos x="571" y="1089"/>
                  </a:cxn>
                  <a:cxn ang="0">
                    <a:pos x="480" y="1134"/>
                  </a:cxn>
                  <a:cxn ang="0">
                    <a:pos x="464" y="1300"/>
                  </a:cxn>
                  <a:cxn ang="0">
                    <a:pos x="152" y="1284"/>
                  </a:cxn>
                  <a:cxn ang="0">
                    <a:pos x="104" y="1116"/>
                  </a:cxn>
                  <a:cxn ang="0">
                    <a:pos x="24" y="988"/>
                  </a:cxn>
                  <a:cxn ang="0">
                    <a:pos x="0" y="980"/>
                  </a:cxn>
                  <a:cxn ang="0">
                    <a:pos x="72" y="544"/>
                  </a:cxn>
                  <a:cxn ang="0">
                    <a:pos x="16" y="492"/>
                  </a:cxn>
                  <a:cxn ang="0">
                    <a:pos x="0" y="412"/>
                  </a:cxn>
                  <a:cxn ang="0">
                    <a:pos x="24" y="332"/>
                  </a:cxn>
                  <a:cxn ang="0">
                    <a:pos x="64" y="180"/>
                  </a:cxn>
                  <a:cxn ang="0">
                    <a:pos x="56" y="116"/>
                  </a:cxn>
                </a:cxnLst>
                <a:rect l="0" t="0" r="r" b="b"/>
                <a:pathLst>
                  <a:path w="616" h="1300">
                    <a:moveTo>
                      <a:pt x="56" y="116"/>
                    </a:moveTo>
                    <a:lnTo>
                      <a:pt x="117" y="46"/>
                    </a:lnTo>
                    <a:lnTo>
                      <a:pt x="184" y="20"/>
                    </a:lnTo>
                    <a:lnTo>
                      <a:pt x="299" y="0"/>
                    </a:lnTo>
                    <a:lnTo>
                      <a:pt x="504" y="28"/>
                    </a:lnTo>
                    <a:lnTo>
                      <a:pt x="560" y="36"/>
                    </a:lnTo>
                    <a:lnTo>
                      <a:pt x="600" y="92"/>
                    </a:lnTo>
                    <a:lnTo>
                      <a:pt x="616" y="272"/>
                    </a:lnTo>
                    <a:lnTo>
                      <a:pt x="571" y="1089"/>
                    </a:lnTo>
                    <a:lnTo>
                      <a:pt x="480" y="1134"/>
                    </a:lnTo>
                    <a:lnTo>
                      <a:pt x="464" y="1300"/>
                    </a:lnTo>
                    <a:lnTo>
                      <a:pt x="152" y="1284"/>
                    </a:lnTo>
                    <a:lnTo>
                      <a:pt x="104" y="1116"/>
                    </a:lnTo>
                    <a:lnTo>
                      <a:pt x="24" y="988"/>
                    </a:lnTo>
                    <a:lnTo>
                      <a:pt x="0" y="980"/>
                    </a:lnTo>
                    <a:lnTo>
                      <a:pt x="72" y="544"/>
                    </a:lnTo>
                    <a:lnTo>
                      <a:pt x="16" y="492"/>
                    </a:lnTo>
                    <a:lnTo>
                      <a:pt x="0" y="412"/>
                    </a:lnTo>
                    <a:lnTo>
                      <a:pt x="24" y="332"/>
                    </a:lnTo>
                    <a:lnTo>
                      <a:pt x="64" y="180"/>
                    </a:lnTo>
                    <a:lnTo>
                      <a:pt x="56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50000">
                    <a:schemeClr val="bg2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23"/>
              <p:cNvSpPr>
                <a:spLocks/>
              </p:cNvSpPr>
              <p:nvPr/>
            </p:nvSpPr>
            <p:spPr bwMode="auto">
              <a:xfrm>
                <a:off x="1506" y="2715"/>
                <a:ext cx="1204" cy="1005"/>
              </a:xfrm>
              <a:custGeom>
                <a:avLst/>
                <a:gdLst/>
                <a:ahLst/>
                <a:cxnLst>
                  <a:cxn ang="0">
                    <a:pos x="1088" y="0"/>
                  </a:cxn>
                  <a:cxn ang="0">
                    <a:pos x="790" y="22"/>
                  </a:cxn>
                  <a:cxn ang="0">
                    <a:pos x="350" y="102"/>
                  </a:cxn>
                  <a:cxn ang="0">
                    <a:pos x="272" y="136"/>
                  </a:cxn>
                  <a:cxn ang="0">
                    <a:pos x="206" y="174"/>
                  </a:cxn>
                  <a:cxn ang="0">
                    <a:pos x="136" y="408"/>
                  </a:cxn>
                  <a:cxn ang="0">
                    <a:pos x="166" y="502"/>
                  </a:cxn>
                  <a:cxn ang="0">
                    <a:pos x="0" y="725"/>
                  </a:cxn>
                  <a:cxn ang="0">
                    <a:pos x="6" y="822"/>
                  </a:cxn>
                  <a:cxn ang="0">
                    <a:pos x="30" y="846"/>
                  </a:cxn>
                  <a:cxn ang="0">
                    <a:pos x="91" y="816"/>
                  </a:cxn>
                  <a:cxn ang="0">
                    <a:pos x="136" y="725"/>
                  </a:cxn>
                  <a:cxn ang="0">
                    <a:pos x="317" y="725"/>
                  </a:cxn>
                  <a:cxn ang="0">
                    <a:pos x="390" y="766"/>
                  </a:cxn>
                  <a:cxn ang="0">
                    <a:pos x="408" y="635"/>
                  </a:cxn>
                  <a:cxn ang="0">
                    <a:pos x="408" y="725"/>
                  </a:cxn>
                  <a:cxn ang="0">
                    <a:pos x="499" y="635"/>
                  </a:cxn>
                  <a:cxn ang="0">
                    <a:pos x="635" y="589"/>
                  </a:cxn>
                  <a:cxn ang="0">
                    <a:pos x="862" y="635"/>
                  </a:cxn>
                  <a:cxn ang="0">
                    <a:pos x="952" y="725"/>
                  </a:cxn>
                  <a:cxn ang="0">
                    <a:pos x="998" y="816"/>
                  </a:cxn>
                  <a:cxn ang="0">
                    <a:pos x="1043" y="771"/>
                  </a:cxn>
                  <a:cxn ang="0">
                    <a:pos x="1078" y="822"/>
                  </a:cxn>
                  <a:cxn ang="0">
                    <a:pos x="1126" y="910"/>
                  </a:cxn>
                  <a:cxn ang="0">
                    <a:pos x="1134" y="998"/>
                  </a:cxn>
                  <a:cxn ang="0">
                    <a:pos x="1198" y="1006"/>
                  </a:cxn>
                  <a:cxn ang="0">
                    <a:pos x="1182" y="910"/>
                  </a:cxn>
                  <a:cxn ang="0">
                    <a:pos x="1158" y="838"/>
                  </a:cxn>
                  <a:cxn ang="0">
                    <a:pos x="1126" y="774"/>
                  </a:cxn>
                  <a:cxn ang="0">
                    <a:pos x="1086" y="718"/>
                  </a:cxn>
                  <a:cxn ang="0">
                    <a:pos x="1043" y="680"/>
                  </a:cxn>
                  <a:cxn ang="0">
                    <a:pos x="1043" y="635"/>
                  </a:cxn>
                  <a:cxn ang="0">
                    <a:pos x="1070" y="526"/>
                  </a:cxn>
                  <a:cxn ang="0">
                    <a:pos x="1134" y="226"/>
                  </a:cxn>
                  <a:cxn ang="0">
                    <a:pos x="1070" y="158"/>
                  </a:cxn>
                  <a:cxn ang="0">
                    <a:pos x="1062" y="70"/>
                  </a:cxn>
                  <a:cxn ang="0">
                    <a:pos x="1088" y="0"/>
                  </a:cxn>
                </a:cxnLst>
                <a:rect l="0" t="0" r="r" b="b"/>
                <a:pathLst>
                  <a:path w="1198" h="1006">
                    <a:moveTo>
                      <a:pt x="1088" y="0"/>
                    </a:moveTo>
                    <a:lnTo>
                      <a:pt x="790" y="22"/>
                    </a:lnTo>
                    <a:lnTo>
                      <a:pt x="350" y="102"/>
                    </a:lnTo>
                    <a:lnTo>
                      <a:pt x="272" y="136"/>
                    </a:lnTo>
                    <a:lnTo>
                      <a:pt x="206" y="174"/>
                    </a:lnTo>
                    <a:lnTo>
                      <a:pt x="136" y="408"/>
                    </a:lnTo>
                    <a:lnTo>
                      <a:pt x="166" y="502"/>
                    </a:lnTo>
                    <a:lnTo>
                      <a:pt x="0" y="725"/>
                    </a:lnTo>
                    <a:lnTo>
                      <a:pt x="6" y="822"/>
                    </a:lnTo>
                    <a:lnTo>
                      <a:pt x="30" y="846"/>
                    </a:lnTo>
                    <a:lnTo>
                      <a:pt x="91" y="816"/>
                    </a:lnTo>
                    <a:lnTo>
                      <a:pt x="136" y="725"/>
                    </a:lnTo>
                    <a:lnTo>
                      <a:pt x="317" y="725"/>
                    </a:lnTo>
                    <a:lnTo>
                      <a:pt x="390" y="766"/>
                    </a:lnTo>
                    <a:lnTo>
                      <a:pt x="408" y="635"/>
                    </a:lnTo>
                    <a:lnTo>
                      <a:pt x="408" y="725"/>
                    </a:lnTo>
                    <a:lnTo>
                      <a:pt x="499" y="635"/>
                    </a:lnTo>
                    <a:lnTo>
                      <a:pt x="635" y="589"/>
                    </a:lnTo>
                    <a:lnTo>
                      <a:pt x="862" y="635"/>
                    </a:lnTo>
                    <a:lnTo>
                      <a:pt x="952" y="725"/>
                    </a:lnTo>
                    <a:lnTo>
                      <a:pt x="998" y="816"/>
                    </a:lnTo>
                    <a:lnTo>
                      <a:pt x="1043" y="771"/>
                    </a:lnTo>
                    <a:lnTo>
                      <a:pt x="1078" y="822"/>
                    </a:lnTo>
                    <a:lnTo>
                      <a:pt x="1126" y="910"/>
                    </a:lnTo>
                    <a:lnTo>
                      <a:pt x="1134" y="998"/>
                    </a:lnTo>
                    <a:lnTo>
                      <a:pt x="1198" y="1006"/>
                    </a:lnTo>
                    <a:lnTo>
                      <a:pt x="1182" y="910"/>
                    </a:lnTo>
                    <a:lnTo>
                      <a:pt x="1158" y="838"/>
                    </a:lnTo>
                    <a:lnTo>
                      <a:pt x="1126" y="774"/>
                    </a:lnTo>
                    <a:lnTo>
                      <a:pt x="1086" y="718"/>
                    </a:lnTo>
                    <a:lnTo>
                      <a:pt x="1043" y="680"/>
                    </a:lnTo>
                    <a:lnTo>
                      <a:pt x="1043" y="635"/>
                    </a:lnTo>
                    <a:lnTo>
                      <a:pt x="1070" y="526"/>
                    </a:lnTo>
                    <a:lnTo>
                      <a:pt x="1134" y="226"/>
                    </a:lnTo>
                    <a:lnTo>
                      <a:pt x="1070" y="158"/>
                    </a:lnTo>
                    <a:lnTo>
                      <a:pt x="1062" y="70"/>
                    </a:lnTo>
                    <a:lnTo>
                      <a:pt x="108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50000">
                    <a:schemeClr val="bg2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24"/>
              <p:cNvSpPr>
                <a:spLocks/>
              </p:cNvSpPr>
              <p:nvPr/>
            </p:nvSpPr>
            <p:spPr bwMode="auto">
              <a:xfrm>
                <a:off x="1617" y="2897"/>
                <a:ext cx="976" cy="589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50" y="57"/>
                  </a:cxn>
                  <a:cxn ang="0">
                    <a:pos x="246" y="105"/>
                  </a:cxn>
                  <a:cxn ang="0">
                    <a:pos x="408" y="136"/>
                  </a:cxn>
                  <a:cxn ang="0">
                    <a:pos x="726" y="136"/>
                  </a:cxn>
                  <a:cxn ang="0">
                    <a:pos x="974" y="89"/>
                  </a:cxn>
                  <a:cxn ang="0">
                    <a:pos x="952" y="363"/>
                  </a:cxn>
                  <a:cxn ang="0">
                    <a:pos x="862" y="363"/>
                  </a:cxn>
                  <a:cxn ang="0">
                    <a:pos x="635" y="318"/>
                  </a:cxn>
                  <a:cxn ang="0">
                    <a:pos x="317" y="272"/>
                  </a:cxn>
                  <a:cxn ang="0">
                    <a:pos x="91" y="272"/>
                  </a:cxn>
                  <a:cxn ang="0">
                    <a:pos x="0" y="227"/>
                  </a:cxn>
                  <a:cxn ang="0">
                    <a:pos x="45" y="363"/>
                  </a:cxn>
                  <a:cxn ang="0">
                    <a:pos x="227" y="363"/>
                  </a:cxn>
                  <a:cxn ang="0">
                    <a:pos x="408" y="363"/>
                  </a:cxn>
                  <a:cxn ang="0">
                    <a:pos x="678" y="369"/>
                  </a:cxn>
                  <a:cxn ang="0">
                    <a:pos x="806" y="417"/>
                  </a:cxn>
                  <a:cxn ang="0">
                    <a:pos x="862" y="499"/>
                  </a:cxn>
                  <a:cxn ang="0">
                    <a:pos x="907" y="590"/>
                  </a:cxn>
                </a:cxnLst>
                <a:rect l="0" t="0" r="r" b="b"/>
                <a:pathLst>
                  <a:path w="974" h="590">
                    <a:moveTo>
                      <a:pt x="91" y="0"/>
                    </a:moveTo>
                    <a:lnTo>
                      <a:pt x="150" y="57"/>
                    </a:lnTo>
                    <a:lnTo>
                      <a:pt x="246" y="105"/>
                    </a:lnTo>
                    <a:lnTo>
                      <a:pt x="408" y="136"/>
                    </a:lnTo>
                    <a:lnTo>
                      <a:pt x="726" y="136"/>
                    </a:lnTo>
                    <a:lnTo>
                      <a:pt x="974" y="89"/>
                    </a:lnTo>
                    <a:lnTo>
                      <a:pt x="952" y="363"/>
                    </a:lnTo>
                    <a:lnTo>
                      <a:pt x="862" y="363"/>
                    </a:lnTo>
                    <a:lnTo>
                      <a:pt x="635" y="318"/>
                    </a:lnTo>
                    <a:lnTo>
                      <a:pt x="317" y="272"/>
                    </a:lnTo>
                    <a:lnTo>
                      <a:pt x="91" y="272"/>
                    </a:lnTo>
                    <a:lnTo>
                      <a:pt x="0" y="227"/>
                    </a:lnTo>
                    <a:lnTo>
                      <a:pt x="45" y="363"/>
                    </a:lnTo>
                    <a:lnTo>
                      <a:pt x="227" y="363"/>
                    </a:lnTo>
                    <a:lnTo>
                      <a:pt x="408" y="363"/>
                    </a:lnTo>
                    <a:lnTo>
                      <a:pt x="678" y="369"/>
                    </a:lnTo>
                    <a:lnTo>
                      <a:pt x="806" y="417"/>
                    </a:lnTo>
                    <a:lnTo>
                      <a:pt x="862" y="499"/>
                    </a:lnTo>
                    <a:lnTo>
                      <a:pt x="907" y="590"/>
                    </a:lnTo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50000">
                    <a:schemeClr val="bg2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40" name="Freeform 25"/>
              <p:cNvSpPr>
                <a:spLocks/>
              </p:cNvSpPr>
              <p:nvPr/>
            </p:nvSpPr>
            <p:spPr bwMode="auto">
              <a:xfrm>
                <a:off x="2544" y="2614"/>
                <a:ext cx="109" cy="342"/>
              </a:xfrm>
              <a:custGeom>
                <a:avLst/>
                <a:gdLst>
                  <a:gd name="T0" fmla="*/ 64 w 109"/>
                  <a:gd name="T1" fmla="*/ 0 h 342"/>
                  <a:gd name="T2" fmla="*/ 109 w 109"/>
                  <a:gd name="T3" fmla="*/ 45 h 342"/>
                  <a:gd name="T4" fmla="*/ 40 w 109"/>
                  <a:gd name="T5" fmla="*/ 342 h 342"/>
                  <a:gd name="T6" fmla="*/ 0 w 109"/>
                  <a:gd name="T7" fmla="*/ 302 h 342"/>
                  <a:gd name="T8" fmla="*/ 0 w 109"/>
                  <a:gd name="T9" fmla="*/ 222 h 342"/>
                  <a:gd name="T10" fmla="*/ 18 w 109"/>
                  <a:gd name="T11" fmla="*/ 136 h 342"/>
                  <a:gd name="T12" fmla="*/ 64 w 109"/>
                  <a:gd name="T13" fmla="*/ 0 h 3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9"/>
                  <a:gd name="T22" fmla="*/ 0 h 342"/>
                  <a:gd name="T23" fmla="*/ 109 w 109"/>
                  <a:gd name="T24" fmla="*/ 342 h 3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9" h="342">
                    <a:moveTo>
                      <a:pt x="64" y="0"/>
                    </a:moveTo>
                    <a:lnTo>
                      <a:pt x="109" y="45"/>
                    </a:lnTo>
                    <a:lnTo>
                      <a:pt x="40" y="342"/>
                    </a:lnTo>
                    <a:lnTo>
                      <a:pt x="0" y="302"/>
                    </a:lnTo>
                    <a:lnTo>
                      <a:pt x="0" y="222"/>
                    </a:lnTo>
                    <a:lnTo>
                      <a:pt x="18" y="136"/>
                    </a:lnTo>
                    <a:lnTo>
                      <a:pt x="6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1" name="Freeform 26"/>
              <p:cNvSpPr>
                <a:spLocks/>
              </p:cNvSpPr>
              <p:nvPr/>
            </p:nvSpPr>
            <p:spPr bwMode="auto">
              <a:xfrm>
                <a:off x="2699" y="3566"/>
                <a:ext cx="293" cy="166"/>
              </a:xfrm>
              <a:custGeom>
                <a:avLst/>
                <a:gdLst>
                  <a:gd name="T0" fmla="*/ 272 w 293"/>
                  <a:gd name="T1" fmla="*/ 0 h 166"/>
                  <a:gd name="T2" fmla="*/ 0 w 293"/>
                  <a:gd name="T3" fmla="*/ 136 h 166"/>
                  <a:gd name="T4" fmla="*/ 0 w 293"/>
                  <a:gd name="T5" fmla="*/ 0 h 166"/>
                  <a:gd name="T6" fmla="*/ 293 w 293"/>
                  <a:gd name="T7" fmla="*/ 166 h 166"/>
                  <a:gd name="T8" fmla="*/ 272 w 293"/>
                  <a:gd name="T9" fmla="*/ 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3"/>
                  <a:gd name="T16" fmla="*/ 0 h 166"/>
                  <a:gd name="T17" fmla="*/ 293 w 293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3" h="166">
                    <a:moveTo>
                      <a:pt x="272" y="0"/>
                    </a:moveTo>
                    <a:lnTo>
                      <a:pt x="0" y="136"/>
                    </a:lnTo>
                    <a:lnTo>
                      <a:pt x="0" y="0"/>
                    </a:lnTo>
                    <a:lnTo>
                      <a:pt x="293" y="166"/>
                    </a:lnTo>
                    <a:lnTo>
                      <a:pt x="27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27"/>
              <p:cNvSpPr>
                <a:spLocks/>
              </p:cNvSpPr>
              <p:nvPr/>
            </p:nvSpPr>
            <p:spPr bwMode="auto">
              <a:xfrm>
                <a:off x="2595" y="2623"/>
                <a:ext cx="488" cy="896"/>
              </a:xfrm>
              <a:custGeom>
                <a:avLst/>
                <a:gdLst/>
                <a:ahLst/>
                <a:cxnLst>
                  <a:cxn ang="0">
                    <a:pos x="446" y="880"/>
                  </a:cxn>
                  <a:cxn ang="0">
                    <a:pos x="270" y="888"/>
                  </a:cxn>
                  <a:cxn ang="0">
                    <a:pos x="46" y="869"/>
                  </a:cxn>
                  <a:cxn ang="0">
                    <a:pos x="0" y="778"/>
                  </a:cxn>
                  <a:cxn ang="0">
                    <a:pos x="46" y="370"/>
                  </a:cxn>
                  <a:cxn ang="0">
                    <a:pos x="137" y="7"/>
                  </a:cxn>
                  <a:cxn ang="0">
                    <a:pos x="198" y="0"/>
                  </a:cxn>
                  <a:cxn ang="0">
                    <a:pos x="273" y="7"/>
                  </a:cxn>
                  <a:cxn ang="0">
                    <a:pos x="390" y="16"/>
                  </a:cxn>
                  <a:cxn ang="0">
                    <a:pos x="499" y="52"/>
                  </a:cxn>
                  <a:cxn ang="0">
                    <a:pos x="499" y="98"/>
                  </a:cxn>
                  <a:cxn ang="0">
                    <a:pos x="446" y="880"/>
                  </a:cxn>
                </a:cxnLst>
                <a:rect l="0" t="0" r="r" b="b"/>
                <a:pathLst>
                  <a:path w="499" h="888">
                    <a:moveTo>
                      <a:pt x="446" y="880"/>
                    </a:moveTo>
                    <a:lnTo>
                      <a:pt x="270" y="888"/>
                    </a:lnTo>
                    <a:lnTo>
                      <a:pt x="46" y="869"/>
                    </a:lnTo>
                    <a:lnTo>
                      <a:pt x="0" y="778"/>
                    </a:lnTo>
                    <a:lnTo>
                      <a:pt x="46" y="370"/>
                    </a:lnTo>
                    <a:lnTo>
                      <a:pt x="137" y="7"/>
                    </a:lnTo>
                    <a:lnTo>
                      <a:pt x="198" y="0"/>
                    </a:lnTo>
                    <a:lnTo>
                      <a:pt x="273" y="7"/>
                    </a:lnTo>
                    <a:lnTo>
                      <a:pt x="390" y="16"/>
                    </a:lnTo>
                    <a:lnTo>
                      <a:pt x="499" y="52"/>
                    </a:lnTo>
                    <a:lnTo>
                      <a:pt x="499" y="98"/>
                    </a:lnTo>
                    <a:lnTo>
                      <a:pt x="446" y="88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50000">
                    <a:schemeClr val="bg2"/>
                  </a:gs>
                  <a:gs pos="100000">
                    <a:schemeClr val="tx2"/>
                  </a:gs>
                </a:gsLst>
                <a:lin ang="189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43" name="Freeform 28" descr="Дуб"/>
              <p:cNvSpPr>
                <a:spLocks/>
              </p:cNvSpPr>
              <p:nvPr/>
            </p:nvSpPr>
            <p:spPr bwMode="auto">
              <a:xfrm>
                <a:off x="5464" y="2722"/>
                <a:ext cx="47" cy="306"/>
              </a:xfrm>
              <a:custGeom>
                <a:avLst/>
                <a:gdLst>
                  <a:gd name="T0" fmla="*/ 32 w 47"/>
                  <a:gd name="T1" fmla="*/ 306 h 306"/>
                  <a:gd name="T2" fmla="*/ 47 w 47"/>
                  <a:gd name="T3" fmla="*/ 0 h 306"/>
                  <a:gd name="T4" fmla="*/ 16 w 47"/>
                  <a:gd name="T5" fmla="*/ 2 h 306"/>
                  <a:gd name="T6" fmla="*/ 1 w 47"/>
                  <a:gd name="T7" fmla="*/ 0 h 306"/>
                  <a:gd name="T8" fmla="*/ 0 w 47"/>
                  <a:gd name="T9" fmla="*/ 290 h 306"/>
                  <a:gd name="T10" fmla="*/ 32 w 47"/>
                  <a:gd name="T11" fmla="*/ 306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306"/>
                  <a:gd name="T20" fmla="*/ 47 w 47"/>
                  <a:gd name="T21" fmla="*/ 306 h 3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4" name="Freeform 29" descr="Дуб"/>
              <p:cNvSpPr>
                <a:spLocks/>
              </p:cNvSpPr>
              <p:nvPr/>
            </p:nvSpPr>
            <p:spPr bwMode="auto">
              <a:xfrm>
                <a:off x="3470" y="2913"/>
                <a:ext cx="2042" cy="109"/>
              </a:xfrm>
              <a:custGeom>
                <a:avLst/>
                <a:gdLst>
                  <a:gd name="T0" fmla="*/ 2041 w 2042"/>
                  <a:gd name="T1" fmla="*/ 45 h 109"/>
                  <a:gd name="T2" fmla="*/ 0 w 2042"/>
                  <a:gd name="T3" fmla="*/ 0 h 109"/>
                  <a:gd name="T4" fmla="*/ 2 w 2042"/>
                  <a:gd name="T5" fmla="*/ 53 h 109"/>
                  <a:gd name="T6" fmla="*/ 2042 w 2042"/>
                  <a:gd name="T7" fmla="*/ 109 h 109"/>
                  <a:gd name="T8" fmla="*/ 2041 w 2042"/>
                  <a:gd name="T9" fmla="*/ 45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2"/>
                  <a:gd name="T16" fmla="*/ 0 h 109"/>
                  <a:gd name="T17" fmla="*/ 2042 w 2042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2" h="109">
                    <a:moveTo>
                      <a:pt x="2041" y="45"/>
                    </a:moveTo>
                    <a:lnTo>
                      <a:pt x="0" y="0"/>
                    </a:lnTo>
                    <a:lnTo>
                      <a:pt x="2" y="53"/>
                    </a:lnTo>
                    <a:lnTo>
                      <a:pt x="2042" y="109"/>
                    </a:lnTo>
                    <a:lnTo>
                      <a:pt x="2041" y="45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5" name="Freeform 30" descr="Дуб"/>
              <p:cNvSpPr>
                <a:spLocks/>
              </p:cNvSpPr>
              <p:nvPr/>
            </p:nvSpPr>
            <p:spPr bwMode="auto">
              <a:xfrm>
                <a:off x="3470" y="2659"/>
                <a:ext cx="47" cy="306"/>
              </a:xfrm>
              <a:custGeom>
                <a:avLst/>
                <a:gdLst>
                  <a:gd name="T0" fmla="*/ 32 w 47"/>
                  <a:gd name="T1" fmla="*/ 306 h 306"/>
                  <a:gd name="T2" fmla="*/ 47 w 47"/>
                  <a:gd name="T3" fmla="*/ 0 h 306"/>
                  <a:gd name="T4" fmla="*/ 16 w 47"/>
                  <a:gd name="T5" fmla="*/ 2 h 306"/>
                  <a:gd name="T6" fmla="*/ 1 w 47"/>
                  <a:gd name="T7" fmla="*/ 0 h 306"/>
                  <a:gd name="T8" fmla="*/ 0 w 47"/>
                  <a:gd name="T9" fmla="*/ 290 h 306"/>
                  <a:gd name="T10" fmla="*/ 32 w 47"/>
                  <a:gd name="T11" fmla="*/ 306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306"/>
                  <a:gd name="T20" fmla="*/ 47 w 47"/>
                  <a:gd name="T21" fmla="*/ 306 h 3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6" name="Freeform 31" descr="Дуб"/>
              <p:cNvSpPr>
                <a:spLocks/>
              </p:cNvSpPr>
              <p:nvPr/>
            </p:nvSpPr>
            <p:spPr bwMode="auto">
              <a:xfrm>
                <a:off x="3969" y="2659"/>
                <a:ext cx="47" cy="306"/>
              </a:xfrm>
              <a:custGeom>
                <a:avLst/>
                <a:gdLst>
                  <a:gd name="T0" fmla="*/ 32 w 47"/>
                  <a:gd name="T1" fmla="*/ 306 h 306"/>
                  <a:gd name="T2" fmla="*/ 47 w 47"/>
                  <a:gd name="T3" fmla="*/ 0 h 306"/>
                  <a:gd name="T4" fmla="*/ 16 w 47"/>
                  <a:gd name="T5" fmla="*/ 2 h 306"/>
                  <a:gd name="T6" fmla="*/ 1 w 47"/>
                  <a:gd name="T7" fmla="*/ 0 h 306"/>
                  <a:gd name="T8" fmla="*/ 0 w 47"/>
                  <a:gd name="T9" fmla="*/ 290 h 306"/>
                  <a:gd name="T10" fmla="*/ 32 w 47"/>
                  <a:gd name="T11" fmla="*/ 306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306"/>
                  <a:gd name="T20" fmla="*/ 47 w 47"/>
                  <a:gd name="T21" fmla="*/ 306 h 3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7" name="Freeform 32" descr="Дуб"/>
              <p:cNvSpPr>
                <a:spLocks/>
              </p:cNvSpPr>
              <p:nvPr/>
            </p:nvSpPr>
            <p:spPr bwMode="auto">
              <a:xfrm>
                <a:off x="4513" y="2659"/>
                <a:ext cx="47" cy="306"/>
              </a:xfrm>
              <a:custGeom>
                <a:avLst/>
                <a:gdLst>
                  <a:gd name="T0" fmla="*/ 32 w 47"/>
                  <a:gd name="T1" fmla="*/ 306 h 306"/>
                  <a:gd name="T2" fmla="*/ 47 w 47"/>
                  <a:gd name="T3" fmla="*/ 0 h 306"/>
                  <a:gd name="T4" fmla="*/ 16 w 47"/>
                  <a:gd name="T5" fmla="*/ 2 h 306"/>
                  <a:gd name="T6" fmla="*/ 1 w 47"/>
                  <a:gd name="T7" fmla="*/ 0 h 306"/>
                  <a:gd name="T8" fmla="*/ 0 w 47"/>
                  <a:gd name="T9" fmla="*/ 290 h 306"/>
                  <a:gd name="T10" fmla="*/ 32 w 47"/>
                  <a:gd name="T11" fmla="*/ 306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306"/>
                  <a:gd name="T20" fmla="*/ 47 w 47"/>
                  <a:gd name="T21" fmla="*/ 306 h 3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8" name="Freeform 33" descr="Дуб"/>
              <p:cNvSpPr>
                <a:spLocks/>
              </p:cNvSpPr>
              <p:nvPr/>
            </p:nvSpPr>
            <p:spPr bwMode="auto">
              <a:xfrm>
                <a:off x="5012" y="2659"/>
                <a:ext cx="47" cy="306"/>
              </a:xfrm>
              <a:custGeom>
                <a:avLst/>
                <a:gdLst>
                  <a:gd name="T0" fmla="*/ 32 w 47"/>
                  <a:gd name="T1" fmla="*/ 306 h 306"/>
                  <a:gd name="T2" fmla="*/ 47 w 47"/>
                  <a:gd name="T3" fmla="*/ 0 h 306"/>
                  <a:gd name="T4" fmla="*/ 16 w 47"/>
                  <a:gd name="T5" fmla="*/ 2 h 306"/>
                  <a:gd name="T6" fmla="*/ 1 w 47"/>
                  <a:gd name="T7" fmla="*/ 0 h 306"/>
                  <a:gd name="T8" fmla="*/ 0 w 47"/>
                  <a:gd name="T9" fmla="*/ 290 h 306"/>
                  <a:gd name="T10" fmla="*/ 32 w 47"/>
                  <a:gd name="T11" fmla="*/ 306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306"/>
                  <a:gd name="T20" fmla="*/ 47 w 47"/>
                  <a:gd name="T21" fmla="*/ 306 h 3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9" name="Freeform 34" descr="Дуб"/>
              <p:cNvSpPr>
                <a:spLocks/>
              </p:cNvSpPr>
              <p:nvPr/>
            </p:nvSpPr>
            <p:spPr bwMode="auto">
              <a:xfrm>
                <a:off x="3334" y="2448"/>
                <a:ext cx="47" cy="336"/>
              </a:xfrm>
              <a:custGeom>
                <a:avLst/>
                <a:gdLst>
                  <a:gd name="T0" fmla="*/ 32 w 47"/>
                  <a:gd name="T1" fmla="*/ 336 h 336"/>
                  <a:gd name="T2" fmla="*/ 47 w 47"/>
                  <a:gd name="T3" fmla="*/ 30 h 336"/>
                  <a:gd name="T4" fmla="*/ 16 w 47"/>
                  <a:gd name="T5" fmla="*/ 32 h 336"/>
                  <a:gd name="T6" fmla="*/ 26 w 47"/>
                  <a:gd name="T7" fmla="*/ 0 h 336"/>
                  <a:gd name="T8" fmla="*/ 0 w 47"/>
                  <a:gd name="T9" fmla="*/ 320 h 336"/>
                  <a:gd name="T10" fmla="*/ 32 w 47"/>
                  <a:gd name="T11" fmla="*/ 336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336"/>
                  <a:gd name="T20" fmla="*/ 47 w 47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336">
                    <a:moveTo>
                      <a:pt x="32" y="336"/>
                    </a:moveTo>
                    <a:lnTo>
                      <a:pt x="47" y="30"/>
                    </a:lnTo>
                    <a:lnTo>
                      <a:pt x="16" y="32"/>
                    </a:lnTo>
                    <a:lnTo>
                      <a:pt x="26" y="0"/>
                    </a:lnTo>
                    <a:lnTo>
                      <a:pt x="0" y="320"/>
                    </a:lnTo>
                    <a:lnTo>
                      <a:pt x="32" y="336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0" name="Freeform 35" descr="Дуб"/>
              <p:cNvSpPr>
                <a:spLocks/>
              </p:cNvSpPr>
              <p:nvPr/>
            </p:nvSpPr>
            <p:spPr bwMode="auto">
              <a:xfrm>
                <a:off x="3360" y="2568"/>
                <a:ext cx="110" cy="272"/>
              </a:xfrm>
              <a:custGeom>
                <a:avLst/>
                <a:gdLst>
                  <a:gd name="T0" fmla="*/ 0 w 110"/>
                  <a:gd name="T1" fmla="*/ 0 h 272"/>
                  <a:gd name="T2" fmla="*/ 110 w 110"/>
                  <a:gd name="T3" fmla="*/ 182 h 272"/>
                  <a:gd name="T4" fmla="*/ 110 w 110"/>
                  <a:gd name="T5" fmla="*/ 272 h 272"/>
                  <a:gd name="T6" fmla="*/ 0 w 110"/>
                  <a:gd name="T7" fmla="*/ 80 h 272"/>
                  <a:gd name="T8" fmla="*/ 0 w 110"/>
                  <a:gd name="T9" fmla="*/ 0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72"/>
                  <a:gd name="T17" fmla="*/ 110 w 110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72">
                    <a:moveTo>
                      <a:pt x="0" y="0"/>
                    </a:moveTo>
                    <a:lnTo>
                      <a:pt x="110" y="182"/>
                    </a:lnTo>
                    <a:lnTo>
                      <a:pt x="110" y="272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1" name="Freeform 36" descr="Дуб"/>
              <p:cNvSpPr>
                <a:spLocks/>
              </p:cNvSpPr>
              <p:nvPr/>
            </p:nvSpPr>
            <p:spPr bwMode="auto">
              <a:xfrm>
                <a:off x="3360" y="2704"/>
                <a:ext cx="110" cy="272"/>
              </a:xfrm>
              <a:custGeom>
                <a:avLst/>
                <a:gdLst>
                  <a:gd name="T0" fmla="*/ 0 w 110"/>
                  <a:gd name="T1" fmla="*/ 0 h 272"/>
                  <a:gd name="T2" fmla="*/ 110 w 110"/>
                  <a:gd name="T3" fmla="*/ 182 h 272"/>
                  <a:gd name="T4" fmla="*/ 110 w 110"/>
                  <a:gd name="T5" fmla="*/ 272 h 272"/>
                  <a:gd name="T6" fmla="*/ 0 w 110"/>
                  <a:gd name="T7" fmla="*/ 80 h 272"/>
                  <a:gd name="T8" fmla="*/ 0 w 110"/>
                  <a:gd name="T9" fmla="*/ 0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72"/>
                  <a:gd name="T17" fmla="*/ 110 w 110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72">
                    <a:moveTo>
                      <a:pt x="0" y="0"/>
                    </a:moveTo>
                    <a:lnTo>
                      <a:pt x="110" y="182"/>
                    </a:lnTo>
                    <a:lnTo>
                      <a:pt x="110" y="272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2" name="Freeform 37" descr="Дуб"/>
              <p:cNvSpPr>
                <a:spLocks/>
              </p:cNvSpPr>
              <p:nvPr/>
            </p:nvSpPr>
            <p:spPr bwMode="auto">
              <a:xfrm>
                <a:off x="3379" y="2523"/>
                <a:ext cx="1678" cy="109"/>
              </a:xfrm>
              <a:custGeom>
                <a:avLst/>
                <a:gdLst>
                  <a:gd name="T0" fmla="*/ 424 w 2042"/>
                  <a:gd name="T1" fmla="*/ 45 h 109"/>
                  <a:gd name="T2" fmla="*/ 0 w 2042"/>
                  <a:gd name="T3" fmla="*/ 0 h 109"/>
                  <a:gd name="T4" fmla="*/ 2 w 2042"/>
                  <a:gd name="T5" fmla="*/ 53 h 109"/>
                  <a:gd name="T6" fmla="*/ 425 w 2042"/>
                  <a:gd name="T7" fmla="*/ 109 h 109"/>
                  <a:gd name="T8" fmla="*/ 424 w 2042"/>
                  <a:gd name="T9" fmla="*/ 45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2"/>
                  <a:gd name="T16" fmla="*/ 0 h 109"/>
                  <a:gd name="T17" fmla="*/ 2042 w 2042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2" h="109">
                    <a:moveTo>
                      <a:pt x="2041" y="45"/>
                    </a:moveTo>
                    <a:lnTo>
                      <a:pt x="0" y="0"/>
                    </a:lnTo>
                    <a:lnTo>
                      <a:pt x="2" y="53"/>
                    </a:lnTo>
                    <a:lnTo>
                      <a:pt x="2042" y="109"/>
                    </a:lnTo>
                    <a:lnTo>
                      <a:pt x="2041" y="45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3" name="Freeform 38" descr="Дуб"/>
              <p:cNvSpPr>
                <a:spLocks/>
              </p:cNvSpPr>
              <p:nvPr/>
            </p:nvSpPr>
            <p:spPr bwMode="auto">
              <a:xfrm>
                <a:off x="3368" y="2440"/>
                <a:ext cx="1689" cy="101"/>
              </a:xfrm>
              <a:custGeom>
                <a:avLst/>
                <a:gdLst>
                  <a:gd name="T0" fmla="*/ 1688 w 1689"/>
                  <a:gd name="T1" fmla="*/ 37 h 101"/>
                  <a:gd name="T2" fmla="*/ 0 w 1689"/>
                  <a:gd name="T3" fmla="*/ 0 h 101"/>
                  <a:gd name="T4" fmla="*/ 13 w 1689"/>
                  <a:gd name="T5" fmla="*/ 45 h 101"/>
                  <a:gd name="T6" fmla="*/ 1689 w 1689"/>
                  <a:gd name="T7" fmla="*/ 101 h 101"/>
                  <a:gd name="T8" fmla="*/ 1688 w 1689"/>
                  <a:gd name="T9" fmla="*/ 37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9"/>
                  <a:gd name="T16" fmla="*/ 0 h 101"/>
                  <a:gd name="T17" fmla="*/ 1689 w 1689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9" h="101">
                    <a:moveTo>
                      <a:pt x="1688" y="37"/>
                    </a:moveTo>
                    <a:lnTo>
                      <a:pt x="0" y="0"/>
                    </a:lnTo>
                    <a:lnTo>
                      <a:pt x="13" y="45"/>
                    </a:lnTo>
                    <a:lnTo>
                      <a:pt x="1689" y="101"/>
                    </a:lnTo>
                    <a:lnTo>
                      <a:pt x="1688" y="37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4" name="Freeform 39" descr="Дуб"/>
              <p:cNvSpPr>
                <a:spLocks/>
              </p:cNvSpPr>
              <p:nvPr/>
            </p:nvSpPr>
            <p:spPr bwMode="auto">
              <a:xfrm>
                <a:off x="3833" y="2432"/>
                <a:ext cx="47" cy="306"/>
              </a:xfrm>
              <a:custGeom>
                <a:avLst/>
                <a:gdLst>
                  <a:gd name="T0" fmla="*/ 32 w 47"/>
                  <a:gd name="T1" fmla="*/ 306 h 306"/>
                  <a:gd name="T2" fmla="*/ 47 w 47"/>
                  <a:gd name="T3" fmla="*/ 0 h 306"/>
                  <a:gd name="T4" fmla="*/ 16 w 47"/>
                  <a:gd name="T5" fmla="*/ 2 h 306"/>
                  <a:gd name="T6" fmla="*/ 1 w 47"/>
                  <a:gd name="T7" fmla="*/ 0 h 306"/>
                  <a:gd name="T8" fmla="*/ 0 w 47"/>
                  <a:gd name="T9" fmla="*/ 290 h 306"/>
                  <a:gd name="T10" fmla="*/ 32 w 47"/>
                  <a:gd name="T11" fmla="*/ 306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306"/>
                  <a:gd name="T20" fmla="*/ 47 w 47"/>
                  <a:gd name="T21" fmla="*/ 306 h 3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5" name="Freeform 40" descr="Дуб"/>
              <p:cNvSpPr>
                <a:spLocks/>
              </p:cNvSpPr>
              <p:nvPr/>
            </p:nvSpPr>
            <p:spPr bwMode="auto">
              <a:xfrm>
                <a:off x="5057" y="2478"/>
                <a:ext cx="47" cy="306"/>
              </a:xfrm>
              <a:custGeom>
                <a:avLst/>
                <a:gdLst>
                  <a:gd name="T0" fmla="*/ 32 w 47"/>
                  <a:gd name="T1" fmla="*/ 306 h 306"/>
                  <a:gd name="T2" fmla="*/ 47 w 47"/>
                  <a:gd name="T3" fmla="*/ 0 h 306"/>
                  <a:gd name="T4" fmla="*/ 16 w 47"/>
                  <a:gd name="T5" fmla="*/ 2 h 306"/>
                  <a:gd name="T6" fmla="*/ 1 w 47"/>
                  <a:gd name="T7" fmla="*/ 0 h 306"/>
                  <a:gd name="T8" fmla="*/ 0 w 47"/>
                  <a:gd name="T9" fmla="*/ 290 h 306"/>
                  <a:gd name="T10" fmla="*/ 32 w 47"/>
                  <a:gd name="T11" fmla="*/ 306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306"/>
                  <a:gd name="T20" fmla="*/ 47 w 47"/>
                  <a:gd name="T21" fmla="*/ 306 h 3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6" name="Freeform 41" descr="Дуб"/>
              <p:cNvSpPr>
                <a:spLocks/>
              </p:cNvSpPr>
              <p:nvPr/>
            </p:nvSpPr>
            <p:spPr bwMode="auto">
              <a:xfrm>
                <a:off x="4377" y="2432"/>
                <a:ext cx="47" cy="306"/>
              </a:xfrm>
              <a:custGeom>
                <a:avLst/>
                <a:gdLst>
                  <a:gd name="T0" fmla="*/ 32 w 47"/>
                  <a:gd name="T1" fmla="*/ 306 h 306"/>
                  <a:gd name="T2" fmla="*/ 47 w 47"/>
                  <a:gd name="T3" fmla="*/ 0 h 306"/>
                  <a:gd name="T4" fmla="*/ 16 w 47"/>
                  <a:gd name="T5" fmla="*/ 2 h 306"/>
                  <a:gd name="T6" fmla="*/ 1 w 47"/>
                  <a:gd name="T7" fmla="*/ 0 h 306"/>
                  <a:gd name="T8" fmla="*/ 0 w 47"/>
                  <a:gd name="T9" fmla="*/ 290 h 306"/>
                  <a:gd name="T10" fmla="*/ 32 w 47"/>
                  <a:gd name="T11" fmla="*/ 306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306"/>
                  <a:gd name="T20" fmla="*/ 47 w 47"/>
                  <a:gd name="T21" fmla="*/ 306 h 3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306">
                    <a:moveTo>
                      <a:pt x="32" y="306"/>
                    </a:moveTo>
                    <a:lnTo>
                      <a:pt x="47" y="0"/>
                    </a:lnTo>
                    <a:lnTo>
                      <a:pt x="16" y="2"/>
                    </a:lnTo>
                    <a:lnTo>
                      <a:pt x="1" y="0"/>
                    </a:lnTo>
                    <a:lnTo>
                      <a:pt x="0" y="290"/>
                    </a:lnTo>
                    <a:lnTo>
                      <a:pt x="32" y="306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7" name="Freeform 42" descr="Дуб"/>
              <p:cNvSpPr>
                <a:spLocks/>
              </p:cNvSpPr>
              <p:nvPr/>
            </p:nvSpPr>
            <p:spPr bwMode="auto">
              <a:xfrm>
                <a:off x="3470" y="2614"/>
                <a:ext cx="2042" cy="109"/>
              </a:xfrm>
              <a:custGeom>
                <a:avLst/>
                <a:gdLst>
                  <a:gd name="T0" fmla="*/ 2041 w 2042"/>
                  <a:gd name="T1" fmla="*/ 45 h 109"/>
                  <a:gd name="T2" fmla="*/ 0 w 2042"/>
                  <a:gd name="T3" fmla="*/ 0 h 109"/>
                  <a:gd name="T4" fmla="*/ 2 w 2042"/>
                  <a:gd name="T5" fmla="*/ 53 h 109"/>
                  <a:gd name="T6" fmla="*/ 2042 w 2042"/>
                  <a:gd name="T7" fmla="*/ 109 h 109"/>
                  <a:gd name="T8" fmla="*/ 2041 w 2042"/>
                  <a:gd name="T9" fmla="*/ 45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2"/>
                  <a:gd name="T16" fmla="*/ 0 h 109"/>
                  <a:gd name="T17" fmla="*/ 2042 w 2042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2" h="109">
                    <a:moveTo>
                      <a:pt x="2041" y="45"/>
                    </a:moveTo>
                    <a:lnTo>
                      <a:pt x="0" y="0"/>
                    </a:lnTo>
                    <a:lnTo>
                      <a:pt x="2" y="53"/>
                    </a:lnTo>
                    <a:lnTo>
                      <a:pt x="2042" y="109"/>
                    </a:lnTo>
                    <a:lnTo>
                      <a:pt x="2041" y="45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8" name="Freeform 43" descr="Дуб"/>
              <p:cNvSpPr>
                <a:spLocks/>
              </p:cNvSpPr>
              <p:nvPr/>
            </p:nvSpPr>
            <p:spPr bwMode="auto">
              <a:xfrm>
                <a:off x="3470" y="2704"/>
                <a:ext cx="2042" cy="109"/>
              </a:xfrm>
              <a:custGeom>
                <a:avLst/>
                <a:gdLst>
                  <a:gd name="T0" fmla="*/ 2041 w 2042"/>
                  <a:gd name="T1" fmla="*/ 45 h 109"/>
                  <a:gd name="T2" fmla="*/ 0 w 2042"/>
                  <a:gd name="T3" fmla="*/ 0 h 109"/>
                  <a:gd name="T4" fmla="*/ 2 w 2042"/>
                  <a:gd name="T5" fmla="*/ 53 h 109"/>
                  <a:gd name="T6" fmla="*/ 2042 w 2042"/>
                  <a:gd name="T7" fmla="*/ 109 h 109"/>
                  <a:gd name="T8" fmla="*/ 2041 w 2042"/>
                  <a:gd name="T9" fmla="*/ 45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2"/>
                  <a:gd name="T16" fmla="*/ 0 h 109"/>
                  <a:gd name="T17" fmla="*/ 2042 w 2042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2" h="109">
                    <a:moveTo>
                      <a:pt x="2041" y="45"/>
                    </a:moveTo>
                    <a:lnTo>
                      <a:pt x="0" y="0"/>
                    </a:lnTo>
                    <a:lnTo>
                      <a:pt x="2" y="53"/>
                    </a:lnTo>
                    <a:lnTo>
                      <a:pt x="2042" y="109"/>
                    </a:lnTo>
                    <a:lnTo>
                      <a:pt x="2041" y="45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9" name="Freeform 44" descr="Дуб"/>
              <p:cNvSpPr>
                <a:spLocks/>
              </p:cNvSpPr>
              <p:nvPr/>
            </p:nvSpPr>
            <p:spPr bwMode="auto">
              <a:xfrm flipH="1" flipV="1">
                <a:off x="3470" y="2795"/>
                <a:ext cx="2042" cy="109"/>
              </a:xfrm>
              <a:custGeom>
                <a:avLst/>
                <a:gdLst>
                  <a:gd name="T0" fmla="*/ 2041 w 2042"/>
                  <a:gd name="T1" fmla="*/ 45 h 109"/>
                  <a:gd name="T2" fmla="*/ 0 w 2042"/>
                  <a:gd name="T3" fmla="*/ 0 h 109"/>
                  <a:gd name="T4" fmla="*/ 2 w 2042"/>
                  <a:gd name="T5" fmla="*/ 53 h 109"/>
                  <a:gd name="T6" fmla="*/ 2042 w 2042"/>
                  <a:gd name="T7" fmla="*/ 109 h 109"/>
                  <a:gd name="T8" fmla="*/ 2041 w 2042"/>
                  <a:gd name="T9" fmla="*/ 45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2"/>
                  <a:gd name="T16" fmla="*/ 0 h 109"/>
                  <a:gd name="T17" fmla="*/ 2042 w 2042"/>
                  <a:gd name="T18" fmla="*/ 109 h 1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2" h="109">
                    <a:moveTo>
                      <a:pt x="2041" y="45"/>
                    </a:moveTo>
                    <a:lnTo>
                      <a:pt x="0" y="0"/>
                    </a:lnTo>
                    <a:lnTo>
                      <a:pt x="2" y="53"/>
                    </a:lnTo>
                    <a:lnTo>
                      <a:pt x="2042" y="109"/>
                    </a:lnTo>
                    <a:lnTo>
                      <a:pt x="2041" y="45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0" name="Freeform 45" descr="Дуб"/>
              <p:cNvSpPr>
                <a:spLocks/>
              </p:cNvSpPr>
              <p:nvPr/>
            </p:nvSpPr>
            <p:spPr bwMode="auto">
              <a:xfrm>
                <a:off x="3360" y="2432"/>
                <a:ext cx="110" cy="272"/>
              </a:xfrm>
              <a:custGeom>
                <a:avLst/>
                <a:gdLst>
                  <a:gd name="T0" fmla="*/ 0 w 110"/>
                  <a:gd name="T1" fmla="*/ 0 h 272"/>
                  <a:gd name="T2" fmla="*/ 110 w 110"/>
                  <a:gd name="T3" fmla="*/ 182 h 272"/>
                  <a:gd name="T4" fmla="*/ 110 w 110"/>
                  <a:gd name="T5" fmla="*/ 272 h 272"/>
                  <a:gd name="T6" fmla="*/ 0 w 110"/>
                  <a:gd name="T7" fmla="*/ 80 h 272"/>
                  <a:gd name="T8" fmla="*/ 0 w 110"/>
                  <a:gd name="T9" fmla="*/ 0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272"/>
                  <a:gd name="T17" fmla="*/ 110 w 110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272">
                    <a:moveTo>
                      <a:pt x="0" y="0"/>
                    </a:moveTo>
                    <a:lnTo>
                      <a:pt x="110" y="182"/>
                    </a:lnTo>
                    <a:lnTo>
                      <a:pt x="110" y="272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1" name="Freeform 46" descr="Каштан"/>
              <p:cNvSpPr>
                <a:spLocks/>
              </p:cNvSpPr>
              <p:nvPr/>
            </p:nvSpPr>
            <p:spPr bwMode="auto">
              <a:xfrm>
                <a:off x="4967" y="3448"/>
                <a:ext cx="181" cy="617"/>
              </a:xfrm>
              <a:custGeom>
                <a:avLst/>
                <a:gdLst>
                  <a:gd name="T0" fmla="*/ 181 w 181"/>
                  <a:gd name="T1" fmla="*/ 27 h 617"/>
                  <a:gd name="T2" fmla="*/ 181 w 181"/>
                  <a:gd name="T3" fmla="*/ 345 h 617"/>
                  <a:gd name="T4" fmla="*/ 136 w 181"/>
                  <a:gd name="T5" fmla="*/ 617 h 617"/>
                  <a:gd name="T6" fmla="*/ 45 w 181"/>
                  <a:gd name="T7" fmla="*/ 481 h 617"/>
                  <a:gd name="T8" fmla="*/ 90 w 181"/>
                  <a:gd name="T9" fmla="*/ 254 h 617"/>
                  <a:gd name="T10" fmla="*/ 0 w 181"/>
                  <a:gd name="T11" fmla="*/ 27 h 617"/>
                  <a:gd name="T12" fmla="*/ 25 w 181"/>
                  <a:gd name="T13" fmla="*/ 0 h 617"/>
                  <a:gd name="T14" fmla="*/ 181 w 181"/>
                  <a:gd name="T15" fmla="*/ 27 h 6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1"/>
                  <a:gd name="T25" fmla="*/ 0 h 617"/>
                  <a:gd name="T26" fmla="*/ 181 w 181"/>
                  <a:gd name="T27" fmla="*/ 617 h 6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1" h="617">
                    <a:moveTo>
                      <a:pt x="181" y="27"/>
                    </a:moveTo>
                    <a:lnTo>
                      <a:pt x="181" y="345"/>
                    </a:lnTo>
                    <a:lnTo>
                      <a:pt x="136" y="617"/>
                    </a:lnTo>
                    <a:lnTo>
                      <a:pt x="45" y="481"/>
                    </a:lnTo>
                    <a:lnTo>
                      <a:pt x="90" y="254"/>
                    </a:lnTo>
                    <a:lnTo>
                      <a:pt x="0" y="27"/>
                    </a:lnTo>
                    <a:lnTo>
                      <a:pt x="25" y="0"/>
                    </a:lnTo>
                    <a:lnTo>
                      <a:pt x="181" y="27"/>
                    </a:lnTo>
                    <a:close/>
                  </a:path>
                </a:pathLst>
              </a:custGeom>
              <a:blipFill dpi="0" rotWithShape="1">
                <a:blip r:embed="rId4" cstate="print"/>
                <a:srcRect/>
                <a:tile tx="0" ty="0" sx="100000" sy="100000" flip="none" algn="tl"/>
              </a:blip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47"/>
              <p:cNvSpPr>
                <a:spLocks/>
              </p:cNvSpPr>
              <p:nvPr/>
            </p:nvSpPr>
            <p:spPr bwMode="auto">
              <a:xfrm>
                <a:off x="5146" y="3475"/>
                <a:ext cx="228" cy="319"/>
              </a:xfrm>
              <a:custGeom>
                <a:avLst/>
                <a:gdLst/>
                <a:ahLst/>
                <a:cxnLst>
                  <a:cxn ang="0">
                    <a:pos x="0" y="137"/>
                  </a:cxn>
                  <a:cxn ang="0">
                    <a:pos x="181" y="318"/>
                  </a:cxn>
                  <a:cxn ang="0">
                    <a:pos x="227" y="227"/>
                  </a:cxn>
                  <a:cxn ang="0">
                    <a:pos x="136" y="137"/>
                  </a:cxn>
                  <a:cxn ang="0">
                    <a:pos x="136" y="91"/>
                  </a:cxn>
                  <a:cxn ang="0">
                    <a:pos x="136" y="46"/>
                  </a:cxn>
                  <a:cxn ang="0">
                    <a:pos x="181" y="0"/>
                  </a:cxn>
                  <a:cxn ang="0">
                    <a:pos x="0" y="0"/>
                  </a:cxn>
                  <a:cxn ang="0">
                    <a:pos x="0" y="91"/>
                  </a:cxn>
                  <a:cxn ang="0">
                    <a:pos x="0" y="137"/>
                  </a:cxn>
                </a:cxnLst>
                <a:rect l="0" t="0" r="r" b="b"/>
                <a:pathLst>
                  <a:path w="227" h="318">
                    <a:moveTo>
                      <a:pt x="0" y="137"/>
                    </a:moveTo>
                    <a:lnTo>
                      <a:pt x="181" y="318"/>
                    </a:lnTo>
                    <a:lnTo>
                      <a:pt x="227" y="227"/>
                    </a:lnTo>
                    <a:lnTo>
                      <a:pt x="136" y="137"/>
                    </a:lnTo>
                    <a:lnTo>
                      <a:pt x="136" y="91"/>
                    </a:lnTo>
                    <a:lnTo>
                      <a:pt x="136" y="46"/>
                    </a:lnTo>
                    <a:lnTo>
                      <a:pt x="181" y="0"/>
                    </a:lnTo>
                    <a:lnTo>
                      <a:pt x="0" y="0"/>
                    </a:lnTo>
                    <a:lnTo>
                      <a:pt x="0" y="91"/>
                    </a:lnTo>
                    <a:lnTo>
                      <a:pt x="0" y="13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chemeClr val="tx2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63" name="Oval 48"/>
              <p:cNvSpPr>
                <a:spLocks noChangeArrowheads="1"/>
              </p:cNvSpPr>
              <p:nvPr/>
            </p:nvSpPr>
            <p:spPr bwMode="auto">
              <a:xfrm rot="-4776019">
                <a:off x="5306" y="3725"/>
                <a:ext cx="91" cy="45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64" name="Oval 49"/>
              <p:cNvSpPr>
                <a:spLocks noChangeArrowheads="1"/>
              </p:cNvSpPr>
              <p:nvPr/>
            </p:nvSpPr>
            <p:spPr bwMode="auto">
              <a:xfrm>
                <a:off x="2336" y="2659"/>
                <a:ext cx="181" cy="45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65" name="Freeform 50"/>
              <p:cNvSpPr>
                <a:spLocks/>
              </p:cNvSpPr>
              <p:nvPr/>
            </p:nvSpPr>
            <p:spPr bwMode="auto">
              <a:xfrm>
                <a:off x="2640" y="2704"/>
                <a:ext cx="376" cy="318"/>
              </a:xfrm>
              <a:custGeom>
                <a:avLst/>
                <a:gdLst>
                  <a:gd name="T0" fmla="*/ 0 w 376"/>
                  <a:gd name="T1" fmla="*/ 284 h 318"/>
                  <a:gd name="T2" fmla="*/ 160 w 376"/>
                  <a:gd name="T3" fmla="*/ 316 h 318"/>
                  <a:gd name="T4" fmla="*/ 331 w 376"/>
                  <a:gd name="T5" fmla="*/ 318 h 318"/>
                  <a:gd name="T6" fmla="*/ 352 w 376"/>
                  <a:gd name="T7" fmla="*/ 188 h 318"/>
                  <a:gd name="T8" fmla="*/ 376 w 376"/>
                  <a:gd name="T9" fmla="*/ 46 h 318"/>
                  <a:gd name="T10" fmla="*/ 264 w 376"/>
                  <a:gd name="T11" fmla="*/ 20 h 318"/>
                  <a:gd name="T12" fmla="*/ 104 w 376"/>
                  <a:gd name="T13" fmla="*/ 0 h 318"/>
                  <a:gd name="T14" fmla="*/ 64 w 376"/>
                  <a:gd name="T15" fmla="*/ 36 h 318"/>
                  <a:gd name="T16" fmla="*/ 16 w 376"/>
                  <a:gd name="T17" fmla="*/ 196 h 318"/>
                  <a:gd name="T18" fmla="*/ 0 w 376"/>
                  <a:gd name="T19" fmla="*/ 284 h 3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6"/>
                  <a:gd name="T31" fmla="*/ 0 h 318"/>
                  <a:gd name="T32" fmla="*/ 376 w 376"/>
                  <a:gd name="T33" fmla="*/ 318 h 3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6" h="318">
                    <a:moveTo>
                      <a:pt x="0" y="284"/>
                    </a:moveTo>
                    <a:cubicBezTo>
                      <a:pt x="24" y="284"/>
                      <a:pt x="108" y="309"/>
                      <a:pt x="160" y="316"/>
                    </a:cubicBezTo>
                    <a:lnTo>
                      <a:pt x="331" y="318"/>
                    </a:lnTo>
                    <a:lnTo>
                      <a:pt x="352" y="188"/>
                    </a:lnTo>
                    <a:lnTo>
                      <a:pt x="376" y="46"/>
                    </a:lnTo>
                    <a:lnTo>
                      <a:pt x="264" y="20"/>
                    </a:lnTo>
                    <a:lnTo>
                      <a:pt x="104" y="0"/>
                    </a:lnTo>
                    <a:lnTo>
                      <a:pt x="64" y="36"/>
                    </a:lnTo>
                    <a:lnTo>
                      <a:pt x="16" y="196"/>
                    </a:lnTo>
                    <a:lnTo>
                      <a:pt x="0" y="28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66FFFF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6" name="Freeform 51"/>
              <p:cNvSpPr>
                <a:spLocks/>
              </p:cNvSpPr>
              <p:nvPr/>
            </p:nvSpPr>
            <p:spPr bwMode="auto">
              <a:xfrm>
                <a:off x="3304" y="2795"/>
                <a:ext cx="176" cy="237"/>
              </a:xfrm>
              <a:custGeom>
                <a:avLst/>
                <a:gdLst>
                  <a:gd name="T0" fmla="*/ 176 w 176"/>
                  <a:gd name="T1" fmla="*/ 157 h 237"/>
                  <a:gd name="T2" fmla="*/ 128 w 176"/>
                  <a:gd name="T3" fmla="*/ 237 h 237"/>
                  <a:gd name="T4" fmla="*/ 0 w 176"/>
                  <a:gd name="T5" fmla="*/ 29 h 237"/>
                  <a:gd name="T6" fmla="*/ 30 w 176"/>
                  <a:gd name="T7" fmla="*/ 0 h 237"/>
                  <a:gd name="T8" fmla="*/ 166 w 176"/>
                  <a:gd name="T9" fmla="*/ 136 h 2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237"/>
                  <a:gd name="T17" fmla="*/ 176 w 176"/>
                  <a:gd name="T18" fmla="*/ 237 h 2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237">
                    <a:moveTo>
                      <a:pt x="176" y="157"/>
                    </a:moveTo>
                    <a:lnTo>
                      <a:pt x="128" y="237"/>
                    </a:lnTo>
                    <a:lnTo>
                      <a:pt x="0" y="29"/>
                    </a:lnTo>
                    <a:lnTo>
                      <a:pt x="30" y="0"/>
                    </a:lnTo>
                    <a:lnTo>
                      <a:pt x="166" y="136"/>
                    </a:ln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52"/>
              <p:cNvSpPr>
                <a:spLocks/>
              </p:cNvSpPr>
              <p:nvPr/>
            </p:nvSpPr>
            <p:spPr bwMode="auto">
              <a:xfrm>
                <a:off x="3198" y="2949"/>
                <a:ext cx="2318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04" y="48"/>
                  </a:cxn>
                  <a:cxn ang="0">
                    <a:pos x="2320" y="117"/>
                  </a:cxn>
                  <a:cxn ang="0">
                    <a:pos x="0" y="80"/>
                  </a:cxn>
                </a:cxnLst>
                <a:rect l="0" t="0" r="r" b="b"/>
                <a:pathLst>
                  <a:path w="2320" h="117">
                    <a:moveTo>
                      <a:pt x="0" y="0"/>
                    </a:moveTo>
                    <a:lnTo>
                      <a:pt x="2304" y="48"/>
                    </a:lnTo>
                    <a:lnTo>
                      <a:pt x="2320" y="117"/>
                    </a:lnTo>
                    <a:lnTo>
                      <a:pt x="0" y="80"/>
                    </a:lnTo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bg2"/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68" name="Freeform 53"/>
              <p:cNvSpPr>
                <a:spLocks/>
              </p:cNvSpPr>
              <p:nvPr/>
            </p:nvSpPr>
            <p:spPr bwMode="auto">
              <a:xfrm rot="1229960">
                <a:off x="2971" y="3067"/>
                <a:ext cx="49" cy="149"/>
              </a:xfrm>
              <a:custGeom>
                <a:avLst/>
                <a:gdLst>
                  <a:gd name="T0" fmla="*/ 0 w 49"/>
                  <a:gd name="T1" fmla="*/ 0 h 149"/>
                  <a:gd name="T2" fmla="*/ 0 w 49"/>
                  <a:gd name="T3" fmla="*/ 91 h 149"/>
                  <a:gd name="T4" fmla="*/ 49 w 49"/>
                  <a:gd name="T5" fmla="*/ 149 h 149"/>
                  <a:gd name="T6" fmla="*/ 0 w 49"/>
                  <a:gd name="T7" fmla="*/ 0 h 1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9"/>
                  <a:gd name="T13" fmla="*/ 0 h 149"/>
                  <a:gd name="T14" fmla="*/ 49 w 49"/>
                  <a:gd name="T15" fmla="*/ 149 h 1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9" h="149">
                    <a:moveTo>
                      <a:pt x="0" y="0"/>
                    </a:moveTo>
                    <a:lnTo>
                      <a:pt x="0" y="91"/>
                    </a:lnTo>
                    <a:lnTo>
                      <a:pt x="49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9" name="Oval 54"/>
              <p:cNvSpPr>
                <a:spLocks noChangeArrowheads="1"/>
              </p:cNvSpPr>
              <p:nvPr/>
            </p:nvSpPr>
            <p:spPr bwMode="auto">
              <a:xfrm>
                <a:off x="1747" y="2976"/>
                <a:ext cx="90" cy="13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2370" name="Group 55"/>
              <p:cNvGrpSpPr>
                <a:grpSpLocks/>
              </p:cNvGrpSpPr>
              <p:nvPr/>
            </p:nvGrpSpPr>
            <p:grpSpPr bwMode="auto">
              <a:xfrm rot="423203">
                <a:off x="5423" y="3251"/>
                <a:ext cx="89" cy="200"/>
                <a:chOff x="4551" y="2197"/>
                <a:chExt cx="38" cy="90"/>
              </a:xfrm>
            </p:grpSpPr>
            <p:sp>
              <p:nvSpPr>
                <p:cNvPr id="12382" name="Rectangle 56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83" name="Rectangle 57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84" name="Rectangle 58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71" name="Group 59"/>
              <p:cNvGrpSpPr>
                <a:grpSpLocks/>
              </p:cNvGrpSpPr>
              <p:nvPr/>
            </p:nvGrpSpPr>
            <p:grpSpPr bwMode="auto">
              <a:xfrm rot="712727">
                <a:off x="2517" y="2840"/>
                <a:ext cx="227" cy="279"/>
                <a:chOff x="1270" y="1027"/>
                <a:chExt cx="164" cy="188"/>
              </a:xfrm>
            </p:grpSpPr>
            <p:sp>
              <p:nvSpPr>
                <p:cNvPr id="12380" name="Freeform 60"/>
                <p:cNvSpPr>
                  <a:spLocks/>
                </p:cNvSpPr>
                <p:nvPr/>
              </p:nvSpPr>
              <p:spPr bwMode="auto">
                <a:xfrm rot="423203">
                  <a:off x="1270" y="1078"/>
                  <a:ext cx="118" cy="137"/>
                </a:xfrm>
                <a:custGeom>
                  <a:avLst/>
                  <a:gdLst>
                    <a:gd name="T0" fmla="*/ 438 w 96"/>
                    <a:gd name="T1" fmla="*/ 0 h 111"/>
                    <a:gd name="T2" fmla="*/ 0 w 96"/>
                    <a:gd name="T3" fmla="*/ 597 h 111"/>
                    <a:gd name="T4" fmla="*/ 156 w 96"/>
                    <a:gd name="T5" fmla="*/ 564 h 111"/>
                    <a:gd name="T6" fmla="*/ 500 w 96"/>
                    <a:gd name="T7" fmla="*/ 17 h 111"/>
                    <a:gd name="T8" fmla="*/ 438 w 96"/>
                    <a:gd name="T9" fmla="*/ 0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111"/>
                    <a:gd name="T17" fmla="*/ 96 w 96"/>
                    <a:gd name="T18" fmla="*/ 111 h 1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111">
                      <a:moveTo>
                        <a:pt x="84" y="0"/>
                      </a:moveTo>
                      <a:lnTo>
                        <a:pt x="0" y="111"/>
                      </a:lnTo>
                      <a:lnTo>
                        <a:pt x="30" y="105"/>
                      </a:lnTo>
                      <a:lnTo>
                        <a:pt x="96" y="3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6350">
                  <a:solidFill>
                    <a:schemeClr val="tx2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81" name="Oval 61"/>
                <p:cNvSpPr>
                  <a:spLocks noChangeArrowheads="1"/>
                </p:cNvSpPr>
                <p:nvPr/>
              </p:nvSpPr>
              <p:spPr bwMode="auto">
                <a:xfrm rot="59094">
                  <a:off x="1383" y="1027"/>
                  <a:ext cx="51" cy="86"/>
                </a:xfrm>
                <a:prstGeom prst="ellipse">
                  <a:avLst/>
                </a:prstGeom>
                <a:solidFill>
                  <a:schemeClr val="accent1"/>
                </a:solidFill>
                <a:ln w="635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72" name="Group 62"/>
              <p:cNvGrpSpPr>
                <a:grpSpLocks/>
              </p:cNvGrpSpPr>
              <p:nvPr/>
            </p:nvGrpSpPr>
            <p:grpSpPr bwMode="auto">
              <a:xfrm rot="423203">
                <a:off x="3110" y="3543"/>
                <a:ext cx="89" cy="200"/>
                <a:chOff x="4551" y="2197"/>
                <a:chExt cx="38" cy="90"/>
              </a:xfrm>
            </p:grpSpPr>
            <p:sp>
              <p:nvSpPr>
                <p:cNvPr id="12377" name="Rectangle 63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8" name="Rectangle 64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9" name="Rectangle 65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373" name="Group 66"/>
              <p:cNvGrpSpPr>
                <a:grpSpLocks/>
              </p:cNvGrpSpPr>
              <p:nvPr/>
            </p:nvGrpSpPr>
            <p:grpSpPr bwMode="auto">
              <a:xfrm rot="-4976797">
                <a:off x="1688" y="3144"/>
                <a:ext cx="89" cy="200"/>
                <a:chOff x="4551" y="2197"/>
                <a:chExt cx="38" cy="90"/>
              </a:xfrm>
            </p:grpSpPr>
            <p:sp>
              <p:nvSpPr>
                <p:cNvPr id="12374" name="Rectangle 67"/>
                <p:cNvSpPr>
                  <a:spLocks noChangeArrowheads="1"/>
                </p:cNvSpPr>
                <p:nvPr/>
              </p:nvSpPr>
              <p:spPr bwMode="auto">
                <a:xfrm>
                  <a:off x="4551" y="2197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5" name="Rectangle 68"/>
                <p:cNvSpPr>
                  <a:spLocks noChangeArrowheads="1"/>
                </p:cNvSpPr>
                <p:nvPr/>
              </p:nvSpPr>
              <p:spPr bwMode="auto">
                <a:xfrm>
                  <a:off x="4554" y="2230"/>
                  <a:ext cx="32" cy="27"/>
                </a:xfrm>
                <a:prstGeom prst="rect">
                  <a:avLst/>
                </a:prstGeom>
                <a:solidFill>
                  <a:srgbClr val="F7FC2C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76" name="Rectangle 69"/>
                <p:cNvSpPr>
                  <a:spLocks noChangeArrowheads="1"/>
                </p:cNvSpPr>
                <p:nvPr/>
              </p:nvSpPr>
              <p:spPr bwMode="auto">
                <a:xfrm>
                  <a:off x="4557" y="2260"/>
                  <a:ext cx="32" cy="27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2310" name="Group 70"/>
            <p:cNvGrpSpPr>
              <a:grpSpLocks/>
            </p:cNvGrpSpPr>
            <p:nvPr/>
          </p:nvGrpSpPr>
          <p:grpSpPr bwMode="auto">
            <a:xfrm rot="-169725">
              <a:off x="6813" y="2736"/>
              <a:ext cx="326" cy="322"/>
              <a:chOff x="2880" y="2016"/>
              <a:chExt cx="2016" cy="2016"/>
            </a:xfrm>
          </p:grpSpPr>
          <p:sp>
            <p:nvSpPr>
              <p:cNvPr id="12323" name="Oval 71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2016" cy="2016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4" name="Oval 72"/>
              <p:cNvSpPr>
                <a:spLocks noChangeArrowheads="1"/>
              </p:cNvSpPr>
              <p:nvPr/>
            </p:nvSpPr>
            <p:spPr bwMode="auto">
              <a:xfrm>
                <a:off x="3224" y="2359"/>
                <a:ext cx="1328" cy="1329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0033CC"/>
                  </a:solidFill>
                </a:endParaRPr>
              </a:p>
            </p:txBody>
          </p:sp>
          <p:sp>
            <p:nvSpPr>
              <p:cNvPr id="12325" name="Oval 73"/>
              <p:cNvSpPr>
                <a:spLocks noChangeArrowheads="1"/>
              </p:cNvSpPr>
              <p:nvPr/>
            </p:nvSpPr>
            <p:spPr bwMode="auto">
              <a:xfrm>
                <a:off x="3323" y="2458"/>
                <a:ext cx="1130" cy="113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6" name="Oval 74"/>
              <p:cNvSpPr>
                <a:spLocks noChangeArrowheads="1"/>
              </p:cNvSpPr>
              <p:nvPr/>
            </p:nvSpPr>
            <p:spPr bwMode="auto">
              <a:xfrm>
                <a:off x="3863" y="2507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7" name="Oval 75"/>
              <p:cNvSpPr>
                <a:spLocks noChangeArrowheads="1"/>
              </p:cNvSpPr>
              <p:nvPr/>
            </p:nvSpPr>
            <p:spPr bwMode="auto">
              <a:xfrm>
                <a:off x="4355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8" name="Oval 76"/>
              <p:cNvSpPr>
                <a:spLocks noChangeArrowheads="1"/>
              </p:cNvSpPr>
              <p:nvPr/>
            </p:nvSpPr>
            <p:spPr bwMode="auto">
              <a:xfrm>
                <a:off x="3863" y="3491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9" name="Oval 77"/>
              <p:cNvSpPr>
                <a:spLocks noChangeArrowheads="1"/>
              </p:cNvSpPr>
              <p:nvPr/>
            </p:nvSpPr>
            <p:spPr bwMode="auto">
              <a:xfrm>
                <a:off x="3372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0" name="Oval 78"/>
              <p:cNvSpPr>
                <a:spLocks noChangeArrowheads="1"/>
              </p:cNvSpPr>
              <p:nvPr/>
            </p:nvSpPr>
            <p:spPr bwMode="auto">
              <a:xfrm>
                <a:off x="4208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1" name="Oval 79"/>
              <p:cNvSpPr>
                <a:spLocks noChangeArrowheads="1"/>
              </p:cNvSpPr>
              <p:nvPr/>
            </p:nvSpPr>
            <p:spPr bwMode="auto">
              <a:xfrm>
                <a:off x="3519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2" name="Oval 80"/>
              <p:cNvSpPr>
                <a:spLocks noChangeArrowheads="1"/>
              </p:cNvSpPr>
              <p:nvPr/>
            </p:nvSpPr>
            <p:spPr bwMode="auto">
              <a:xfrm>
                <a:off x="3519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3" name="Oval 81"/>
              <p:cNvSpPr>
                <a:spLocks noChangeArrowheads="1"/>
              </p:cNvSpPr>
              <p:nvPr/>
            </p:nvSpPr>
            <p:spPr bwMode="auto">
              <a:xfrm>
                <a:off x="4208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311" name="Group 82"/>
            <p:cNvGrpSpPr>
              <a:grpSpLocks/>
            </p:cNvGrpSpPr>
            <p:nvPr/>
          </p:nvGrpSpPr>
          <p:grpSpPr bwMode="auto">
            <a:xfrm rot="-169725">
              <a:off x="7149" y="2736"/>
              <a:ext cx="326" cy="323"/>
              <a:chOff x="2880" y="2016"/>
              <a:chExt cx="2016" cy="2016"/>
            </a:xfrm>
          </p:grpSpPr>
          <p:sp>
            <p:nvSpPr>
              <p:cNvPr id="12312" name="Oval 83"/>
              <p:cNvSpPr>
                <a:spLocks noChangeArrowheads="1"/>
              </p:cNvSpPr>
              <p:nvPr/>
            </p:nvSpPr>
            <p:spPr bwMode="auto">
              <a:xfrm>
                <a:off x="2880" y="2016"/>
                <a:ext cx="2016" cy="2016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3" name="Oval 84"/>
              <p:cNvSpPr>
                <a:spLocks noChangeArrowheads="1"/>
              </p:cNvSpPr>
              <p:nvPr/>
            </p:nvSpPr>
            <p:spPr bwMode="auto">
              <a:xfrm>
                <a:off x="3224" y="2359"/>
                <a:ext cx="1328" cy="1329"/>
              </a:xfrm>
              <a:prstGeom prst="ellipse">
                <a:avLst/>
              </a:pr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>
                  <a:solidFill>
                    <a:srgbClr val="0033CC"/>
                  </a:solidFill>
                </a:endParaRPr>
              </a:p>
            </p:txBody>
          </p:sp>
          <p:sp>
            <p:nvSpPr>
              <p:cNvPr id="12314" name="Oval 85"/>
              <p:cNvSpPr>
                <a:spLocks noChangeArrowheads="1"/>
              </p:cNvSpPr>
              <p:nvPr/>
            </p:nvSpPr>
            <p:spPr bwMode="auto">
              <a:xfrm>
                <a:off x="3323" y="2458"/>
                <a:ext cx="1130" cy="1131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5" name="Oval 86"/>
              <p:cNvSpPr>
                <a:spLocks noChangeArrowheads="1"/>
              </p:cNvSpPr>
              <p:nvPr/>
            </p:nvSpPr>
            <p:spPr bwMode="auto">
              <a:xfrm>
                <a:off x="3863" y="2507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6" name="Oval 87"/>
              <p:cNvSpPr>
                <a:spLocks noChangeArrowheads="1"/>
              </p:cNvSpPr>
              <p:nvPr/>
            </p:nvSpPr>
            <p:spPr bwMode="auto">
              <a:xfrm>
                <a:off x="4355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7" name="Oval 88"/>
              <p:cNvSpPr>
                <a:spLocks noChangeArrowheads="1"/>
              </p:cNvSpPr>
              <p:nvPr/>
            </p:nvSpPr>
            <p:spPr bwMode="auto">
              <a:xfrm>
                <a:off x="3863" y="3491"/>
                <a:ext cx="50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8" name="Oval 89"/>
              <p:cNvSpPr>
                <a:spLocks noChangeArrowheads="1"/>
              </p:cNvSpPr>
              <p:nvPr/>
            </p:nvSpPr>
            <p:spPr bwMode="auto">
              <a:xfrm>
                <a:off x="3372" y="3048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19" name="Oval 90"/>
              <p:cNvSpPr>
                <a:spLocks noChangeArrowheads="1"/>
              </p:cNvSpPr>
              <p:nvPr/>
            </p:nvSpPr>
            <p:spPr bwMode="auto">
              <a:xfrm>
                <a:off x="4208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0" name="Oval 91"/>
              <p:cNvSpPr>
                <a:spLocks noChangeArrowheads="1"/>
              </p:cNvSpPr>
              <p:nvPr/>
            </p:nvSpPr>
            <p:spPr bwMode="auto">
              <a:xfrm>
                <a:off x="3519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1" name="Oval 92"/>
              <p:cNvSpPr>
                <a:spLocks noChangeArrowheads="1"/>
              </p:cNvSpPr>
              <p:nvPr/>
            </p:nvSpPr>
            <p:spPr bwMode="auto">
              <a:xfrm>
                <a:off x="3519" y="2704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22" name="Oval 93"/>
              <p:cNvSpPr>
                <a:spLocks noChangeArrowheads="1"/>
              </p:cNvSpPr>
              <p:nvPr/>
            </p:nvSpPr>
            <p:spPr bwMode="auto">
              <a:xfrm>
                <a:off x="4208" y="3343"/>
                <a:ext cx="49" cy="4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393 L 0.17343 0.0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23628 0.002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43 0.00787 L 0.3368 0.00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28 0.00277 L -0.45677 0.0027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1214438" y="2000250"/>
            <a:ext cx="6858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714750" y="1428750"/>
            <a:ext cx="428625" cy="2857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3571082" y="1856581"/>
            <a:ext cx="28575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Левая круглая скобка 8"/>
          <p:cNvSpPr/>
          <p:nvPr/>
        </p:nvSpPr>
        <p:spPr>
          <a:xfrm rot="16200000">
            <a:off x="4500563" y="-1285875"/>
            <a:ext cx="285750" cy="6858000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1751012" y="2035176"/>
            <a:ext cx="212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2965450" y="2035176"/>
            <a:ext cx="212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322512" y="2035176"/>
            <a:ext cx="212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6752431" y="2034382"/>
            <a:ext cx="21272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609306" y="2034382"/>
            <a:ext cx="21272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5680869" y="2034382"/>
            <a:ext cx="21272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1035050" y="1820863"/>
            <a:ext cx="357187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7894638" y="1820863"/>
            <a:ext cx="357187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214438" y="1643063"/>
            <a:ext cx="6429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6858000" y="1643063"/>
            <a:ext cx="121443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28" name="TextBox 26"/>
          <p:cNvSpPr txBox="1">
            <a:spLocks noChangeArrowheads="1"/>
          </p:cNvSpPr>
          <p:nvPr/>
        </p:nvSpPr>
        <p:spPr bwMode="auto">
          <a:xfrm>
            <a:off x="1214438" y="1143000"/>
            <a:ext cx="1076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b </a:t>
            </a:r>
            <a:r>
              <a:rPr lang="ru-RU" sz="2400"/>
              <a:t>км/ч</a:t>
            </a:r>
          </a:p>
        </p:txBody>
      </p:sp>
      <p:sp>
        <p:nvSpPr>
          <p:cNvPr id="13329" name="TextBox 27"/>
          <p:cNvSpPr txBox="1">
            <a:spLocks noChangeArrowheads="1"/>
          </p:cNvSpPr>
          <p:nvPr/>
        </p:nvSpPr>
        <p:spPr bwMode="auto">
          <a:xfrm>
            <a:off x="6858000" y="1214438"/>
            <a:ext cx="1055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с</a:t>
            </a:r>
            <a:r>
              <a:rPr lang="en-US" sz="2800"/>
              <a:t> </a:t>
            </a:r>
            <a:r>
              <a:rPr lang="ru-RU" sz="2400"/>
              <a:t>км/ч</a:t>
            </a:r>
          </a:p>
        </p:txBody>
      </p:sp>
      <p:sp>
        <p:nvSpPr>
          <p:cNvPr id="13330" name="TextBox 28"/>
          <p:cNvSpPr txBox="1">
            <a:spLocks noChangeArrowheads="1"/>
          </p:cNvSpPr>
          <p:nvPr/>
        </p:nvSpPr>
        <p:spPr bwMode="auto">
          <a:xfrm>
            <a:off x="4143375" y="2428875"/>
            <a:ext cx="830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а </a:t>
            </a:r>
            <a:r>
              <a:rPr lang="ru-RU" sz="2400"/>
              <a:t>км</a:t>
            </a:r>
            <a:endParaRPr lang="ru-RU" sz="2800"/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1000125" y="3286125"/>
          <a:ext cx="4214842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7256"/>
                <a:gridCol w="3357586"/>
              </a:tblGrid>
              <a:tr h="3690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 </a:t>
                      </a:r>
                      <a:r>
                        <a:rPr lang="ru-RU" sz="2000" b="1" dirty="0" smtClean="0"/>
                        <a:t>ч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 </a:t>
                      </a:r>
                      <a:r>
                        <a:rPr lang="ru-RU" sz="2000" b="1" dirty="0" smtClean="0"/>
                        <a:t>км</a:t>
                      </a:r>
                      <a:endParaRPr lang="ru-RU" sz="2000" b="1" dirty="0"/>
                    </a:p>
                  </a:txBody>
                  <a:tcPr/>
                </a:tc>
              </a:tr>
              <a:tr h="3690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0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  <a:tr h="3690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  <a:tr h="3690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  </a:t>
                      </a:r>
                      <a:endParaRPr lang="ru-RU" sz="2400" b="1" dirty="0" smtClean="0"/>
                    </a:p>
                  </a:txBody>
                  <a:tcPr/>
                </a:tc>
              </a:tr>
              <a:tr h="3690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  </a:t>
                      </a:r>
                      <a:endParaRPr lang="ru-RU" sz="2400" b="1" dirty="0" smtClean="0"/>
                    </a:p>
                  </a:txBody>
                  <a:tcPr/>
                </a:tc>
              </a:tr>
              <a:tr h="3690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  </a:t>
                      </a:r>
                      <a:endParaRPr lang="ru-RU" sz="2400" b="1" dirty="0" smtClean="0"/>
                    </a:p>
                  </a:txBody>
                  <a:tcPr/>
                </a:tc>
              </a:tr>
              <a:tr h="36909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 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  </a:t>
                      </a:r>
                      <a:endParaRPr lang="ru-RU" sz="24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214563" y="364331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а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000250" y="4071938"/>
            <a:ext cx="2122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a</a:t>
            </a:r>
            <a:r>
              <a:rPr lang="ru-RU" sz="2400" b="1"/>
              <a:t> – ( </a:t>
            </a:r>
            <a:r>
              <a:rPr lang="en-US" sz="2400" b="1"/>
              <a:t>b + c) ∙ 1</a:t>
            </a:r>
            <a:endParaRPr lang="ru-RU" sz="2400" b="1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000250" y="4500563"/>
            <a:ext cx="2286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</a:t>
            </a:r>
            <a:r>
              <a:rPr lang="ru-RU" sz="2400" b="1"/>
              <a:t> – ( </a:t>
            </a:r>
            <a:r>
              <a:rPr lang="en-US" sz="2400" b="1"/>
              <a:t>b + c) ∙ 2</a:t>
            </a:r>
            <a:endParaRPr lang="ru-RU" sz="2400" b="1"/>
          </a:p>
          <a:p>
            <a:endParaRPr lang="ru-RU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928813" y="4929188"/>
            <a:ext cx="2286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</a:t>
            </a:r>
            <a:r>
              <a:rPr lang="ru-RU" sz="2400" b="1"/>
              <a:t> – ( </a:t>
            </a:r>
            <a:r>
              <a:rPr lang="en-US" sz="2400" b="1"/>
              <a:t>b + c) ∙ 3</a:t>
            </a:r>
            <a:endParaRPr lang="ru-RU" sz="2400" b="1"/>
          </a:p>
          <a:p>
            <a:endParaRPr lang="ru-RU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000250" y="5429250"/>
            <a:ext cx="24288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</a:t>
            </a:r>
            <a:r>
              <a:rPr lang="ru-RU" sz="2400" b="1"/>
              <a:t> – ( </a:t>
            </a:r>
            <a:r>
              <a:rPr lang="en-US" sz="2400" b="1"/>
              <a:t>b + c) ∙ 4</a:t>
            </a:r>
            <a:endParaRPr lang="ru-RU" sz="2400" b="1"/>
          </a:p>
          <a:p>
            <a:endParaRPr lang="ru-RU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000250" y="5857875"/>
            <a:ext cx="2214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a</a:t>
            </a:r>
            <a:r>
              <a:rPr lang="ru-RU" sz="2400" b="1"/>
              <a:t> – ( </a:t>
            </a:r>
            <a:r>
              <a:rPr lang="en-US" sz="2400" b="1"/>
              <a:t>b + c) ∙ t</a:t>
            </a:r>
            <a:endParaRPr lang="ru-RU" sz="2400" b="1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143625" y="3500438"/>
            <a:ext cx="2252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V </a:t>
            </a:r>
            <a:r>
              <a:rPr lang="ru-RU" sz="2000" b="1"/>
              <a:t>сб</a:t>
            </a:r>
            <a:r>
              <a:rPr lang="ru-RU" sz="2400" b="1"/>
              <a:t> = </a:t>
            </a:r>
            <a:r>
              <a:rPr lang="en-US" sz="2400" b="1"/>
              <a:t>V</a:t>
            </a:r>
            <a:r>
              <a:rPr lang="en-US" sz="2000" b="1"/>
              <a:t>1</a:t>
            </a:r>
            <a:r>
              <a:rPr lang="en-US" sz="2400" b="1"/>
              <a:t> + V</a:t>
            </a:r>
            <a:r>
              <a:rPr lang="en-US" sz="2000" b="1"/>
              <a:t>2</a:t>
            </a:r>
            <a:r>
              <a:rPr lang="en-US" sz="2400" b="1"/>
              <a:t> </a:t>
            </a:r>
            <a:endParaRPr lang="ru-RU" sz="2400" b="1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143625" y="4286250"/>
            <a:ext cx="2214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d = S – V </a:t>
            </a:r>
            <a:r>
              <a:rPr lang="ru-RU" sz="2000" b="1"/>
              <a:t>сб</a:t>
            </a:r>
            <a:r>
              <a:rPr lang="ru-RU" sz="2400" b="1"/>
              <a:t> ∙ </a:t>
            </a:r>
            <a:r>
              <a:rPr lang="en-US" sz="2400" b="1"/>
              <a:t>t</a:t>
            </a:r>
            <a:endParaRPr lang="ru-RU" sz="2400" b="1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143625" y="5000625"/>
            <a:ext cx="2433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t </a:t>
            </a:r>
            <a:r>
              <a:rPr lang="ru-RU" sz="2000" b="1"/>
              <a:t>встр.</a:t>
            </a:r>
            <a:r>
              <a:rPr lang="ru-RU" sz="2400" b="1"/>
              <a:t> = </a:t>
            </a:r>
            <a:r>
              <a:rPr lang="en-US" sz="2400" b="1"/>
              <a:t>S : V </a:t>
            </a:r>
            <a:r>
              <a:rPr lang="ru-RU" sz="2000" b="1"/>
              <a:t>сб</a:t>
            </a:r>
            <a:endParaRPr lang="ru-RU" sz="2400" b="1"/>
          </a:p>
        </p:txBody>
      </p:sp>
      <p:pic>
        <p:nvPicPr>
          <p:cNvPr id="40" name="Рисунок 39" descr="transporta-77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643063"/>
            <a:ext cx="762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 descr="transporta-65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0" y="1500188"/>
            <a:ext cx="1333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07083 -1.48148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2777 0.0009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2.22222E-6 L 0.13594 -0.002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77 0.00092 L -0.25382 0.0009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/>
      <p:bldP spid="37" grpId="0"/>
      <p:bldP spid="38" grpId="0"/>
      <p:bldP spid="39" grpId="0"/>
      <p:bldP spid="41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71750" y="2357438"/>
            <a:ext cx="4000500" cy="92868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S = ( V</a:t>
            </a:r>
            <a:r>
              <a:rPr lang="en-US" sz="2000" b="1" dirty="0">
                <a:solidFill>
                  <a:schemeClr val="tx1"/>
                </a:solidFill>
              </a:rPr>
              <a:t>1</a:t>
            </a:r>
            <a:r>
              <a:rPr lang="en-US" sz="2800" b="1" dirty="0">
                <a:solidFill>
                  <a:schemeClr val="tx1"/>
                </a:solidFill>
              </a:rPr>
              <a:t> + V</a:t>
            </a:r>
            <a:r>
              <a:rPr lang="en-US" sz="2000" b="1" dirty="0">
                <a:solidFill>
                  <a:schemeClr val="tx1"/>
                </a:solidFill>
              </a:rPr>
              <a:t>2</a:t>
            </a:r>
            <a:r>
              <a:rPr lang="en-US" sz="2800" b="1" dirty="0">
                <a:solidFill>
                  <a:schemeClr val="tx1"/>
                </a:solidFill>
              </a:rPr>
              <a:t>) ∙ t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71750" y="4286250"/>
            <a:ext cx="4000500" cy="92868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S = V </a:t>
            </a:r>
            <a:r>
              <a:rPr lang="ru-RU" sz="2000" b="1" dirty="0">
                <a:solidFill>
                  <a:schemeClr val="tx1"/>
                </a:solidFill>
              </a:rPr>
              <a:t>сб.</a:t>
            </a:r>
            <a:r>
              <a:rPr lang="en-US" sz="2800" b="1" dirty="0">
                <a:solidFill>
                  <a:schemeClr val="tx1"/>
                </a:solidFill>
              </a:rPr>
              <a:t> ∙ t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563" y="642938"/>
            <a:ext cx="7143750" cy="92868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Формула одновременного  движения</a:t>
            </a:r>
          </a:p>
        </p:txBody>
      </p:sp>
      <p:sp>
        <p:nvSpPr>
          <p:cNvPr id="5" name="Двойная стрелка вверх/вниз 4"/>
          <p:cNvSpPr/>
          <p:nvPr/>
        </p:nvSpPr>
        <p:spPr>
          <a:xfrm>
            <a:off x="4357688" y="3429000"/>
            <a:ext cx="285750" cy="785813"/>
          </a:xfrm>
          <a:prstGeom prst="up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428604"/>
            <a:ext cx="167353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rgbClr val="00B050"/>
                </a:solidFill>
              </a:rPr>
              <a:t>Тест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2286000" y="1500188"/>
            <a:ext cx="47863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algn="ctr"/>
            <a:r>
              <a:rPr lang="ru-RU" sz="2800" b="1">
                <a:latin typeface="Times New Roman" pitchFamily="18" charset="0"/>
              </a:rPr>
              <a:t>Ответы </a:t>
            </a:r>
          </a:p>
          <a:p>
            <a:pPr marL="357188" indent="-357188"/>
            <a:endParaRPr lang="ru-RU" sz="2800" b="1">
              <a:latin typeface="Times New Roman" pitchFamily="18" charset="0"/>
            </a:endParaRPr>
          </a:p>
          <a:p>
            <a:pPr marL="357188" indent="-357188"/>
            <a:r>
              <a:rPr lang="ru-RU" sz="2800" b="1">
                <a:latin typeface="Times New Roman" pitchFamily="18" charset="0"/>
              </a:rPr>
              <a:t>Вариант 1.		Вариант 2.</a:t>
            </a:r>
          </a:p>
          <a:p>
            <a:pPr marL="357188" indent="-357188"/>
            <a:endParaRPr lang="ru-RU" sz="2800" b="1">
              <a:latin typeface="Times New Roman" pitchFamily="18" charset="0"/>
            </a:endParaRPr>
          </a:p>
          <a:p>
            <a:pPr marL="357188" indent="-357188">
              <a:buFontTx/>
              <a:buAutoNum type="arabicPeriod"/>
            </a:pPr>
            <a:r>
              <a:rPr lang="ru-RU" sz="2800" b="1">
                <a:latin typeface="Times New Roman" pitchFamily="18" charset="0"/>
              </a:rPr>
              <a:t> в				1. а</a:t>
            </a:r>
          </a:p>
          <a:p>
            <a:pPr marL="357188" indent="-357188">
              <a:buFontTx/>
              <a:buAutoNum type="arabicPeriod"/>
            </a:pPr>
            <a:r>
              <a:rPr lang="ru-RU" sz="2800" b="1">
                <a:latin typeface="Times New Roman" pitchFamily="18" charset="0"/>
              </a:rPr>
              <a:t> в				2. б</a:t>
            </a:r>
          </a:p>
          <a:p>
            <a:pPr marL="357188" indent="-357188">
              <a:buFontTx/>
              <a:buAutoNum type="arabicPeriod"/>
            </a:pPr>
            <a:r>
              <a:rPr lang="ru-RU" sz="2800" b="1">
                <a:latin typeface="Times New Roman" pitchFamily="18" charset="0"/>
              </a:rPr>
              <a:t> в				3. в</a:t>
            </a:r>
          </a:p>
          <a:p>
            <a:pPr marL="357188" indent="-357188">
              <a:buFontTx/>
              <a:buAutoNum type="arabicPeriod"/>
            </a:pPr>
            <a:r>
              <a:rPr lang="ru-RU" sz="2800" b="1">
                <a:latin typeface="Times New Roman" pitchFamily="18" charset="0"/>
              </a:rPr>
              <a:t> в				4. а</a:t>
            </a:r>
          </a:p>
          <a:p>
            <a:pPr marL="357188" indent="-357188">
              <a:buFontTx/>
              <a:buAutoNum type="arabicPeriod"/>
            </a:pPr>
            <a:r>
              <a:rPr lang="ru-RU" sz="2800" b="1">
                <a:latin typeface="Times New Roman" pitchFamily="18" charset="0"/>
              </a:rPr>
              <a:t> а				5. в</a:t>
            </a:r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2286000" y="1785938"/>
            <a:ext cx="4572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Оценивание</a:t>
            </a:r>
          </a:p>
          <a:p>
            <a:endParaRPr lang="ru-RU" sz="2800" b="1">
              <a:latin typeface="Times New Roman" pitchFamily="18" charset="0"/>
            </a:endParaRPr>
          </a:p>
          <a:p>
            <a:r>
              <a:rPr lang="ru-RU" sz="2800" b="1">
                <a:latin typeface="Times New Roman" pitchFamily="18" charset="0"/>
              </a:rPr>
              <a:t>      + + + + +		5</a:t>
            </a:r>
          </a:p>
          <a:p>
            <a:endParaRPr lang="ru-RU" sz="2800" b="1">
              <a:latin typeface="Times New Roman" pitchFamily="18" charset="0"/>
            </a:endParaRPr>
          </a:p>
          <a:p>
            <a:r>
              <a:rPr lang="ru-RU" sz="2800" b="1">
                <a:latin typeface="Times New Roman" pitchFamily="18" charset="0"/>
              </a:rPr>
              <a:t>      + + + + 		          4</a:t>
            </a:r>
          </a:p>
          <a:p>
            <a:endParaRPr lang="ru-RU" sz="2800" b="1">
              <a:latin typeface="Times New Roman" pitchFamily="18" charset="0"/>
            </a:endParaRPr>
          </a:p>
          <a:p>
            <a:r>
              <a:rPr lang="ru-RU" sz="2800" b="1">
                <a:latin typeface="Times New Roman" pitchFamily="18" charset="0"/>
              </a:rPr>
              <a:t>      + + + 		          3</a:t>
            </a:r>
          </a:p>
          <a:p>
            <a:endParaRPr lang="ru-RU" sz="2800" b="1">
              <a:latin typeface="Times New Roman" pitchFamily="18" charset="0"/>
            </a:endParaRPr>
          </a:p>
          <a:p>
            <a:r>
              <a:rPr lang="ru-RU" sz="2800" b="1">
                <a:latin typeface="Times New Roman" pitchFamily="18" charset="0"/>
              </a:rPr>
              <a:t>      + +			2</a:t>
            </a:r>
            <a:endParaRPr lang="ru-RU" sz="2800"/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857625" y="500063"/>
            <a:ext cx="1673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B050"/>
                </a:solidFill>
              </a:rPr>
              <a:t>Тест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71750" y="3000375"/>
            <a:ext cx="4000500" cy="92868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S = V </a:t>
            </a:r>
            <a:r>
              <a:rPr lang="ru-RU" sz="2000" b="1" dirty="0">
                <a:solidFill>
                  <a:schemeClr val="tx1"/>
                </a:solidFill>
              </a:rPr>
              <a:t>сб.</a:t>
            </a:r>
            <a:r>
              <a:rPr lang="en-US" sz="2800" b="1" dirty="0">
                <a:solidFill>
                  <a:schemeClr val="tx1"/>
                </a:solidFill>
              </a:rPr>
              <a:t> ∙ t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563" y="642938"/>
            <a:ext cx="7143750" cy="92868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Формула одновременного  движения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43063" y="785813"/>
            <a:ext cx="6286500" cy="92868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Домашнее задание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786188" y="3429000"/>
            <a:ext cx="1885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№ 6 с.106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Arial" charset="0"/>
              </a:rPr>
              <a:t>Источники шаблона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55650" y="4143375"/>
            <a:ext cx="7210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>
                <a:hlinkClick r:id="rId2"/>
              </a:rPr>
              <a:t>http://radikal.ru/F/s41.radikal.ru/i092/1108/60/e918556f2ee2.jpg.html</a:t>
            </a:r>
            <a:r>
              <a:rPr lang="ru-RU" sz="1600"/>
              <a:t>  блокнот</a:t>
            </a:r>
          </a:p>
          <a:p>
            <a:r>
              <a:rPr lang="ru-RU" sz="1600"/>
              <a:t>Титульный слайд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55650" y="4719638"/>
            <a:ext cx="7378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>
                <a:hlinkClick r:id="rId3"/>
              </a:rPr>
              <a:t>http://radikal.ru/F/s007.radikal.ru/i301/1103/99/6199f83a006a.png.htm</a:t>
            </a:r>
            <a:r>
              <a:rPr lang="ru-RU" sz="1600"/>
              <a:t> мальчик </a:t>
            </a:r>
          </a:p>
          <a:p>
            <a:r>
              <a:rPr lang="ru-RU" sz="1600"/>
              <a:t>с карандашом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755650" y="5324475"/>
            <a:ext cx="6826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>
                <a:hlinkClick r:id="rId4"/>
              </a:rPr>
              <a:t>http://radikal.ru/F/i082.radikal.ru/1104/4f/315eaf1515d8.png.htm</a:t>
            </a:r>
            <a:r>
              <a:rPr lang="ru-RU" sz="1600"/>
              <a:t>  мальчик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755650" y="5684838"/>
            <a:ext cx="669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>
                <a:hlinkClick r:id="rId5"/>
              </a:rPr>
              <a:t>http://radikal.ru/F/i060.radikal.ru/1008/11/c307d759d821.png.html</a:t>
            </a:r>
            <a:r>
              <a:rPr lang="ru-RU" sz="1600"/>
              <a:t> ранец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827088" y="6015038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Рабочий шаблон авторский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971550" y="1484313"/>
            <a:ext cx="7129463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Рожко Наталья Викторовна</a:t>
            </a:r>
          </a:p>
          <a:p>
            <a:pPr>
              <a:spcBef>
                <a:spcPct val="50000"/>
              </a:spcBef>
            </a:pPr>
            <a:r>
              <a:rPr lang="ru-RU"/>
              <a:t>МОУ СОШ №32 г. Комсомольска-на-Амуре</a:t>
            </a:r>
          </a:p>
          <a:p>
            <a:pPr>
              <a:spcBef>
                <a:spcPct val="50000"/>
              </a:spcBef>
            </a:pPr>
            <a:r>
              <a:rPr lang="ru-RU"/>
              <a:t>Учитель начальных классов</a:t>
            </a:r>
          </a:p>
          <a:p>
            <a:pPr>
              <a:spcBef>
                <a:spcPct val="50000"/>
              </a:spcBef>
            </a:pPr>
            <a:r>
              <a:rPr lang="ru-RU">
                <a:hlinkClick r:id="rId6"/>
              </a:rPr>
              <a:t>http://pedsovet.su/</a:t>
            </a:r>
            <a:r>
              <a:rPr lang="ru-RU"/>
              <a:t> 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/>
              <a:t>Для шаблона использованы источники: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11760" y="1236096"/>
            <a:ext cx="562975" cy="668516"/>
          </a:xfrm>
          <a:prstGeom prst="rect">
            <a:avLst/>
          </a:prstGeom>
          <a:blipFill rotWithShape="1">
            <a:blip r:embed="rId2" cstate="email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31840" y="1236096"/>
            <a:ext cx="409086" cy="668516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77513" y="1235708"/>
            <a:ext cx="562975" cy="668516"/>
          </a:xfrm>
          <a:prstGeom prst="rect">
            <a:avLst/>
          </a:prstGeom>
          <a:blipFill rotWithShape="1">
            <a:blip r:embed="rId4" cstate="email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 sz="2000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84609" y="1236096"/>
            <a:ext cx="562975" cy="670568"/>
          </a:xfrm>
          <a:prstGeom prst="rect">
            <a:avLst/>
          </a:prstGeom>
          <a:blipFill rotWithShape="1">
            <a:blip r:embed="rId5" cstate="email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5360" y="1236096"/>
            <a:ext cx="716863" cy="670568"/>
          </a:xfrm>
          <a:prstGeom prst="rect">
            <a:avLst/>
          </a:prstGeom>
          <a:blipFill rotWithShape="1">
            <a:blip r:embed="rId6" cstate="email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3758" y="1259688"/>
            <a:ext cx="409086" cy="668901"/>
          </a:xfrm>
          <a:prstGeom prst="rect">
            <a:avLst/>
          </a:prstGeom>
          <a:blipFill rotWithShape="1">
            <a:blip r:embed="rId7" cstate="email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12160" y="1236096"/>
            <a:ext cx="562975" cy="670505"/>
          </a:xfrm>
          <a:prstGeom prst="rect">
            <a:avLst/>
          </a:prstGeom>
          <a:blipFill rotWithShape="1">
            <a:blip r:embed="rId8" cstate="email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32240" y="1236096"/>
            <a:ext cx="409086" cy="668516"/>
          </a:xfrm>
          <a:prstGeom prst="rect">
            <a:avLst/>
          </a:prstGeom>
          <a:blipFill rotWithShape="1">
            <a:blip r:embed="rId9" cstate="email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52320" y="1236096"/>
            <a:ext cx="562975" cy="670568"/>
          </a:xfrm>
          <a:prstGeom prst="rect">
            <a:avLst/>
          </a:prstGeom>
          <a:blipFill rotWithShape="1">
            <a:blip r:embed="rId10" cstate="email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35138" y="1982788"/>
            <a:ext cx="3698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08250" y="1982788"/>
            <a:ext cx="3698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н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32138" y="1982788"/>
            <a:ext cx="3349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т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79850" y="1963738"/>
            <a:ext cx="3730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р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56138" y="1982788"/>
            <a:ext cx="3349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т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34000" y="1982788"/>
            <a:ext cx="355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а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92813" y="1982788"/>
            <a:ext cx="3571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с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69100" y="1955800"/>
            <a:ext cx="37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р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475538" y="1965325"/>
            <a:ext cx="539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о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43000" y="357188"/>
            <a:ext cx="7000875" cy="64293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Расположи дроби в порядке убывания</a:t>
            </a:r>
          </a:p>
        </p:txBody>
      </p:sp>
      <p:pic>
        <p:nvPicPr>
          <p:cNvPr id="22" name="Рисунок 21" descr="transporta-40 (1)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5188" y="5572125"/>
            <a:ext cx="10763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transporta-4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14750" y="1357313"/>
            <a:ext cx="1428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transporta-236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7250" y="5357813"/>
            <a:ext cx="164306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transporta-249.g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86188" y="4500563"/>
            <a:ext cx="1381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49000" decel="5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86 0.06111 L -0.17969 0.27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69 0.07222 L -0.17569 0.2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479 0.06111 L -0.49479 0.271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687 0.07616 L -0.49687 0.28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2 0.05764 L -0.2632 0.26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025 0.07222 L -0.26025 0.28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74 0.06111 L 0.12674 0.271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74 0.07222 L 0.12674 0.2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19 0.06088 L -0.18819 0.270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83 0.07222 L -0.17483 0.28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58 0.06111 L 0.36458 0.2710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892 0.07222 L 0.36892 0.28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19 0.06088 L -0.18819 0.2708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58 0.07477 L -0.18958 0.2849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072 0.06088 L 0.28072 0.2708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66 0.075 L 0.29166 0.2851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4 0.06088 L 0.28334 0.2708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49 0.07222 L 0.29549 0.282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>
          <a:xfrm>
            <a:off x="928688" y="571500"/>
            <a:ext cx="7500937" cy="85725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1000125" y="1500188"/>
            <a:ext cx="7643813" cy="4681537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928688" y="785813"/>
            <a:ext cx="7164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(600 : 30 - 7) ∙ 5 + (51 – 4 ∙ 4) + 1715=</a:t>
            </a:r>
          </a:p>
        </p:txBody>
      </p:sp>
      <p:sp>
        <p:nvSpPr>
          <p:cNvPr id="7" name="Овал 6"/>
          <p:cNvSpPr/>
          <p:nvPr/>
        </p:nvSpPr>
        <p:spPr>
          <a:xfrm>
            <a:off x="1357313" y="2143125"/>
            <a:ext cx="642937" cy="642938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72125" y="1928813"/>
            <a:ext cx="642938" cy="642937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214563" y="2857500"/>
            <a:ext cx="642937" cy="642938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71813" y="3643313"/>
            <a:ext cx="642937" cy="642937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071938" y="4429125"/>
            <a:ext cx="785812" cy="785813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72063" y="3143250"/>
            <a:ext cx="642937" cy="642938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929438" y="5072063"/>
            <a:ext cx="1143000" cy="11430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1267619" y="1661319"/>
            <a:ext cx="642938" cy="177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7" idx="0"/>
          </p:cNvCxnSpPr>
          <p:nvPr/>
        </p:nvCxnSpPr>
        <p:spPr>
          <a:xfrm rot="10800000" flipV="1">
            <a:off x="1679575" y="1571625"/>
            <a:ext cx="606425" cy="5715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7" idx="5"/>
            <a:endCxn id="9" idx="1"/>
          </p:cNvCxnSpPr>
          <p:nvPr/>
        </p:nvCxnSpPr>
        <p:spPr>
          <a:xfrm rot="16200000" flipH="1">
            <a:off x="1978025" y="2620963"/>
            <a:ext cx="258763" cy="40163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9" idx="0"/>
          </p:cNvCxnSpPr>
          <p:nvPr/>
        </p:nvCxnSpPr>
        <p:spPr>
          <a:xfrm rot="5400000">
            <a:off x="2053432" y="1981994"/>
            <a:ext cx="1357312" cy="3937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9" idx="5"/>
            <a:endCxn id="10" idx="1"/>
          </p:cNvCxnSpPr>
          <p:nvPr/>
        </p:nvCxnSpPr>
        <p:spPr>
          <a:xfrm rot="16200000" flipH="1">
            <a:off x="2799557" y="3371056"/>
            <a:ext cx="330200" cy="40163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0" idx="0"/>
          </p:cNvCxnSpPr>
          <p:nvPr/>
        </p:nvCxnSpPr>
        <p:spPr>
          <a:xfrm rot="5400000">
            <a:off x="2446338" y="2446338"/>
            <a:ext cx="2143125" cy="25082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0" idx="5"/>
            <a:endCxn id="11" idx="1"/>
          </p:cNvCxnSpPr>
          <p:nvPr/>
        </p:nvCxnSpPr>
        <p:spPr>
          <a:xfrm rot="16200000" flipH="1">
            <a:off x="3728244" y="4085432"/>
            <a:ext cx="350837" cy="56515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5715000" y="1643063"/>
            <a:ext cx="42862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41" idx="2"/>
            <a:endCxn id="12" idx="0"/>
          </p:cNvCxnSpPr>
          <p:nvPr/>
        </p:nvCxnSpPr>
        <p:spPr>
          <a:xfrm rot="16200000" flipH="1">
            <a:off x="4179888" y="1928812"/>
            <a:ext cx="1714500" cy="71437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8" idx="4"/>
            <a:endCxn id="12" idx="0"/>
          </p:cNvCxnSpPr>
          <p:nvPr/>
        </p:nvCxnSpPr>
        <p:spPr>
          <a:xfrm rot="5400000">
            <a:off x="5358607" y="2607468"/>
            <a:ext cx="571500" cy="50006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4500563" y="3643312"/>
            <a:ext cx="642938" cy="78581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1" idx="5"/>
            <a:endCxn id="13" idx="2"/>
          </p:cNvCxnSpPr>
          <p:nvPr/>
        </p:nvCxnSpPr>
        <p:spPr>
          <a:xfrm rot="16200000" flipH="1">
            <a:off x="5564981" y="4279107"/>
            <a:ext cx="542925" cy="21859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H="1">
            <a:off x="5536406" y="3250407"/>
            <a:ext cx="3571875" cy="7143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0" name="Рисунок 39" descr="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4357694"/>
            <a:ext cx="2500330" cy="188358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6" name="Овал 25"/>
          <p:cNvSpPr/>
          <p:nvPr/>
        </p:nvSpPr>
        <p:spPr>
          <a:xfrm>
            <a:off x="1357313" y="2143125"/>
            <a:ext cx="642937" cy="642938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32" name="Овал 31"/>
          <p:cNvSpPr/>
          <p:nvPr/>
        </p:nvSpPr>
        <p:spPr>
          <a:xfrm>
            <a:off x="2214563" y="2857500"/>
            <a:ext cx="642937" cy="642938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34" name="Овал 33"/>
          <p:cNvSpPr/>
          <p:nvPr/>
        </p:nvSpPr>
        <p:spPr>
          <a:xfrm>
            <a:off x="3071813" y="3643313"/>
            <a:ext cx="642937" cy="642937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65</a:t>
            </a:r>
          </a:p>
        </p:txBody>
      </p:sp>
      <p:sp>
        <p:nvSpPr>
          <p:cNvPr id="36" name="Овал 35"/>
          <p:cNvSpPr/>
          <p:nvPr/>
        </p:nvSpPr>
        <p:spPr>
          <a:xfrm>
            <a:off x="5572125" y="1928813"/>
            <a:ext cx="642938" cy="642937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5" name="Овал 44"/>
          <p:cNvSpPr/>
          <p:nvPr/>
        </p:nvSpPr>
        <p:spPr>
          <a:xfrm>
            <a:off x="5072063" y="3143250"/>
            <a:ext cx="642937" cy="642938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46" name="Овал 45"/>
          <p:cNvSpPr/>
          <p:nvPr/>
        </p:nvSpPr>
        <p:spPr>
          <a:xfrm>
            <a:off x="4071938" y="4429125"/>
            <a:ext cx="785812" cy="785813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47" name="Овал 46"/>
          <p:cNvSpPr/>
          <p:nvPr/>
        </p:nvSpPr>
        <p:spPr>
          <a:xfrm>
            <a:off x="6929438" y="5072063"/>
            <a:ext cx="1143000" cy="11430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1815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4" grpId="0" animBg="1"/>
      <p:bldP spid="36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750" y="3143250"/>
            <a:ext cx="1500188" cy="1000125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1815</a:t>
            </a:r>
          </a:p>
        </p:txBody>
      </p:sp>
      <p:sp>
        <p:nvSpPr>
          <p:cNvPr id="3" name="Овал 2"/>
          <p:cNvSpPr/>
          <p:nvPr/>
        </p:nvSpPr>
        <p:spPr>
          <a:xfrm>
            <a:off x="3929063" y="642938"/>
            <a:ext cx="1500187" cy="1000125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1834</a:t>
            </a:r>
          </a:p>
        </p:txBody>
      </p:sp>
      <p:sp>
        <p:nvSpPr>
          <p:cNvPr id="4" name="Овал 3"/>
          <p:cNvSpPr/>
          <p:nvPr/>
        </p:nvSpPr>
        <p:spPr>
          <a:xfrm>
            <a:off x="6786563" y="3143250"/>
            <a:ext cx="1500187" cy="1000125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1896</a:t>
            </a: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14" y="4643446"/>
            <a:ext cx="1928826" cy="145304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180px-Макет_пароходного_дилижанса_Черепановых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14744" y="2643182"/>
            <a:ext cx="2044724" cy="157163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9388" y="4357694"/>
            <a:ext cx="2057414" cy="171451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cxnSp>
        <p:nvCxnSpPr>
          <p:cNvPr id="9" name="Прямая со стрелкой 8"/>
          <p:cNvCxnSpPr>
            <a:stCxn id="2" idx="0"/>
            <a:endCxn id="3" idx="3"/>
          </p:cNvCxnSpPr>
          <p:nvPr/>
        </p:nvCxnSpPr>
        <p:spPr>
          <a:xfrm rot="5400000" flipH="1" flipV="1">
            <a:off x="2339975" y="1335088"/>
            <a:ext cx="1646237" cy="1970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5"/>
            <a:endCxn id="4" idx="0"/>
          </p:cNvCxnSpPr>
          <p:nvPr/>
        </p:nvCxnSpPr>
        <p:spPr>
          <a:xfrm rot="16200000" flipH="1">
            <a:off x="5550694" y="1156494"/>
            <a:ext cx="1646237" cy="2327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71688" y="2000250"/>
            <a:ext cx="795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+19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72188" y="2643188"/>
            <a:ext cx="89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+ 57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357438" y="428625"/>
            <a:ext cx="50149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B050"/>
                </a:solidFill>
              </a:rPr>
              <a:t>Блиц - турнир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88" y="2000250"/>
            <a:ext cx="7500937" cy="135731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      Первый российский пароход «Елизавета»   двигался со скоростью 9 км/ч. Какое расстояние он пройдет за 4 часа?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88" y="2000250"/>
            <a:ext cx="7500937" cy="135731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36 км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88" y="2000250"/>
            <a:ext cx="7500937" cy="135731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/>
          </a:p>
        </p:txBody>
      </p:sp>
      <p:pic>
        <p:nvPicPr>
          <p:cNvPr id="7" name="Рисунок 6" descr="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43174" y="3571876"/>
            <a:ext cx="4071966" cy="255628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357438" y="428625"/>
            <a:ext cx="50149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B050"/>
                </a:solidFill>
              </a:rPr>
              <a:t>Блиц - турнир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88" y="2000250"/>
            <a:ext cx="7500937" cy="135731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      Паровоз Черепановых за 3 часа мог преодолеть расстояние 48 км. С какой скоростью он двигался?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88" y="2000250"/>
            <a:ext cx="7500937" cy="135731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16 км/ч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88" y="2000250"/>
            <a:ext cx="7500937" cy="135731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/>
          </a:p>
        </p:txBody>
      </p:sp>
      <p:pic>
        <p:nvPicPr>
          <p:cNvPr id="8" name="Рисунок 7" descr="sad12-09_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57554" y="3429000"/>
            <a:ext cx="2500330" cy="301706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357438" y="428625"/>
            <a:ext cx="50149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>
                <a:solidFill>
                  <a:srgbClr val="00B050"/>
                </a:solidFill>
              </a:rPr>
              <a:t>Блиц - турнир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0125" y="1714500"/>
            <a:ext cx="7500938" cy="135731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Первый российский автомобиль двигался со скоростью 20 вёрст в час. За какое время он преодолеет расстояние 60 вёрст?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25" y="1714500"/>
            <a:ext cx="7500938" cy="135731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за 3 часа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25" y="1714500"/>
            <a:ext cx="7500938" cy="1357313"/>
          </a:xfrm>
          <a:prstGeom prst="roundRect">
            <a:avLst/>
          </a:prstGeom>
          <a:solidFill>
            <a:schemeClr val="accent1">
              <a:alpha val="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800" b="1" dirty="0"/>
          </a:p>
        </p:txBody>
      </p:sp>
      <p:pic>
        <p:nvPicPr>
          <p:cNvPr id="7" name="Рисунок 6" descr="image001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00298" y="3500438"/>
            <a:ext cx="4294145" cy="257176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57313" y="1214438"/>
            <a:ext cx="3643312" cy="85725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одновременное движение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00563" y="2786063"/>
            <a:ext cx="3643312" cy="85725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встречное движение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57438" y="4572000"/>
            <a:ext cx="3643312" cy="85725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формула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642918"/>
            <a:ext cx="6341401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rgbClr val="00B050"/>
                </a:solidFill>
              </a:rPr>
              <a:t>Формула одновременного встречного движения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352</Words>
  <Application>Microsoft Office PowerPoint</Application>
  <PresentationFormat>Экран (4:3)</PresentationFormat>
  <Paragraphs>122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Урок математики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Источники шаблона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Начальные классы</cp:lastModifiedBy>
  <cp:revision>102</cp:revision>
  <dcterms:created xsi:type="dcterms:W3CDTF">2011-08-02T23:19:04Z</dcterms:created>
  <dcterms:modified xsi:type="dcterms:W3CDTF">2012-03-02T06:06:07Z</dcterms:modified>
</cp:coreProperties>
</file>