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901" r:id="rId2"/>
    <p:sldMasterId id="2147484057" r:id="rId3"/>
  </p:sldMasterIdLst>
  <p:notesMasterIdLst>
    <p:notesMasterId r:id="rId23"/>
  </p:notesMasterIdLst>
  <p:handoutMasterIdLst>
    <p:handoutMasterId r:id="rId24"/>
  </p:handoutMasterIdLst>
  <p:sldIdLst>
    <p:sldId id="283" r:id="rId4"/>
    <p:sldId id="259" r:id="rId5"/>
    <p:sldId id="260" r:id="rId6"/>
    <p:sldId id="261" r:id="rId7"/>
    <p:sldId id="263" r:id="rId8"/>
    <p:sldId id="264" r:id="rId9"/>
    <p:sldId id="267" r:id="rId10"/>
    <p:sldId id="281" r:id="rId11"/>
    <p:sldId id="274" r:id="rId12"/>
    <p:sldId id="275" r:id="rId13"/>
    <p:sldId id="276" r:id="rId14"/>
    <p:sldId id="279" r:id="rId15"/>
    <p:sldId id="273" r:id="rId16"/>
    <p:sldId id="266" r:id="rId17"/>
    <p:sldId id="272" r:id="rId18"/>
    <p:sldId id="282" r:id="rId19"/>
    <p:sldId id="271" r:id="rId20"/>
    <p:sldId id="270" r:id="rId21"/>
    <p:sldId id="280" r:id="rId22"/>
  </p:sldIdLst>
  <p:sldSz cx="7704138" cy="10764838"/>
  <p:notesSz cx="6858000" cy="9144000"/>
  <p:defaultTextStyle>
    <a:defPPr>
      <a:defRPr lang="ru-RU"/>
    </a:defPPr>
    <a:lvl1pPr marL="0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607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214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2821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428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8035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5642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3249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0856" algn="l" defTabSz="105521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671"/>
    <a:srgbClr val="339933"/>
    <a:srgbClr val="CC0099"/>
    <a:srgbClr val="CCFFCC"/>
    <a:srgbClr val="33CC33"/>
    <a:srgbClr val="FF9900"/>
    <a:srgbClr val="99CCFF"/>
    <a:srgbClr val="FFCCC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795" autoAdjust="0"/>
  </p:normalViewPr>
  <p:slideViewPr>
    <p:cSldViewPr>
      <p:cViewPr>
        <p:scale>
          <a:sx n="42" d="100"/>
          <a:sy n="42" d="100"/>
        </p:scale>
        <p:origin x="-1470" y="42"/>
      </p:cViewPr>
      <p:guideLst>
        <p:guide orient="horz" pos="3391"/>
        <p:guide pos="24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FAF5-2030-4155-BE09-AF461D4EA31C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5D0A-ADF7-49A3-A265-7197A77BA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089E9-6212-4062-9119-BE3A410457D1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685800"/>
            <a:ext cx="2451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924E-9D8A-4530-A5DD-87ED31256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7607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5214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2821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0428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8035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5642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3249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20856" algn="l" defTabSz="1055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03450" y="685800"/>
            <a:ext cx="24511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5532B-DAB2-4F1A-B836-CC485FD4654A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03450" y="685800"/>
            <a:ext cx="24511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7F2CE-AD30-4478-AB9A-C13B2F78A07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6035" y="5382421"/>
            <a:ext cx="5391560" cy="1913749"/>
          </a:xfrm>
        </p:spPr>
        <p:txBody>
          <a:bodyPr/>
          <a:lstStyle>
            <a:lvl1pPr>
              <a:defRPr sz="4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6035" y="7535388"/>
            <a:ext cx="5391560" cy="1315702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69370" y="837269"/>
            <a:ext cx="1346886" cy="877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24698" y="837269"/>
            <a:ext cx="3916270" cy="877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811" y="3344080"/>
            <a:ext cx="6548518" cy="2307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622" y="6100076"/>
            <a:ext cx="5392896" cy="2751014"/>
          </a:xfrm>
        </p:spPr>
        <p:txBody>
          <a:bodyPr/>
          <a:lstStyle>
            <a:lvl1pPr marL="0" indent="0" algn="ctr">
              <a:buNone/>
              <a:defRPr/>
            </a:lvl1pPr>
            <a:lvl2pPr marL="527607" indent="0" algn="ctr">
              <a:buNone/>
              <a:defRPr/>
            </a:lvl2pPr>
            <a:lvl3pPr marL="1055214" indent="0" algn="ctr">
              <a:buNone/>
              <a:defRPr/>
            </a:lvl3pPr>
            <a:lvl4pPr marL="1582821" indent="0" algn="ctr">
              <a:buNone/>
              <a:defRPr/>
            </a:lvl4pPr>
            <a:lvl5pPr marL="2110428" indent="0" algn="ctr">
              <a:buNone/>
              <a:defRPr/>
            </a:lvl5pPr>
            <a:lvl6pPr marL="2638035" indent="0" algn="ctr">
              <a:buNone/>
              <a:defRPr/>
            </a:lvl6pPr>
            <a:lvl7pPr marL="3165642" indent="0" algn="ctr">
              <a:buNone/>
              <a:defRPr/>
            </a:lvl7pPr>
            <a:lvl8pPr marL="3693249" indent="0" algn="ctr">
              <a:buNone/>
              <a:defRPr/>
            </a:lvl8pPr>
            <a:lvl9pPr marL="42208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74" y="6917406"/>
            <a:ext cx="6548518" cy="213801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574" y="4562600"/>
            <a:ext cx="6548518" cy="2354807"/>
          </a:xfrm>
        </p:spPr>
        <p:txBody>
          <a:bodyPr anchor="b"/>
          <a:lstStyle>
            <a:lvl1pPr marL="0" indent="0">
              <a:buNone/>
              <a:defRPr sz="2300"/>
            </a:lvl1pPr>
            <a:lvl2pPr marL="527607" indent="0">
              <a:buNone/>
              <a:defRPr sz="2100"/>
            </a:lvl2pPr>
            <a:lvl3pPr marL="1055214" indent="0">
              <a:buNone/>
              <a:defRPr sz="1800"/>
            </a:lvl3pPr>
            <a:lvl4pPr marL="1582821" indent="0">
              <a:buNone/>
              <a:defRPr sz="1600"/>
            </a:lvl4pPr>
            <a:lvl5pPr marL="2110428" indent="0">
              <a:buNone/>
              <a:defRPr sz="1600"/>
            </a:lvl5pPr>
            <a:lvl6pPr marL="2638035" indent="0">
              <a:buNone/>
              <a:defRPr sz="1600"/>
            </a:lvl6pPr>
            <a:lvl7pPr marL="3165642" indent="0">
              <a:buNone/>
              <a:defRPr sz="1600"/>
            </a:lvl7pPr>
            <a:lvl8pPr marL="3693249" indent="0">
              <a:buNone/>
              <a:defRPr sz="1600"/>
            </a:lvl8pPr>
            <a:lvl9pPr marL="422085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3136" y="2683737"/>
            <a:ext cx="2998728" cy="7218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0266" y="2683737"/>
            <a:ext cx="3000066" cy="7218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8" y="431095"/>
            <a:ext cx="6933725" cy="17941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209" y="2409631"/>
            <a:ext cx="3403999" cy="1004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607" indent="0">
              <a:buNone/>
              <a:defRPr sz="2300" b="1"/>
            </a:lvl2pPr>
            <a:lvl3pPr marL="1055214" indent="0">
              <a:buNone/>
              <a:defRPr sz="2100" b="1"/>
            </a:lvl3pPr>
            <a:lvl4pPr marL="1582821" indent="0">
              <a:buNone/>
              <a:defRPr sz="1800" b="1"/>
            </a:lvl4pPr>
            <a:lvl5pPr marL="2110428" indent="0">
              <a:buNone/>
              <a:defRPr sz="1800" b="1"/>
            </a:lvl5pPr>
            <a:lvl6pPr marL="2638035" indent="0">
              <a:buNone/>
              <a:defRPr sz="1800" b="1"/>
            </a:lvl6pPr>
            <a:lvl7pPr marL="3165642" indent="0">
              <a:buNone/>
              <a:defRPr sz="1800" b="1"/>
            </a:lvl7pPr>
            <a:lvl8pPr marL="3693249" indent="0">
              <a:buNone/>
              <a:defRPr sz="1800" b="1"/>
            </a:lvl8pPr>
            <a:lvl9pPr marL="42208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209" y="3413849"/>
            <a:ext cx="3403999" cy="62022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13597" y="2409631"/>
            <a:ext cx="3405336" cy="1004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607" indent="0">
              <a:buNone/>
              <a:defRPr sz="2300" b="1"/>
            </a:lvl2pPr>
            <a:lvl3pPr marL="1055214" indent="0">
              <a:buNone/>
              <a:defRPr sz="2100" b="1"/>
            </a:lvl3pPr>
            <a:lvl4pPr marL="1582821" indent="0">
              <a:buNone/>
              <a:defRPr sz="1800" b="1"/>
            </a:lvl4pPr>
            <a:lvl5pPr marL="2110428" indent="0">
              <a:buNone/>
              <a:defRPr sz="1800" b="1"/>
            </a:lvl5pPr>
            <a:lvl6pPr marL="2638035" indent="0">
              <a:buNone/>
              <a:defRPr sz="1800" b="1"/>
            </a:lvl6pPr>
            <a:lvl7pPr marL="3165642" indent="0">
              <a:buNone/>
              <a:defRPr sz="1800" b="1"/>
            </a:lvl7pPr>
            <a:lvl8pPr marL="3693249" indent="0">
              <a:buNone/>
              <a:defRPr sz="1800" b="1"/>
            </a:lvl8pPr>
            <a:lvl9pPr marL="42208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13597" y="3413849"/>
            <a:ext cx="3405336" cy="62022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8" y="428602"/>
            <a:ext cx="2534609" cy="182404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106" y="428603"/>
            <a:ext cx="4306828" cy="918749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208" y="2252643"/>
            <a:ext cx="2534609" cy="7363450"/>
          </a:xfrm>
        </p:spPr>
        <p:txBody>
          <a:bodyPr/>
          <a:lstStyle>
            <a:lvl1pPr marL="0" indent="0">
              <a:buNone/>
              <a:defRPr sz="1600"/>
            </a:lvl1pPr>
            <a:lvl2pPr marL="527607" indent="0">
              <a:buNone/>
              <a:defRPr sz="1400"/>
            </a:lvl2pPr>
            <a:lvl3pPr marL="1055214" indent="0">
              <a:buNone/>
              <a:defRPr sz="1100"/>
            </a:lvl3pPr>
            <a:lvl4pPr marL="1582821" indent="0">
              <a:buNone/>
              <a:defRPr sz="1000"/>
            </a:lvl4pPr>
            <a:lvl5pPr marL="2110428" indent="0">
              <a:buNone/>
              <a:defRPr sz="1000"/>
            </a:lvl5pPr>
            <a:lvl6pPr marL="2638035" indent="0">
              <a:buNone/>
              <a:defRPr sz="1000"/>
            </a:lvl6pPr>
            <a:lvl7pPr marL="3165642" indent="0">
              <a:buNone/>
              <a:defRPr sz="1000"/>
            </a:lvl7pPr>
            <a:lvl8pPr marL="3693249" indent="0">
              <a:buNone/>
              <a:defRPr sz="1000"/>
            </a:lvl8pPr>
            <a:lvl9pPr marL="422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064" y="7535388"/>
            <a:ext cx="4622483" cy="88959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0064" y="961858"/>
            <a:ext cx="4622483" cy="6458903"/>
          </a:xfrm>
        </p:spPr>
        <p:txBody>
          <a:bodyPr/>
          <a:lstStyle>
            <a:lvl1pPr marL="0" indent="0">
              <a:buNone/>
              <a:defRPr sz="3700"/>
            </a:lvl1pPr>
            <a:lvl2pPr marL="527607" indent="0">
              <a:buNone/>
              <a:defRPr sz="3200"/>
            </a:lvl2pPr>
            <a:lvl3pPr marL="1055214" indent="0">
              <a:buNone/>
              <a:defRPr sz="2700"/>
            </a:lvl3pPr>
            <a:lvl4pPr marL="1582821" indent="0">
              <a:buNone/>
              <a:defRPr sz="2300"/>
            </a:lvl4pPr>
            <a:lvl5pPr marL="2110428" indent="0">
              <a:buNone/>
              <a:defRPr sz="2300"/>
            </a:lvl5pPr>
            <a:lvl6pPr marL="2638035" indent="0">
              <a:buNone/>
              <a:defRPr sz="2300"/>
            </a:lvl6pPr>
            <a:lvl7pPr marL="3165642" indent="0">
              <a:buNone/>
              <a:defRPr sz="2300"/>
            </a:lvl7pPr>
            <a:lvl8pPr marL="3693249" indent="0">
              <a:buNone/>
              <a:defRPr sz="2300"/>
            </a:lvl8pPr>
            <a:lvl9pPr marL="422085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0064" y="8424984"/>
            <a:ext cx="4622483" cy="1263372"/>
          </a:xfrm>
        </p:spPr>
        <p:txBody>
          <a:bodyPr/>
          <a:lstStyle>
            <a:lvl1pPr marL="0" indent="0">
              <a:buNone/>
              <a:defRPr sz="1600"/>
            </a:lvl1pPr>
            <a:lvl2pPr marL="527607" indent="0">
              <a:buNone/>
              <a:defRPr sz="1400"/>
            </a:lvl2pPr>
            <a:lvl3pPr marL="1055214" indent="0">
              <a:buNone/>
              <a:defRPr sz="1100"/>
            </a:lvl3pPr>
            <a:lvl4pPr marL="1582821" indent="0">
              <a:buNone/>
              <a:defRPr sz="1000"/>
            </a:lvl4pPr>
            <a:lvl5pPr marL="2110428" indent="0">
              <a:buNone/>
              <a:defRPr sz="1000"/>
            </a:lvl5pPr>
            <a:lvl6pPr marL="2638035" indent="0">
              <a:buNone/>
              <a:defRPr sz="1000"/>
            </a:lvl6pPr>
            <a:lvl7pPr marL="3165642" indent="0">
              <a:buNone/>
              <a:defRPr sz="1000"/>
            </a:lvl7pPr>
            <a:lvl8pPr marL="3693249" indent="0">
              <a:buNone/>
              <a:defRPr sz="1000"/>
            </a:lvl8pPr>
            <a:lvl9pPr marL="422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08868" y="336404"/>
            <a:ext cx="1531464" cy="95662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3135" y="336404"/>
            <a:ext cx="4467331" cy="95662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811" y="3344078"/>
            <a:ext cx="6548517" cy="23074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621" y="6100075"/>
            <a:ext cx="5392897" cy="275101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74" y="6917406"/>
            <a:ext cx="6548517" cy="21380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574" y="4562598"/>
            <a:ext cx="6548517" cy="235480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207" y="2511797"/>
            <a:ext cx="3402661" cy="71042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16270" y="2511797"/>
            <a:ext cx="3402661" cy="71042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207" y="2409630"/>
            <a:ext cx="3403999" cy="1004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207" y="3413849"/>
            <a:ext cx="3403999" cy="6202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13596" y="2409630"/>
            <a:ext cx="3405336" cy="1004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13596" y="3413849"/>
            <a:ext cx="3405336" cy="6202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74" y="6917406"/>
            <a:ext cx="6548518" cy="213801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574" y="4562600"/>
            <a:ext cx="6548518" cy="2354807"/>
          </a:xfrm>
        </p:spPr>
        <p:txBody>
          <a:bodyPr anchor="b"/>
          <a:lstStyle>
            <a:lvl1pPr marL="0" indent="0">
              <a:buNone/>
              <a:defRPr sz="2300"/>
            </a:lvl1pPr>
            <a:lvl2pPr marL="527607" indent="0">
              <a:buNone/>
              <a:defRPr sz="2100"/>
            </a:lvl2pPr>
            <a:lvl3pPr marL="1055214" indent="0">
              <a:buNone/>
              <a:defRPr sz="1800"/>
            </a:lvl3pPr>
            <a:lvl4pPr marL="1582821" indent="0">
              <a:buNone/>
              <a:defRPr sz="1600"/>
            </a:lvl4pPr>
            <a:lvl5pPr marL="2110428" indent="0">
              <a:buNone/>
              <a:defRPr sz="1600"/>
            </a:lvl5pPr>
            <a:lvl6pPr marL="2638035" indent="0">
              <a:buNone/>
              <a:defRPr sz="1600"/>
            </a:lvl6pPr>
            <a:lvl7pPr marL="3165642" indent="0">
              <a:buNone/>
              <a:defRPr sz="1600"/>
            </a:lvl7pPr>
            <a:lvl8pPr marL="3693249" indent="0">
              <a:buNone/>
              <a:defRPr sz="1600"/>
            </a:lvl8pPr>
            <a:lvl9pPr marL="422085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7" y="428600"/>
            <a:ext cx="2534608" cy="182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104" y="428601"/>
            <a:ext cx="4306827" cy="9187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207" y="2252643"/>
            <a:ext cx="2534608" cy="7363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065" y="7535387"/>
            <a:ext cx="4622483" cy="8895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0065" y="961858"/>
            <a:ext cx="4622483" cy="6458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0065" y="8424981"/>
            <a:ext cx="4622483" cy="1263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85500" y="431094"/>
            <a:ext cx="1733431" cy="91849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207" y="431094"/>
            <a:ext cx="5071891" cy="91849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6BC59-6758-4E30-BB31-19818DAEEE6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4699" y="2990236"/>
            <a:ext cx="2630909" cy="66258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010" y="2990236"/>
            <a:ext cx="2632248" cy="662585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8" y="431095"/>
            <a:ext cx="6933725" cy="17941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209" y="2409631"/>
            <a:ext cx="3403999" cy="1004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607" indent="0">
              <a:buNone/>
              <a:defRPr sz="2300" b="1"/>
            </a:lvl2pPr>
            <a:lvl3pPr marL="1055214" indent="0">
              <a:buNone/>
              <a:defRPr sz="2100" b="1"/>
            </a:lvl3pPr>
            <a:lvl4pPr marL="1582821" indent="0">
              <a:buNone/>
              <a:defRPr sz="1800" b="1"/>
            </a:lvl4pPr>
            <a:lvl5pPr marL="2110428" indent="0">
              <a:buNone/>
              <a:defRPr sz="1800" b="1"/>
            </a:lvl5pPr>
            <a:lvl6pPr marL="2638035" indent="0">
              <a:buNone/>
              <a:defRPr sz="1800" b="1"/>
            </a:lvl6pPr>
            <a:lvl7pPr marL="3165642" indent="0">
              <a:buNone/>
              <a:defRPr sz="1800" b="1"/>
            </a:lvl7pPr>
            <a:lvl8pPr marL="3693249" indent="0">
              <a:buNone/>
              <a:defRPr sz="1800" b="1"/>
            </a:lvl8pPr>
            <a:lvl9pPr marL="42208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209" y="3413849"/>
            <a:ext cx="3403999" cy="62022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13597" y="2409631"/>
            <a:ext cx="3405336" cy="1004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607" indent="0">
              <a:buNone/>
              <a:defRPr sz="2300" b="1"/>
            </a:lvl2pPr>
            <a:lvl3pPr marL="1055214" indent="0">
              <a:buNone/>
              <a:defRPr sz="2100" b="1"/>
            </a:lvl3pPr>
            <a:lvl4pPr marL="1582821" indent="0">
              <a:buNone/>
              <a:defRPr sz="1800" b="1"/>
            </a:lvl4pPr>
            <a:lvl5pPr marL="2110428" indent="0">
              <a:buNone/>
              <a:defRPr sz="1800" b="1"/>
            </a:lvl5pPr>
            <a:lvl6pPr marL="2638035" indent="0">
              <a:buNone/>
              <a:defRPr sz="1800" b="1"/>
            </a:lvl6pPr>
            <a:lvl7pPr marL="3165642" indent="0">
              <a:buNone/>
              <a:defRPr sz="1800" b="1"/>
            </a:lvl7pPr>
            <a:lvl8pPr marL="3693249" indent="0">
              <a:buNone/>
              <a:defRPr sz="1800" b="1"/>
            </a:lvl8pPr>
            <a:lvl9pPr marL="42208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13597" y="3413849"/>
            <a:ext cx="3405336" cy="620224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08" y="428602"/>
            <a:ext cx="2534609" cy="182404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106" y="428603"/>
            <a:ext cx="4306828" cy="918749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208" y="2252643"/>
            <a:ext cx="2534609" cy="7363450"/>
          </a:xfrm>
        </p:spPr>
        <p:txBody>
          <a:bodyPr/>
          <a:lstStyle>
            <a:lvl1pPr marL="0" indent="0">
              <a:buNone/>
              <a:defRPr sz="1600"/>
            </a:lvl1pPr>
            <a:lvl2pPr marL="527607" indent="0">
              <a:buNone/>
              <a:defRPr sz="1400"/>
            </a:lvl2pPr>
            <a:lvl3pPr marL="1055214" indent="0">
              <a:buNone/>
              <a:defRPr sz="1100"/>
            </a:lvl3pPr>
            <a:lvl4pPr marL="1582821" indent="0">
              <a:buNone/>
              <a:defRPr sz="1000"/>
            </a:lvl4pPr>
            <a:lvl5pPr marL="2110428" indent="0">
              <a:buNone/>
              <a:defRPr sz="1000"/>
            </a:lvl5pPr>
            <a:lvl6pPr marL="2638035" indent="0">
              <a:buNone/>
              <a:defRPr sz="1000"/>
            </a:lvl6pPr>
            <a:lvl7pPr marL="3165642" indent="0">
              <a:buNone/>
              <a:defRPr sz="1000"/>
            </a:lvl7pPr>
            <a:lvl8pPr marL="3693249" indent="0">
              <a:buNone/>
              <a:defRPr sz="1000"/>
            </a:lvl8pPr>
            <a:lvl9pPr marL="422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064" y="7535388"/>
            <a:ext cx="4622483" cy="88959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0064" y="961858"/>
            <a:ext cx="4622483" cy="6458903"/>
          </a:xfrm>
        </p:spPr>
        <p:txBody>
          <a:bodyPr/>
          <a:lstStyle>
            <a:lvl1pPr marL="0" indent="0">
              <a:buNone/>
              <a:defRPr sz="3700"/>
            </a:lvl1pPr>
            <a:lvl2pPr marL="527607" indent="0">
              <a:buNone/>
              <a:defRPr sz="3200"/>
            </a:lvl2pPr>
            <a:lvl3pPr marL="1055214" indent="0">
              <a:buNone/>
              <a:defRPr sz="2700"/>
            </a:lvl3pPr>
            <a:lvl4pPr marL="1582821" indent="0">
              <a:buNone/>
              <a:defRPr sz="2300"/>
            </a:lvl4pPr>
            <a:lvl5pPr marL="2110428" indent="0">
              <a:buNone/>
              <a:defRPr sz="2300"/>
            </a:lvl5pPr>
            <a:lvl6pPr marL="2638035" indent="0">
              <a:buNone/>
              <a:defRPr sz="2300"/>
            </a:lvl6pPr>
            <a:lvl7pPr marL="3165642" indent="0">
              <a:buNone/>
              <a:defRPr sz="2300"/>
            </a:lvl7pPr>
            <a:lvl8pPr marL="3693249" indent="0">
              <a:buNone/>
              <a:defRPr sz="2300"/>
            </a:lvl8pPr>
            <a:lvl9pPr marL="422085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0064" y="8424984"/>
            <a:ext cx="4622483" cy="1263372"/>
          </a:xfrm>
        </p:spPr>
        <p:txBody>
          <a:bodyPr/>
          <a:lstStyle>
            <a:lvl1pPr marL="0" indent="0">
              <a:buNone/>
              <a:defRPr sz="1600"/>
            </a:lvl1pPr>
            <a:lvl2pPr marL="527607" indent="0">
              <a:buNone/>
              <a:defRPr sz="1400"/>
            </a:lvl2pPr>
            <a:lvl3pPr marL="1055214" indent="0">
              <a:buNone/>
              <a:defRPr sz="1100"/>
            </a:lvl3pPr>
            <a:lvl4pPr marL="1582821" indent="0">
              <a:buNone/>
              <a:defRPr sz="1000"/>
            </a:lvl4pPr>
            <a:lvl5pPr marL="2110428" indent="0">
              <a:buNone/>
              <a:defRPr sz="1000"/>
            </a:lvl5pPr>
            <a:lvl6pPr marL="2638035" indent="0">
              <a:buNone/>
              <a:defRPr sz="1000"/>
            </a:lvl6pPr>
            <a:lvl7pPr marL="3165642" indent="0">
              <a:buNone/>
              <a:defRPr sz="1000"/>
            </a:lvl7pPr>
            <a:lvl8pPr marL="3693249" indent="0">
              <a:buNone/>
              <a:defRPr sz="1000"/>
            </a:lvl8pPr>
            <a:lvl9pPr marL="422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4699" y="837267"/>
            <a:ext cx="5391559" cy="19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4699" y="2990236"/>
            <a:ext cx="5391559" cy="662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208" y="9802983"/>
            <a:ext cx="1797633" cy="6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2248" y="9802983"/>
            <a:ext cx="2439644" cy="6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21299" y="9802983"/>
            <a:ext cx="1797633" cy="6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 advClick="0" advTm="5000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5pPr>
      <a:lvl6pPr marL="52760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6pPr>
      <a:lvl7pPr marL="1055214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7pPr>
      <a:lvl8pPr marL="1582821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8pPr>
      <a:lvl9pPr marL="2110428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Verdana" pitchFamily="34" charset="0"/>
        </a:defRPr>
      </a:lvl9pPr>
    </p:titleStyle>
    <p:bodyStyle>
      <a:lvl1pPr marL="395705" indent="-39570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57361" indent="-329753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319018" indent="-263804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846625" indent="-26380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374231" indent="-2638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901839" indent="-2638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429445" indent="-2638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957053" indent="-2638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484660" indent="-2638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607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214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821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428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035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642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3249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856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3137" y="336404"/>
            <a:ext cx="6127197" cy="179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3137" y="2683737"/>
            <a:ext cx="6127197" cy="72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0782" y="9790523"/>
            <a:ext cx="485521" cy="6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t" anchorCtr="0" compatLnSpc="1">
            <a:prstTxWarp prst="textNoShape">
              <a:avLst/>
            </a:prstTxWarp>
          </a:bodyPr>
          <a:lstStyle>
            <a:lvl1pPr algn="ctr">
              <a:defRPr sz="23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 advClick="0" advTm="5000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5pPr>
      <a:lvl6pPr marL="527607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6pPr>
      <a:lvl7pPr marL="1055214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7pPr>
      <a:lvl8pPr marL="1582821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8pPr>
      <a:lvl9pPr marL="2110428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</a:defRPr>
      </a:lvl9pPr>
    </p:titleStyle>
    <p:bodyStyle>
      <a:lvl1pPr marL="395705" indent="-395705" algn="l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7361" indent="-329753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19018" indent="-263804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46625" indent="-263804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74231" indent="-26380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1839" indent="-26380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29445" indent="-26380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57053" indent="-26380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84660" indent="-263804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607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214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821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428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035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642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3249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856" algn="l" defTabSz="1055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207" y="431093"/>
            <a:ext cx="6933724" cy="17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207" y="2511797"/>
            <a:ext cx="6933724" cy="71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207" y="9802980"/>
            <a:ext cx="1797632" cy="7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2247" y="9802980"/>
            <a:ext cx="2439644" cy="7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21299" y="9802980"/>
            <a:ext cx="1797632" cy="7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jpeg"/><Relationship Id="rId18" Type="http://schemas.openxmlformats.org/officeDocument/2006/relationships/image" Target="../media/image44.png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17" Type="http://schemas.openxmlformats.org/officeDocument/2006/relationships/image" Target="../media/image28.jpe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gif"/><Relationship Id="rId11" Type="http://schemas.openxmlformats.org/officeDocument/2006/relationships/image" Target="../media/image38.jpeg"/><Relationship Id="rId5" Type="http://schemas.openxmlformats.org/officeDocument/2006/relationships/image" Target="../media/image32.gif"/><Relationship Id="rId15" Type="http://schemas.openxmlformats.org/officeDocument/2006/relationships/image" Target="../media/image4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3045" y="1453328"/>
            <a:ext cx="7281093" cy="9311509"/>
          </a:xfrm>
          <a:prstGeom prst="rect">
            <a:avLst/>
          </a:prstGeom>
          <a:solidFill>
            <a:srgbClr val="26967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Documents and Settings\Потзователь1\Мои документы\Портфолио Дворник О\Портфолио  фото\IMG_08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045" y="2167709"/>
            <a:ext cx="4214842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08731" y="524635"/>
            <a:ext cx="6643734" cy="17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 О Р Т Ф О Л И О</a:t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воспитателя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921" y="4953791"/>
            <a:ext cx="6768752" cy="1598871"/>
          </a:xfrm>
          <a:prstGeom prst="rect">
            <a:avLst/>
          </a:prstGeom>
        </p:spPr>
        <p:txBody>
          <a:bodyPr wrap="square" lIns="120369" tIns="60184" rIns="120369" bIns="60184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комбинированного вида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8 «Теремок»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80235" y="7025493"/>
            <a:ext cx="6215077" cy="3136561"/>
          </a:xfrm>
          <a:prstGeom prst="rect">
            <a:avLst/>
          </a:prstGeom>
        </p:spPr>
        <p:txBody>
          <a:bodyPr vert="horz" lIns="105522" tIns="52761" rIns="105522" bIns="52761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ГОРДИЕНКО ЛЮДМИЛЫ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НИКОЛАЕВНЫ</a:t>
            </a:r>
            <a:endParaRPr lang="ru-RU" sz="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80235" y="1883086"/>
            <a:ext cx="6512522" cy="48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детского творчества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является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актуальной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проблемой 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современной педагогики </a:t>
            </a:r>
          </a:p>
        </p:txBody>
      </p:sp>
      <p:pic>
        <p:nvPicPr>
          <p:cNvPr id="3" name="Picture 3" descr="Dese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0"/>
            <a:ext cx="616375" cy="107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208" y="7840805"/>
            <a:ext cx="2524092" cy="16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5301" y="8095121"/>
            <a:ext cx="2750339" cy="16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061" y="6668303"/>
            <a:ext cx="2516502" cy="175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381759"/>
            <a:ext cx="6925978" cy="9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>
            <a:spAutoFit/>
          </a:bodyPr>
          <a:lstStyle/>
          <a:p>
            <a:pPr marL="108086" lvl="4" indent="-108086" algn="ctr">
              <a:lnSpc>
                <a:spcPct val="90000"/>
              </a:lnSpc>
              <a:spcBef>
                <a:spcPct val="20000"/>
              </a:spcBef>
            </a:pPr>
            <a:r>
              <a:rPr lang="ru-RU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математических представлений</a:t>
            </a:r>
            <a:endParaRPr lang="ru-RU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182622" y="1392767"/>
            <a:ext cx="6309601" cy="45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Раздел: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Геометрическая форма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детям понятие о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величине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, длине сторон. </a:t>
            </a:r>
            <a:endParaRPr lang="ru-RU" sz="1800" b="1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понятие об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окружности.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Раздел: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Количество и счет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Упражнять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детей в количественном и порядковом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счете.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детям понять, что количество не зависит от расстояния. </a:t>
            </a:r>
            <a:endParaRPr lang="ru-RU" sz="1800" b="1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Закрепить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понятие, что результат количественного счета не зависит от начала отсчета и направления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счета.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понятие о точке отсчета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Раздел: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Ориентировка на плоскости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Закрепить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знание направлений: вверху, внизу, слева,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справа.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понятие о середине, центре, вершине, крае.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1547" y="6230140"/>
            <a:ext cx="4687150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Дуальное воспитание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01731" y="6740966"/>
            <a:ext cx="6390494" cy="12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Научить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владеть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зубочисткой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ножницами,  клеем ПВА.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Научить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работе с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трафаретом.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Научить 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 нетрадиционных техниках с бумагой.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53333" y="8179893"/>
            <a:ext cx="4620402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Физическое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01731" y="8703026"/>
            <a:ext cx="5743355" cy="12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мускулатуру кисти руки, мелкой моторики, глазомер, остроту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зрения.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координацию движений рук под контролем глаз.</a:t>
            </a:r>
          </a:p>
        </p:txBody>
      </p:sp>
      <p:pic>
        <p:nvPicPr>
          <p:cNvPr id="8" name="Picture 3" descr="Dese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921" y="1524767"/>
            <a:ext cx="448927" cy="89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3177" y="738949"/>
            <a:ext cx="4422784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Сенсорное развитие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4549" y="1596205"/>
            <a:ext cx="6259863" cy="149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цветовое восприятие: дать понятие о холодных и теплых тонах, научить подбирать цвет к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фону.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Научить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различать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изнаночную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и лицевую стороны изделия.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5987" y="3096403"/>
            <a:ext cx="4604756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Умственное развитие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5987" y="3667907"/>
            <a:ext cx="6259500" cy="176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</a:rPr>
              <a:t>абстрактное </a:t>
            </a:r>
            <a:r>
              <a:rPr lang="ru-RU" sz="1800" b="1" dirty="0" smtClean="0">
                <a:solidFill>
                  <a:srgbClr val="339933"/>
                </a:solidFill>
              </a:rPr>
              <a:t>мышление.</a:t>
            </a:r>
            <a:endParaRPr lang="ru-RU" sz="1800" b="1" dirty="0">
              <a:solidFill>
                <a:srgbClr val="339933"/>
              </a:solidFill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</a:rPr>
              <a:t>Обучить </a:t>
            </a:r>
            <a:r>
              <a:rPr lang="ru-RU" sz="1800" b="1" dirty="0">
                <a:solidFill>
                  <a:srgbClr val="339933"/>
                </a:solidFill>
              </a:rPr>
              <a:t>плоскостному моделированию –умению составлять из окружностей и углов (треугольников) изображения предметов в </a:t>
            </a:r>
            <a:r>
              <a:rPr lang="ru-RU" sz="1800" b="1" dirty="0" smtClean="0">
                <a:solidFill>
                  <a:srgbClr val="339933"/>
                </a:solidFill>
              </a:rPr>
              <a:t>композиций.</a:t>
            </a:r>
            <a:endParaRPr lang="ru-RU" sz="1800" b="1" dirty="0">
              <a:solidFill>
                <a:srgbClr val="339933"/>
              </a:solidFill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</a:rPr>
              <a:t>Закрепить </a:t>
            </a:r>
            <a:r>
              <a:rPr lang="ru-RU" sz="1800" b="1" dirty="0">
                <a:solidFill>
                  <a:srgbClr val="339933"/>
                </a:solidFill>
              </a:rPr>
              <a:t>понятие «зеркальное изображение».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4549" y="5453857"/>
            <a:ext cx="5593680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Нравственное воспитание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65987" y="6025361"/>
            <a:ext cx="6066925" cy="149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Воспитывать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усидчивость, терпение, внимательность,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старательность.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навыки социального поведения,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самостоятельности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формировать позитивное отношение к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dirty="0" err="1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верстникам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94549" y="7525559"/>
            <a:ext cx="5461658" cy="5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522" tIns="52761" rIns="105522" bIns="52761">
            <a:spAutoFit/>
          </a:bodyPr>
          <a:lstStyle/>
          <a:p>
            <a:pPr marL="395705" indent="-395705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Эстетическое воспитание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01730" y="8025625"/>
            <a:ext cx="6602408" cy="232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22" tIns="52761" rIns="105522" bIns="52761" anchor="ctr">
            <a:spAutoFit/>
          </a:bodyPr>
          <a:lstStyle/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детей с новыми видами художественной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деятельности.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Воспитывать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эстетический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вкус.</a:t>
            </a:r>
            <a:endParaRPr lang="ru-RU" sz="1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умение подбирать контрастные цвета, оттеняющие друг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друга.</a:t>
            </a:r>
          </a:p>
          <a:p>
            <a:pPr marL="203349" indent="-203349">
              <a:buAutoNum type="arabicPeriod"/>
            </a:pP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Привить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умение использовать знания, полученные </a:t>
            </a:r>
            <a:r>
              <a:rPr lang="ru-RU" sz="1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 других </a:t>
            </a:r>
            <a:r>
              <a:rPr lang="ru-RU" sz="1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видах изобразительной деятельности (навык рисования).</a:t>
            </a:r>
          </a:p>
        </p:txBody>
      </p:sp>
      <p:pic>
        <p:nvPicPr>
          <p:cNvPr id="12" name="Picture 3" descr="Dese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045" y="1524767"/>
            <a:ext cx="529070" cy="924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423045" y="524635"/>
            <a:ext cx="6138085" cy="882274"/>
          </a:xfrm>
        </p:spPr>
        <p:txBody>
          <a:bodyPr/>
          <a:lstStyle/>
          <a:p>
            <a:pPr algn="r" eaLnBrk="1" hangingPunct="1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занятиях нужны…</a:t>
            </a:r>
          </a:p>
        </p:txBody>
      </p:sp>
      <p:pic>
        <p:nvPicPr>
          <p:cNvPr id="43015" name="Picture 14" descr="DSC035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3605" y="4590009"/>
            <a:ext cx="1638466" cy="228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6" name="Picture 15" descr="DSC035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3045" y="1878867"/>
            <a:ext cx="1638466" cy="2290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7" name="Picture 16" descr="DSC035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3044" y="4590009"/>
            <a:ext cx="1576941" cy="220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8" name="Picture 17" descr="DSC0356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55270" y="1906770"/>
            <a:ext cx="1483314" cy="2288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9" name="Picture 18" descr="DSC0357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94161" y="1878864"/>
            <a:ext cx="1578279" cy="231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0" name="Picture 19" descr="DSC0356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27239" y="8095122"/>
            <a:ext cx="1637129" cy="226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1" name="Picture 20" descr="DSC0356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94163" y="4590009"/>
            <a:ext cx="1663880" cy="232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2" name="Picture 21" descr="DSC0356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47608" y="7162631"/>
            <a:ext cx="1602354" cy="224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23" name="Picture 22" descr="DSC03573"/>
          <p:cNvPicPr>
            <a:picLocks noChangeAspect="1" noChangeArrowheads="1"/>
          </p:cNvPicPr>
          <p:nvPr/>
        </p:nvPicPr>
        <p:blipFill>
          <a:blip r:embed="rId12" cstate="email">
            <a:lum bright="24000"/>
          </a:blip>
          <a:srcRect/>
          <a:stretch>
            <a:fillRect/>
          </a:stretch>
        </p:blipFill>
        <p:spPr bwMode="auto">
          <a:xfrm>
            <a:off x="2213604" y="1878862"/>
            <a:ext cx="1637129" cy="228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3416c5776283t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3486" y="4365156"/>
            <a:ext cx="1605029" cy="3729965"/>
          </a:xfrm>
          <a:prstGeom prst="rect">
            <a:avLst/>
          </a:prstGeom>
        </p:spPr>
      </p:pic>
      <p:pic>
        <p:nvPicPr>
          <p:cNvPr id="3075" name="Picture 3" descr="C:\Documents and Settings\Потзователь1\Мои документы\.Нега Всецв..gi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3699" y="7586489"/>
            <a:ext cx="2739083" cy="23736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3" name="Блок-схема: данные 2"/>
          <p:cNvSpPr/>
          <p:nvPr/>
        </p:nvSpPr>
        <p:spPr>
          <a:xfrm rot="6841415">
            <a:off x="758189" y="1124045"/>
            <a:ext cx="2119298" cy="1375170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4" name="Блок-схема: данные 3"/>
          <p:cNvSpPr/>
          <p:nvPr/>
        </p:nvSpPr>
        <p:spPr>
          <a:xfrm rot="6841415">
            <a:off x="839081" y="1886991"/>
            <a:ext cx="2119298" cy="1375170"/>
          </a:xfrm>
          <a:prstGeom prst="flowChartInputOutp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 rot="6841415">
            <a:off x="919976" y="2904257"/>
            <a:ext cx="2119298" cy="1375170"/>
          </a:xfrm>
          <a:prstGeom prst="flowChartInputOutp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 rot="6841415">
            <a:off x="3023175" y="2565167"/>
            <a:ext cx="2119298" cy="1375170"/>
          </a:xfrm>
          <a:prstGeom prst="flowChartInputOutpu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 rot="6841415">
            <a:off x="2942284" y="1124045"/>
            <a:ext cx="2119298" cy="1375170"/>
          </a:xfrm>
          <a:prstGeom prst="flowChartInputOutpu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rot="6841415">
            <a:off x="5369053" y="3497660"/>
            <a:ext cx="2119298" cy="1375170"/>
          </a:xfrm>
          <a:prstGeom prst="flowChartInputOutpu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rot="6841415">
            <a:off x="5288160" y="2056537"/>
            <a:ext cx="2119298" cy="1375170"/>
          </a:xfrm>
          <a:prstGeom prst="flowChartInputOutpu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 rot="6841415">
            <a:off x="5288161" y="954501"/>
            <a:ext cx="2119298" cy="1375170"/>
          </a:xfrm>
          <a:prstGeom prst="flowChartInputOutpu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1" name="Блок-схема: данные 20"/>
          <p:cNvSpPr/>
          <p:nvPr/>
        </p:nvSpPr>
        <p:spPr>
          <a:xfrm rot="7354477">
            <a:off x="949362" y="6682811"/>
            <a:ext cx="1402473" cy="1023577"/>
          </a:xfrm>
          <a:prstGeom prst="flowChartInputOutpu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2" name="Блок-схема: данные 21"/>
          <p:cNvSpPr/>
          <p:nvPr/>
        </p:nvSpPr>
        <p:spPr>
          <a:xfrm rot="7354477">
            <a:off x="949362" y="7700073"/>
            <a:ext cx="1402473" cy="1023577"/>
          </a:xfrm>
          <a:prstGeom prst="flowChartInputOutpu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3" name="Блок-схема: данные 22"/>
          <p:cNvSpPr/>
          <p:nvPr/>
        </p:nvSpPr>
        <p:spPr>
          <a:xfrm rot="7354477">
            <a:off x="1111146" y="8886878"/>
            <a:ext cx="1402473" cy="1023577"/>
          </a:xfrm>
          <a:prstGeom prst="flowChartInputOutpu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4" name="Блок-схема: данные 23"/>
          <p:cNvSpPr/>
          <p:nvPr/>
        </p:nvSpPr>
        <p:spPr>
          <a:xfrm rot="7354477">
            <a:off x="2648101" y="6852355"/>
            <a:ext cx="1402473" cy="1023577"/>
          </a:xfrm>
          <a:prstGeom prst="flowChartInputOutpu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5" name="Блок-схема: данные 24"/>
          <p:cNvSpPr/>
          <p:nvPr/>
        </p:nvSpPr>
        <p:spPr>
          <a:xfrm rot="7354477">
            <a:off x="2728993" y="8971651"/>
            <a:ext cx="1402473" cy="1023577"/>
          </a:xfrm>
          <a:prstGeom prst="flowChartInputOutpu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6" name="Блок-схема: данные 25"/>
          <p:cNvSpPr/>
          <p:nvPr/>
        </p:nvSpPr>
        <p:spPr>
          <a:xfrm rot="7354477">
            <a:off x="2728993" y="7954388"/>
            <a:ext cx="1402473" cy="1023577"/>
          </a:xfrm>
          <a:prstGeom prst="flowChartInputOutpu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7" name="Блок-схема: данные 26"/>
          <p:cNvSpPr/>
          <p:nvPr/>
        </p:nvSpPr>
        <p:spPr>
          <a:xfrm rot="7354477">
            <a:off x="4427731" y="6767581"/>
            <a:ext cx="1402473" cy="1023577"/>
          </a:xfrm>
          <a:prstGeom prst="flowChartInputOutpu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8" name="Блок-схема: данные 27"/>
          <p:cNvSpPr/>
          <p:nvPr/>
        </p:nvSpPr>
        <p:spPr>
          <a:xfrm rot="7354477">
            <a:off x="4427731" y="7700073"/>
            <a:ext cx="1402473" cy="1023577"/>
          </a:xfrm>
          <a:prstGeom prst="flowChartInputOutput">
            <a:avLst/>
          </a:prstGeom>
          <a:blipFill>
            <a:blip r:embed="rId15" cstate="email"/>
            <a:stretch>
              <a:fillRect/>
            </a:stretch>
          </a:blip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28"/>
          <p:cNvSpPr/>
          <p:nvPr/>
        </p:nvSpPr>
        <p:spPr>
          <a:xfrm rot="7354477">
            <a:off x="4508625" y="8802109"/>
            <a:ext cx="1402473" cy="1023577"/>
          </a:xfrm>
          <a:prstGeom prst="flowChartInputOutput">
            <a:avLst/>
          </a:prstGeom>
          <a:blipFill>
            <a:blip r:embed="rId16" cstate="email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22" tIns="52761" rIns="105522" bIns="52761" rtlCol="0" anchor="ctr"/>
          <a:lstStyle/>
          <a:p>
            <a:pPr algn="ctr"/>
            <a:endParaRPr lang="ru-RU"/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1851805" y="5168105"/>
            <a:ext cx="4125508" cy="1507445"/>
          </a:xfrm>
          <a:prstGeom prst="rect">
            <a:avLst/>
          </a:prstGeom>
        </p:spPr>
        <p:txBody>
          <a:bodyPr wrap="none" lIns="105522" tIns="52761" rIns="105522" bIns="52761" fromWordArt="1"/>
          <a:lstStyle/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РАЗНОВИДНОСТИ</a:t>
            </a:r>
          </a:p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БУМАГ</a:t>
            </a:r>
            <a:endParaRPr lang="ru-RU" sz="4400" b="1" kern="1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Рисунок 31" descr="3416c5776283t.jpg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55271" y="6145366"/>
            <a:ext cx="1748868" cy="3729965"/>
          </a:xfrm>
          <a:prstGeom prst="rect">
            <a:avLst/>
          </a:prstGeom>
        </p:spPr>
      </p:pic>
      <p:pic>
        <p:nvPicPr>
          <p:cNvPr id="33" name="Picture 2" descr="Mohave"/>
          <p:cNvPicPr>
            <a:picLocks noChangeAspect="1" noChangeArrowheads="1"/>
          </p:cNvPicPr>
          <p:nvPr/>
        </p:nvPicPr>
        <p:blipFill>
          <a:blip r:embed="rId18" cstate="email">
            <a:lum bright="18000"/>
          </a:blip>
          <a:srcRect/>
          <a:stretch>
            <a:fillRect/>
          </a:stretch>
        </p:blipFill>
        <p:spPr bwMode="auto">
          <a:xfrm>
            <a:off x="217976" y="4619474"/>
            <a:ext cx="1206153" cy="1407240"/>
          </a:xfrm>
          <a:prstGeom prst="teardrop">
            <a:avLst/>
          </a:prstGeom>
          <a:noFill/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1780367" y="4668039"/>
            <a:ext cx="3882831" cy="2712701"/>
          </a:xfrm>
          <a:prstGeom prst="rect">
            <a:avLst/>
          </a:prstGeom>
        </p:spPr>
        <p:txBody>
          <a:bodyPr wrap="none" lIns="105522" tIns="52761" rIns="105522" bIns="52761" fromWordArt="1"/>
          <a:lstStyle/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ТЕХНИКИ </a:t>
            </a:r>
          </a:p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РАБОТЫ </a:t>
            </a:r>
          </a:p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 </a:t>
            </a:r>
          </a:p>
          <a:p>
            <a:pPr algn="ctr"/>
            <a:r>
              <a:rPr lang="ru-RU" sz="4400" b="1" kern="1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БУМАГОЙ</a:t>
            </a:r>
            <a:endParaRPr lang="ru-RU" sz="4400" b="1" kern="1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4"/>
          <p:cNvPicPr>
            <a:picLocks noChangeAspect="1" noChangeArrowheads="1"/>
          </p:cNvPicPr>
          <p:nvPr/>
        </p:nvPicPr>
        <p:blipFill>
          <a:blip r:embed="rId4" cstate="email">
            <a:lum contrast="24000"/>
          </a:blip>
          <a:srcRect/>
          <a:stretch>
            <a:fillRect/>
          </a:stretch>
        </p:blipFill>
        <p:spPr bwMode="auto">
          <a:xfrm>
            <a:off x="3066251" y="7739873"/>
            <a:ext cx="1921214" cy="2543158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1" name="Picture 5" descr="3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5852333" y="1810519"/>
            <a:ext cx="1477268" cy="2627930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2" name="Picture 6" descr="4"/>
          <p:cNvPicPr>
            <a:picLocks noChangeAspect="1" noChangeArrowheads="1"/>
          </p:cNvPicPr>
          <p:nvPr/>
        </p:nvPicPr>
        <p:blipFill>
          <a:blip r:embed="rId6" cstate="email">
            <a:lum contrast="24000"/>
          </a:blip>
          <a:srcRect/>
          <a:stretch>
            <a:fillRect/>
          </a:stretch>
        </p:blipFill>
        <p:spPr bwMode="auto">
          <a:xfrm>
            <a:off x="2208995" y="1739081"/>
            <a:ext cx="1597059" cy="2712701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3" name="Picture 7" descr="7"/>
          <p:cNvPicPr>
            <a:picLocks noChangeAspect="1" noChangeArrowheads="1"/>
          </p:cNvPicPr>
          <p:nvPr/>
        </p:nvPicPr>
        <p:blipFill>
          <a:blip r:embed="rId7" cstate="email">
            <a:lum contrast="18000"/>
          </a:blip>
          <a:srcRect/>
          <a:stretch>
            <a:fillRect/>
          </a:stretch>
        </p:blipFill>
        <p:spPr bwMode="auto">
          <a:xfrm>
            <a:off x="5566581" y="7739873"/>
            <a:ext cx="1698738" cy="2544131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4" name="Picture 8" descr="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4945" y="1667643"/>
            <a:ext cx="1617011" cy="2712701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5" name="Picture 9" descr="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95143" y="5239543"/>
            <a:ext cx="1860524" cy="2292512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6" name="Picture 10" descr="7"/>
          <p:cNvPicPr>
            <a:picLocks noChangeAspect="1" noChangeArrowheads="1"/>
          </p:cNvPicPr>
          <p:nvPr/>
        </p:nvPicPr>
        <p:blipFill>
          <a:blip r:embed="rId10" cstate="email">
            <a:lum contrast="6000"/>
          </a:blip>
          <a:srcRect/>
          <a:stretch>
            <a:fillRect/>
          </a:stretch>
        </p:blipFill>
        <p:spPr bwMode="auto">
          <a:xfrm>
            <a:off x="708797" y="7811311"/>
            <a:ext cx="1941416" cy="2534224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50187" name="Picture 11" descr="P1010098"/>
          <p:cNvPicPr>
            <a:picLocks noChangeAspect="1" noChangeArrowheads="1"/>
          </p:cNvPicPr>
          <p:nvPr/>
        </p:nvPicPr>
        <p:blipFill>
          <a:blip r:embed="rId11" cstate="email">
            <a:lum bright="18000" contrast="48000"/>
          </a:blip>
          <a:srcRect/>
          <a:stretch>
            <a:fillRect/>
          </a:stretch>
        </p:blipFill>
        <p:spPr bwMode="auto">
          <a:xfrm>
            <a:off x="423045" y="1667643"/>
            <a:ext cx="1536954" cy="2712701"/>
          </a:xfrm>
          <a:prstGeom prst="rect">
            <a:avLst/>
          </a:prstGeom>
          <a:noFill/>
          <a:ln w="762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3416c5776283t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3045" y="4382287"/>
            <a:ext cx="1860524" cy="347564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4" name="Рисунок 3" descr="P10908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593" y="1906771"/>
            <a:ext cx="5254203" cy="412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908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76901" y="6569227"/>
            <a:ext cx="4822776" cy="379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3045" y="524635"/>
            <a:ext cx="6031228" cy="845216"/>
          </a:xfrm>
          <a:prstGeom prst="rect">
            <a:avLst/>
          </a:prstGeom>
          <a:noFill/>
        </p:spPr>
        <p:txBody>
          <a:bodyPr wrap="square" lIns="105522" tIns="52761" rIns="105522" bIns="52761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 РАБОТЫ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2" name="Рисунок 1" descr="diag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483" y="1524767"/>
            <a:ext cx="3446879" cy="241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PA0912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6317" y="3882221"/>
            <a:ext cx="3802134" cy="298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Потзователь1\Мои документы\0002-003-Skhemy-origami-iz-bumag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9325" y="1810519"/>
            <a:ext cx="2157872" cy="1356351"/>
          </a:xfrm>
          <a:prstGeom prst="rect">
            <a:avLst/>
          </a:prstGeom>
          <a:noFill/>
        </p:spPr>
      </p:pic>
      <p:pic>
        <p:nvPicPr>
          <p:cNvPr id="2053" name="Picture 5" descr="C:\Documents and Settings\Потзователь1\Мои документы\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0763" y="7025493"/>
            <a:ext cx="2140039" cy="1682006"/>
          </a:xfrm>
          <a:prstGeom prst="rect">
            <a:avLst/>
          </a:prstGeom>
          <a:noFill/>
        </p:spPr>
      </p:pic>
      <p:pic>
        <p:nvPicPr>
          <p:cNvPr id="1026" name="Picture 2" descr="C:\Documents and Settings\Потзователь1\Рабочий стол\Гордиенко Л\Материал к занятиям\300_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2201" y="8597129"/>
            <a:ext cx="2114489" cy="1695438"/>
          </a:xfrm>
          <a:prstGeom prst="rect">
            <a:avLst/>
          </a:prstGeom>
          <a:noFill/>
        </p:spPr>
      </p:pic>
      <p:pic>
        <p:nvPicPr>
          <p:cNvPr id="1027" name="Picture 3" descr="C:\Documents and Settings\Потзователь1\Рабочий стол\Гордиенко Л\Материал к занятиям\f_493be564619dc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045" y="3739345"/>
            <a:ext cx="2831232" cy="3561341"/>
          </a:xfrm>
          <a:prstGeom prst="rect">
            <a:avLst/>
          </a:prstGeom>
          <a:noFill/>
        </p:spPr>
      </p:pic>
      <p:pic>
        <p:nvPicPr>
          <p:cNvPr id="2050" name="Picture 2" descr="C:\Documents and Settings\Потзователь1\Рабочий стол\Гордиенко Л\Фото\5.t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8797" y="7454121"/>
            <a:ext cx="4003461" cy="296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1026" name="Picture 2" descr="C:\Documents and Settings\Потзователь1\Мои документы\Мои рисунки\54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0235" y="1310453"/>
            <a:ext cx="1934885" cy="253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Потзователь1\Мои документы\1257579694_pihikova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9325" y="1239015"/>
            <a:ext cx="2064323" cy="2523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96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4469" y="4382287"/>
            <a:ext cx="2006894" cy="261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7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0762" y="4297402"/>
            <a:ext cx="2064323" cy="261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8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9208" y="7739873"/>
            <a:ext cx="2083046" cy="2559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8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21556" y="7739873"/>
            <a:ext cx="2023530" cy="2559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495011" y="7168369"/>
            <a:ext cx="2408143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ткани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045" y="7168369"/>
            <a:ext cx="3614492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бумаги и картона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0631" y="3739345"/>
            <a:ext cx="3650816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 ваты и салфеток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045" y="3810783"/>
            <a:ext cx="2822215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салфеток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699" y="10402506"/>
            <a:ext cx="2822215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салфеток</a:t>
            </a:r>
            <a:endParaRPr lang="ru-RU" sz="1600" b="1" dirty="0">
              <a:solidFill>
                <a:srgbClr val="3399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6530" y="10402506"/>
            <a:ext cx="2822215" cy="353895"/>
          </a:xfrm>
          <a:prstGeom prst="rect">
            <a:avLst/>
          </a:prstGeom>
        </p:spPr>
        <p:txBody>
          <a:bodyPr wrap="none" lIns="105522" tIns="52761" rIns="105522" bIns="52761">
            <a:spAutoFit/>
          </a:bodyPr>
          <a:lstStyle/>
          <a:p>
            <a:r>
              <a:rPr lang="ru-RU" sz="1600" b="1" dirty="0" smtClean="0">
                <a:solidFill>
                  <a:srgbClr val="339933"/>
                </a:solidFill>
              </a:rPr>
              <a:t>Аппликация из салфеток</a:t>
            </a:r>
            <a:endParaRPr lang="ru-RU" sz="16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8929" y="381759"/>
            <a:ext cx="3478370" cy="1195696"/>
          </a:xfrm>
          <a:prstGeom prst="rect">
            <a:avLst/>
          </a:prstGeom>
          <a:noFill/>
        </p:spPr>
        <p:txBody>
          <a:bodyPr wrap="square" lIns="105522" tIns="52761" rIns="105522" bIns="52761" rtlCol="0">
            <a:spAutoFit/>
          </a:bodyPr>
          <a:lstStyle/>
          <a:p>
            <a:pPr algn="ctr"/>
            <a:r>
              <a:rPr lang="ru-RU" sz="6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6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Потзователь1\Рабочий стол\Гордиенко Л\Материал к занятиям\b722d3b45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7491" y="4668039"/>
            <a:ext cx="4425616" cy="5262705"/>
          </a:xfrm>
          <a:prstGeom prst="rect">
            <a:avLst/>
          </a:prstGeom>
          <a:noFill/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929" y="1667643"/>
            <a:ext cx="3963724" cy="238137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3045" y="1453328"/>
            <a:ext cx="7281093" cy="9311509"/>
          </a:xfrm>
          <a:prstGeom prst="rect">
            <a:avLst/>
          </a:prstGeom>
          <a:solidFill>
            <a:srgbClr val="26967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MC900235261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669" y="2415403"/>
            <a:ext cx="7128792" cy="6908313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385207" y="431093"/>
            <a:ext cx="6324382" cy="1165112"/>
          </a:xfrm>
          <a:prstGeom prst="rect">
            <a:avLst/>
          </a:prstGeom>
        </p:spPr>
        <p:txBody>
          <a:bodyPr vert="horz" lIns="105522" tIns="52761" rIns="105522" bIns="52761" rtlCol="0" anchor="ctr">
            <a:normAutofit/>
          </a:bodyPr>
          <a:lstStyle/>
          <a:p>
            <a:pPr defTabSz="1055214" fontAlgn="auto">
              <a:spcAft>
                <a:spcPts val="0"/>
              </a:spcAft>
              <a:defRPr/>
            </a:pPr>
            <a:r>
              <a:rPr lang="ru-RU" sz="6300" b="1" kern="12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endParaRPr lang="ru-RU" sz="6300" b="1" kern="12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6378" y="6823543"/>
            <a:ext cx="6215077" cy="3136561"/>
          </a:xfrm>
          <a:prstGeom prst="rect">
            <a:avLst/>
          </a:prstGeom>
        </p:spPr>
        <p:txBody>
          <a:bodyPr vert="horz" lIns="105522" tIns="52761" rIns="105522" bIns="52761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6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ГОРДИЕНКО ЛЮДМИЛА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6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  <a:endParaRPr lang="ru-RU" sz="6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Фото 2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749" y="2646115"/>
            <a:ext cx="3316586" cy="36004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3045" y="1453328"/>
            <a:ext cx="7281093" cy="9311509"/>
          </a:xfrm>
          <a:prstGeom prst="rect">
            <a:avLst/>
          </a:prstGeom>
          <a:solidFill>
            <a:srgbClr val="269671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MC900229381.WM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" y="2330630"/>
            <a:ext cx="7704138" cy="644266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31095"/>
            <a:ext cx="6781027" cy="179413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КРЕДО: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82623" y="3964146"/>
            <a:ext cx="6066925" cy="40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«…ребёнок по своей природе – пытливый исследователь, открыватель мира.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Так пусть перед ним откроется чудесный мир в живых красках,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ярких и трепетных звуков, в сказке и в игре,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в собственном творчестве, в красоте, воодушевляющей его сердце»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В.А.Сухомлинский.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6" name="Рисунок 5" descr="1221075489_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484" y="2669718"/>
            <a:ext cx="7168654" cy="7497717"/>
          </a:xfrm>
          <a:prstGeom prst="rect">
            <a:avLst/>
          </a:prstGeom>
        </p:spPr>
      </p:pic>
      <p:pic>
        <p:nvPicPr>
          <p:cNvPr id="4" name="Рисунок 3" descr="Диплом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57566">
            <a:off x="838596" y="2063514"/>
            <a:ext cx="6600282" cy="271765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5485" y="3837390"/>
            <a:ext cx="6479133" cy="473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СРЕДНЕЕ ПЕДАГОГИЧЕСКОЕ:</a:t>
            </a:r>
          </a:p>
          <a:p>
            <a:pPr algn="ctr">
              <a:buNone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Ейское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 училище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483" y="524635"/>
            <a:ext cx="5662463" cy="833363"/>
          </a:xfrm>
          <a:prstGeom prst="rect">
            <a:avLst/>
          </a:prstGeom>
        </p:spPr>
        <p:txBody>
          <a:bodyPr wrap="square" lIns="105522" tIns="52761" rIns="105522" bIns="52761">
            <a:spAutoFit/>
          </a:bodyPr>
          <a:lstStyle/>
          <a:p>
            <a:pPr algn="ctr">
              <a:buNone/>
            </a:pPr>
            <a:r>
              <a:rPr lang="ru-RU" sz="47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r>
              <a:rPr lang="ru-RU" sz="4700" b="1" cap="all" dirty="0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4483" y="524635"/>
            <a:ext cx="5662463" cy="833363"/>
          </a:xfrm>
          <a:prstGeom prst="rect">
            <a:avLst/>
          </a:prstGeom>
        </p:spPr>
        <p:txBody>
          <a:bodyPr wrap="square" lIns="105522" tIns="52761" rIns="105522" bIns="52761">
            <a:spAutoFit/>
          </a:bodyPr>
          <a:lstStyle/>
          <a:p>
            <a:pPr algn="ctr">
              <a:buNone/>
            </a:pPr>
            <a:r>
              <a:rPr lang="ru-RU" sz="47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</a:t>
            </a:r>
            <a:r>
              <a:rPr lang="ru-RU" sz="4700" b="1" cap="all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3514" y="6399683"/>
            <a:ext cx="5457136" cy="1558027"/>
          </a:xfrm>
          <a:prstGeom prst="rect">
            <a:avLst/>
          </a:prstGeom>
        </p:spPr>
        <p:txBody>
          <a:bodyPr wrap="square" lIns="105522" tIns="52761" rIns="105522" bIns="52761">
            <a:spAutoFit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«Воспитатель детского сада»</a:t>
            </a:r>
            <a:endParaRPr lang="ru-RU" sz="4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Documents and Settings\Потзователь1\Мои документы\Портфолио Дворник О\Портфолио  фото\IMG_08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921" y="1453329"/>
            <a:ext cx="4772647" cy="4298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97268" y="8264666"/>
            <a:ext cx="6500412" cy="760897"/>
          </a:xfrm>
          <a:prstGeom prst="rect">
            <a:avLst/>
          </a:prstGeom>
        </p:spPr>
        <p:txBody>
          <a:bodyPr wrap="square" lIns="105522" tIns="52761" rIns="105522" bIns="52761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/>
              <a:t>Педагогический стаж   -   21  лет  3 мес.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/>
              <a:t>Квалификационная категория – </a:t>
            </a:r>
            <a:r>
              <a:rPr lang="en-US" b="1" dirty="0" smtClean="0"/>
              <a:t>I </a:t>
            </a:r>
            <a:r>
              <a:rPr lang="ru-RU" b="1" dirty="0" smtClean="0"/>
              <a:t>(первая)</a:t>
            </a:r>
            <a:endParaRPr lang="ru-RU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8163" y="6230140"/>
            <a:ext cx="6184526" cy="2956489"/>
          </a:xfrm>
          <a:prstGeom prst="rect">
            <a:avLst/>
          </a:prstGeom>
        </p:spPr>
        <p:txBody>
          <a:bodyPr wrap="square" lIns="105522" tIns="52761" rIns="105522" bIns="52761">
            <a:spAutoFit/>
          </a:bodyPr>
          <a:lstStyle/>
          <a:p>
            <a:pPr marL="109918" algn="ctr"/>
            <a:r>
              <a:rPr lang="ru-RU" sz="2300" b="1" dirty="0" smtClean="0"/>
              <a:t>Краткосрочное повышение квалификации  в ГОУ ККИДППО  Краснодарского края</a:t>
            </a:r>
          </a:p>
          <a:p>
            <a:pPr marL="109918" algn="ctr"/>
            <a:r>
              <a:rPr lang="ru-RU" sz="2300" b="1" dirty="0" smtClean="0">
                <a:cs typeface="Times New Roman" pitchFamily="18" charset="0"/>
              </a:rPr>
              <a:t>15.03.2010 по 26.03.2010</a:t>
            </a:r>
          </a:p>
          <a:p>
            <a:pPr marL="109918" algn="ctr"/>
            <a:r>
              <a:rPr lang="ru-RU" sz="2300" b="1" dirty="0" smtClean="0"/>
              <a:t>по теме: «Основы педагогического взаимодействия воспитателя и ребенка в процессе всестороннего развития личности  дошкольников»</a:t>
            </a:r>
          </a:p>
        </p:txBody>
      </p:sp>
      <p:pic>
        <p:nvPicPr>
          <p:cNvPr id="7" name="Рисунок 6" descr="Р 2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37425" y="2310585"/>
            <a:ext cx="5621511" cy="3855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5987" y="524635"/>
            <a:ext cx="3851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КУРСЫ</a:t>
            </a:r>
            <a:endParaRPr lang="ru-RU" sz="4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8" name="Рисунок 7" descr="MC900435558.WMF"/>
          <p:cNvPicPr>
            <a:picLocks noChangeAspect="1"/>
          </p:cNvPicPr>
          <p:nvPr/>
        </p:nvPicPr>
        <p:blipFill>
          <a:blip r:embed="rId3" cstate="email"/>
          <a:srcRect l="2439"/>
          <a:stretch>
            <a:fillRect/>
          </a:stretch>
        </p:blipFill>
        <p:spPr>
          <a:xfrm>
            <a:off x="708797" y="2167709"/>
            <a:ext cx="6471386" cy="37299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3045" y="596073"/>
            <a:ext cx="6008468" cy="1560450"/>
          </a:xfrm>
        </p:spPr>
        <p:txBody>
          <a:bodyPr>
            <a:noAutofit/>
          </a:bodyPr>
          <a:lstStyle/>
          <a:p>
            <a:pPr algn="ctr"/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Работаю над  </a:t>
            </a:r>
            <a:r>
              <a:rPr lang="ru-RU" sz="6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темой:</a:t>
            </a:r>
            <a: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239411"/>
            <a:ext cx="6990035" cy="299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522" tIns="52761" rIns="105522" bIns="52761" numCol="1" anchor="ctr" anchorCtr="0" compatLnSpc="1">
            <a:prstTxWarp prst="textNoShape">
              <a:avLst/>
            </a:prstTxWarp>
            <a:spAutoFit/>
          </a:bodyPr>
          <a:lstStyle/>
          <a:p>
            <a:pPr indent="293116" algn="ctr" fontAlgn="t">
              <a:spcBef>
                <a:spcPct val="0"/>
              </a:spcBef>
              <a:spcAft>
                <a:spcPct val="0"/>
              </a:spcAft>
            </a:pPr>
            <a:r>
              <a:rPr lang="ru-RU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«НЕТРАДИЦИОННЫЕ</a:t>
            </a:r>
            <a:endParaRPr lang="ru-RU" sz="4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293116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методы работы </a:t>
            </a:r>
          </a:p>
          <a:p>
            <a:pPr indent="293116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  бумагой </a:t>
            </a:r>
          </a:p>
          <a:p>
            <a:pPr indent="293116"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  детском саду»</a:t>
            </a:r>
            <a:endParaRPr lang="ru-RU" sz="4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crafting-kid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301" y="7247401"/>
            <a:ext cx="5392822" cy="322133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pic>
        <p:nvPicPr>
          <p:cNvPr id="9" name="Рисунок 8" descr="P10908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797" y="3525031"/>
            <a:ext cx="3254601" cy="255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908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09259" y="1881957"/>
            <a:ext cx="3171309" cy="24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9085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485" y="6399684"/>
            <a:ext cx="6764192" cy="381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704138" cy="10764838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0169" y="524635"/>
            <a:ext cx="6875848" cy="982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522" tIns="52761" rIns="105522" bIns="52761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7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ОСНОВНЫЕ НАПРАВЛЕНИЯ РАБОТЫ:</a:t>
            </a:r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2700" b="1" dirty="0" smtClean="0"/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2700" b="1" dirty="0" smtClean="0"/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sz="2700" b="1" dirty="0" smtClean="0"/>
              <a:t>Формирование </a:t>
            </a:r>
            <a:r>
              <a:rPr lang="ru-RU" sz="2700" b="1" dirty="0"/>
              <a:t>познавательных </a:t>
            </a:r>
            <a:r>
              <a:rPr lang="ru-RU" sz="2700" b="1" dirty="0" smtClean="0"/>
              <a:t>процессов;</a:t>
            </a:r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sz="2700" b="1" dirty="0" smtClean="0"/>
              <a:t>Дальнейшее развитие индивидуальных</a:t>
            </a:r>
            <a:r>
              <a:rPr lang="ru-RU" sz="2700" b="1" dirty="0"/>
              <a:t>, творческих способностей воспитанников;</a:t>
            </a:r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sz="2700" b="1" dirty="0" smtClean="0"/>
              <a:t>Создать </a:t>
            </a:r>
            <a:r>
              <a:rPr lang="ru-RU" sz="2700" b="1" dirty="0"/>
              <a:t>условия физического и психического развития ребенка с учетом индивидуальных способностей</a:t>
            </a:r>
            <a:r>
              <a:rPr lang="ru-RU" sz="2700" b="1" dirty="0" smtClean="0"/>
              <a:t>.</a:t>
            </a:r>
          </a:p>
          <a:p>
            <a:pPr marL="395705" indent="-395705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2700" b="1" dirty="0">
              <a:solidFill>
                <a:srgbClr val="CC0099"/>
              </a:solidFill>
            </a:endParaRPr>
          </a:p>
          <a:p>
            <a:pPr marL="395705" indent="-395705">
              <a:lnSpc>
                <a:spcPct val="80000"/>
              </a:lnSpc>
              <a:spcBef>
                <a:spcPct val="20000"/>
              </a:spcBef>
            </a:pPr>
            <a: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395705" indent="-395705">
              <a:lnSpc>
                <a:spcPct val="80000"/>
              </a:lnSpc>
              <a:spcBef>
                <a:spcPct val="20000"/>
              </a:spcBef>
            </a:pPr>
            <a:endParaRPr lang="ru-RU" sz="27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27607" indent="-527607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ru-RU" sz="2700" b="1" dirty="0" smtClean="0"/>
              <a:t>Всестороннее </a:t>
            </a:r>
            <a:r>
              <a:rPr lang="ru-RU" sz="2700" b="1" dirty="0"/>
              <a:t>развитие личности воспитанника на основе взаимодействия школы, семьи, социума;</a:t>
            </a:r>
          </a:p>
          <a:p>
            <a:pPr marL="527607" indent="-527607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ru-RU" sz="2700" b="1" dirty="0" smtClean="0"/>
              <a:t>Повышение </a:t>
            </a:r>
            <a:r>
              <a:rPr lang="ru-RU" sz="2700" b="1" dirty="0"/>
              <a:t>роли семьи в обучении и воспитании </a:t>
            </a:r>
            <a:r>
              <a:rPr lang="ru-RU" sz="2700" b="1" dirty="0" smtClean="0"/>
              <a:t>детей;</a:t>
            </a:r>
          </a:p>
          <a:p>
            <a:pPr marL="527607" indent="-527607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ru-RU" sz="2700" b="1" dirty="0" smtClean="0"/>
              <a:t>Вовлечение </a:t>
            </a:r>
            <a:r>
              <a:rPr lang="ru-RU" sz="2700" b="1" dirty="0"/>
              <a:t>родителей социума в совместную деятельность.</a:t>
            </a:r>
            <a:endParaRPr lang="en-US" sz="2700" b="1" dirty="0"/>
          </a:p>
          <a:p>
            <a:pPr marL="395705" indent="-395705">
              <a:lnSpc>
                <a:spcPct val="80000"/>
              </a:lnSpc>
              <a:spcBef>
                <a:spcPct val="20000"/>
              </a:spcBef>
            </a:pPr>
            <a:endParaRPr lang="ru-RU" sz="18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5944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9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l-Conclusio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Conclusion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23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01159442</Template>
  <TotalTime>469</TotalTime>
  <Words>517</Words>
  <Application>Microsoft Office PowerPoint</Application>
  <PresentationFormat>Произвольный</PresentationFormat>
  <Paragraphs>99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01159442</vt:lpstr>
      <vt:lpstr>Тема39</vt:lpstr>
      <vt:lpstr>Тема236</vt:lpstr>
      <vt:lpstr>Слайд 1</vt:lpstr>
      <vt:lpstr>Воспитатель</vt:lpstr>
      <vt:lpstr>Профессиональное  КРЕДО:</vt:lpstr>
      <vt:lpstr>Образование СРЕДНЕЕ ПЕДАГОГИЧЕСКОЕ: Ейское педагогическое  училище </vt:lpstr>
      <vt:lpstr>Слайд 5</vt:lpstr>
      <vt:lpstr>Слайд 6</vt:lpstr>
      <vt:lpstr> Работаю над  темой: </vt:lpstr>
      <vt:lpstr>Слайд 8</vt:lpstr>
      <vt:lpstr>Слайд 9</vt:lpstr>
      <vt:lpstr>Слайд 10</vt:lpstr>
      <vt:lpstr>Слайд 11</vt:lpstr>
      <vt:lpstr>Слайд 12</vt:lpstr>
      <vt:lpstr>На занятиях нужны…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131</cp:revision>
  <dcterms:modified xsi:type="dcterms:W3CDTF">2013-07-03T09:29:46Z</dcterms:modified>
</cp:coreProperties>
</file>