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73" r:id="rId3"/>
    <p:sldId id="285" r:id="rId4"/>
    <p:sldId id="276" r:id="rId5"/>
    <p:sldId id="286" r:id="rId6"/>
    <p:sldId id="270" r:id="rId7"/>
    <p:sldId id="274" r:id="rId8"/>
    <p:sldId id="288" r:id="rId9"/>
    <p:sldId id="260" r:id="rId10"/>
    <p:sldId id="287" r:id="rId11"/>
    <p:sldId id="258" r:id="rId12"/>
    <p:sldId id="289" r:id="rId13"/>
    <p:sldId id="290" r:id="rId14"/>
    <p:sldId id="291" r:id="rId15"/>
    <p:sldId id="280" r:id="rId16"/>
  </p:sldIdLst>
  <p:sldSz cx="9144000" cy="6858000" type="screen4x3"/>
  <p:notesSz cx="6858000" cy="9144000"/>
  <p:defaultTextStyle>
    <a:defPPr>
      <a:defRPr lang="ru-R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9900"/>
    <a:srgbClr val="FFFF00"/>
    <a:srgbClr val="66FF66"/>
    <a:srgbClr val="006600"/>
    <a:srgbClr val="0000FF"/>
    <a:srgbClr val="9900CC"/>
    <a:srgbClr val="660066"/>
    <a:srgbClr val="0099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100" d="100"/>
          <a:sy n="100" d="100"/>
        </p:scale>
        <p:origin x="-210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4EA3F22-DFD1-4769-8354-7499F9328F2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8AD97D3-7469-4346-9EB4-9514541B3ED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9235110-24D9-4039-9614-52B9641D7F0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61220BD-79BD-4E08-8EB2-2ED55655BCA7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A2DA023-548D-4097-A8DA-32392DBF146F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09598CA-4D29-4438-B4B7-562EA5346049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90F1A4-25D2-4EF7-AAAC-193F7F3D4F50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A371E1C-AEEE-4E15-926A-2959359EB9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583B9C8D-6E1F-48C3-AC20-1A4730112CC8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E7635A2-40B8-4CF2-9EFB-3C91B53A995A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96FDA8-16C5-4AF0-B01F-D2C729E1CBD3}" type="slidenum">
              <a:rPr lang="ru-RU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66FF66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заголовка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ru-R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ru-R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41ABB40-1B1D-4827-9836-6040323C267E}" type="slidenum">
              <a:rPr lang="ru-RU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emf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2">
            <a:lum contrast="-32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755650" y="1484313"/>
            <a:ext cx="7772400" cy="1470025"/>
          </a:xfrm>
        </p:spPr>
        <p:txBody>
          <a:bodyPr/>
          <a:lstStyle/>
          <a:p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ДРАКОНОВЫ КЛЮЧИ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971550" y="3284538"/>
            <a:ext cx="7129463" cy="2376487"/>
          </a:xfrm>
        </p:spPr>
        <p:txBody>
          <a:bodyPr/>
          <a:lstStyle/>
          <a:p>
            <a:pPr>
              <a:spcBef>
                <a:spcPct val="0"/>
              </a:spcBef>
              <a:tabLst>
                <a:tab pos="439738" algn="l"/>
              </a:tabLst>
            </a:pPr>
            <a:r>
              <a:rPr lang="ru-RU" sz="28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Развивающая раскраска для детей и некоторых взрослых</a:t>
            </a:r>
          </a:p>
          <a:p>
            <a:pPr>
              <a:spcBef>
                <a:spcPct val="0"/>
              </a:spcBef>
              <a:tabLst>
                <a:tab pos="439738" algn="l"/>
              </a:tabLst>
            </a:pPr>
            <a:endParaRPr lang="ru-RU" sz="2800" b="1">
              <a:solidFill>
                <a:srgbClr val="0000FF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>
              <a:spcBef>
                <a:spcPct val="0"/>
              </a:spcBef>
              <a:tabLst>
                <a:tab pos="439738" algn="l"/>
              </a:tabLst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Разработала: </a:t>
            </a:r>
          </a:p>
          <a:p>
            <a:pPr>
              <a:spcBef>
                <a:spcPct val="0"/>
              </a:spcBef>
              <a:tabLst>
                <a:tab pos="439738" algn="l"/>
              </a:tabLst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                  педагог-психолог МОУ «СОШ №56» </a:t>
            </a:r>
          </a:p>
          <a:p>
            <a:pPr>
              <a:spcBef>
                <a:spcPct val="0"/>
              </a:spcBef>
              <a:tabLst>
                <a:tab pos="439738" algn="l"/>
              </a:tabLst>
            </a:pPr>
            <a:r>
              <a:rPr lang="ru-RU" sz="2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			Панова Наталья Александровна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4" name="Picture 2" descr="068"/>
          <p:cNvPicPr>
            <a:picLocks noChangeAspect="1" noChangeArrowheads="1"/>
          </p:cNvPicPr>
          <p:nvPr/>
        </p:nvPicPr>
        <p:blipFill>
          <a:blip r:embed="rId2">
            <a:lum contrast="-36000"/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915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468313" y="765175"/>
            <a:ext cx="8229600" cy="5759450"/>
          </a:xfrm>
        </p:spPr>
        <p:txBody>
          <a:bodyPr/>
          <a:lstStyle/>
          <a:p>
            <a:pPr algn="ctr">
              <a:buFontTx/>
              <a:buNone/>
            </a:pPr>
            <a:endParaRPr lang="ru-RU" sz="10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 рисунки серии </a:t>
            </a:r>
          </a:p>
          <a:p>
            <a:pPr algn="ctr">
              <a:buFontTx/>
              <a:buNone/>
            </a:pP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можно разделить на две группы:</a:t>
            </a:r>
          </a:p>
          <a:p>
            <a:pPr algn="ctr">
              <a:buFontTx/>
              <a:buNone/>
            </a:pPr>
            <a:endParaRPr lang="ru-RU" sz="1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buFontTx/>
              <a:buNone/>
            </a:pPr>
            <a:r>
              <a:rPr lang="ru-RU" b="1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- ОДИНАРНЫЕ</a:t>
            </a:r>
          </a:p>
          <a:p>
            <a:pPr>
              <a:buFontTx/>
              <a:buNone/>
            </a:pPr>
            <a:endParaRPr lang="ru-RU" sz="1600" b="1">
              <a:effectLst>
                <a:outerShdw blurRad="38100" dist="38100" dir="2700000" algn="tl">
                  <a:srgbClr val="FFFFFF"/>
                </a:outerShdw>
              </a:effectLst>
            </a:endParaRPr>
          </a:p>
          <a:p>
            <a:pPr algn="ctr">
              <a:buFontTx/>
              <a:buChar char="-"/>
            </a:pPr>
            <a:r>
              <a:rPr lang="ru-RU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ДВОЙНЫЕ (ПАРНЫЕ) – рисунок и его зеркальное подобие</a:t>
            </a:r>
          </a:p>
          <a:p>
            <a:pPr algn="ctr">
              <a:buFontTx/>
              <a:buNone/>
            </a:pP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развития право- и левополушарного человеческого восприятия и действия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1" name="Picture 5" descr="1 (99)"/>
          <p:cNvPicPr>
            <a:picLocks noChangeAspect="1" noChangeArrowheads="1"/>
          </p:cNvPicPr>
          <p:nvPr/>
        </p:nvPicPr>
        <p:blipFill>
          <a:blip r:embed="rId2">
            <a:lum contrast="-32000"/>
          </a:blip>
          <a:srcRect/>
          <a:stretch>
            <a:fillRect/>
          </a:stretch>
        </p:blipFill>
        <p:spPr bwMode="auto">
          <a:xfrm>
            <a:off x="-914400" y="-685800"/>
            <a:ext cx="10972800" cy="8229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765175"/>
            <a:ext cx="8229600" cy="5360988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основе биоморфных рисунков – </a:t>
            </a:r>
            <a:r>
              <a:rPr lang="ru-RU" sz="3600" b="1">
                <a:solidFill>
                  <a:schemeClr val="bg1"/>
                </a:solidFill>
              </a:rPr>
              <a:t>фрактал</a:t>
            </a:r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ьная схема-матрица, ритмика которой подчинена</a:t>
            </a: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>
                <a:solidFill>
                  <a:srgbClr val="FFFF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«золотым пропорциям»</a:t>
            </a: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</a:t>
            </a:r>
            <a:r>
              <a:rPr lang="ru-RU" sz="3600">
                <a:effectLst>
                  <a:outerShdw blurRad="38100" dist="38100" dir="2700000" algn="tl">
                    <a:srgbClr val="FFFFFF"/>
                  </a:outerShdw>
                </a:effectLst>
              </a:rPr>
              <a:t> </a:t>
            </a:r>
            <a:r>
              <a:rPr lang="ru-RU" sz="360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резонирует с реальной ритмикой психических процессов человека и магнитосферы Земли.</a:t>
            </a:r>
          </a:p>
        </p:txBody>
      </p:sp>
      <p:sp>
        <p:nvSpPr>
          <p:cNvPr id="4100" name="AutoShape 4"/>
          <p:cNvSpPr>
            <a:spLocks noChangeArrowheads="1"/>
          </p:cNvSpPr>
          <p:nvPr/>
        </p:nvSpPr>
        <p:spPr bwMode="auto">
          <a:xfrm>
            <a:off x="323850" y="4797425"/>
            <a:ext cx="6480175" cy="1727200"/>
          </a:xfrm>
          <a:prstGeom prst="wedgeRoundRectCallout">
            <a:avLst>
              <a:gd name="adj1" fmla="val -39833"/>
              <a:gd name="adj2" fmla="val -83824"/>
              <a:gd name="adj3" fmla="val 16667"/>
            </a:avLst>
          </a:prstGeom>
          <a:solidFill>
            <a:srgbClr val="CCFFFF">
              <a:alpha val="70000"/>
            </a:srgbClr>
          </a:solidFill>
          <a:ln w="9525">
            <a:solidFill>
              <a:srgbClr val="0000FF"/>
            </a:solidFill>
            <a:miter lim="800000"/>
            <a:headEnd/>
            <a:tailEnd/>
          </a:ln>
          <a:effectLst/>
        </p:spPr>
        <p:txBody>
          <a:bodyPr/>
          <a:lstStyle/>
          <a:p>
            <a:pPr algn="ctr"/>
            <a:r>
              <a:rPr lang="ru-RU" b="1">
                <a:solidFill>
                  <a:srgbClr val="FF3300"/>
                </a:solidFill>
              </a:rPr>
              <a:t>ДЛЯ СПРАВКИ:</a:t>
            </a:r>
          </a:p>
          <a:p>
            <a:pPr algn="ctr"/>
            <a:r>
              <a:rPr lang="ru-RU" sz="2400" b="1">
                <a:solidFill>
                  <a:srgbClr val="0000FF"/>
                </a:solidFill>
                <a:hlinkClick r:id="" action="ppaction://noaction"/>
              </a:rPr>
              <a:t>Фрактал</a:t>
            </a:r>
            <a:r>
              <a:rPr lang="ru-RU" b="1">
                <a:solidFill>
                  <a:srgbClr val="0000FF"/>
                </a:solidFill>
              </a:rPr>
              <a:t> (в пер. с лат. «</a:t>
            </a:r>
            <a:r>
              <a:rPr lang="ru-RU" b="1" i="1">
                <a:solidFill>
                  <a:srgbClr val="0000FF"/>
                </a:solidFill>
              </a:rPr>
              <a:t>состоящий из фрагментов</a:t>
            </a:r>
            <a:r>
              <a:rPr lang="ru-RU" b="1">
                <a:solidFill>
                  <a:srgbClr val="0000FF"/>
                </a:solidFill>
              </a:rPr>
              <a:t>») — это бесконечно самоподобная геометрическая фигура, каждый фрагмент которой повторяется при уменьшении масштаба.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2" descr="068"/>
          <p:cNvPicPr>
            <a:picLocks noChangeAspect="1" noChangeArrowheads="1"/>
          </p:cNvPicPr>
          <p:nvPr/>
        </p:nvPicPr>
        <p:blipFill>
          <a:blip r:embed="rId2">
            <a:lum contrast="-36000"/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3251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Выдержки из рецензий на альбом «Драконовы ключи»:</a:t>
            </a:r>
          </a:p>
        </p:txBody>
      </p:sp>
      <p:sp>
        <p:nvSpPr>
          <p:cNvPr id="53252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679950"/>
          </a:xfrm>
        </p:spPr>
        <p:txBody>
          <a:bodyPr/>
          <a:lstStyle/>
          <a:p>
            <a:pPr>
              <a:buFontTx/>
              <a:buNone/>
            </a:pPr>
            <a:r>
              <a:rPr lang="ru-RU" i="1">
                <a:solidFill>
                  <a:schemeClr val="bg1"/>
                </a:solidFill>
              </a:rPr>
              <a:t>«В процессе работы у детей стимулируется психическая активность, пробуждается интерес и воображение, растет эмоциональный отклик, усиливается спонтанная деятельность…»</a:t>
            </a:r>
          </a:p>
          <a:p>
            <a:pPr algn="r">
              <a:buFontTx/>
              <a:buNone/>
            </a:pPr>
            <a:r>
              <a:rPr lang="ru-RU" sz="2800" i="1">
                <a:solidFill>
                  <a:schemeClr val="bg1"/>
                </a:solidFill>
              </a:rPr>
              <a:t>Т.Чередникова, практ.психолог,</a:t>
            </a:r>
          </a:p>
          <a:p>
            <a:pPr algn="r">
              <a:buFontTx/>
              <a:buNone/>
            </a:pPr>
            <a:r>
              <a:rPr lang="ru-RU" sz="2800" i="1">
                <a:solidFill>
                  <a:schemeClr val="bg1"/>
                </a:solidFill>
              </a:rPr>
              <a:t>Рук-ль исследоват. группы </a:t>
            </a:r>
          </a:p>
          <a:p>
            <a:pPr algn="r">
              <a:buFontTx/>
              <a:buNone/>
            </a:pPr>
            <a:r>
              <a:rPr lang="ru-RU" sz="2800" i="1">
                <a:solidFill>
                  <a:schemeClr val="bg1"/>
                </a:solidFill>
              </a:rPr>
              <a:t>«Детская психиатрия»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068"/>
          <p:cNvPicPr>
            <a:picLocks noChangeAspect="1" noChangeArrowheads="1"/>
          </p:cNvPicPr>
          <p:nvPr/>
        </p:nvPicPr>
        <p:blipFill>
          <a:blip r:embed="rId2">
            <a:lum contrast="-36000"/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42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Выдержки из рецензий на альбом «Драконовы ключи»:</a:t>
            </a:r>
          </a:p>
        </p:txBody>
      </p:sp>
      <p:sp>
        <p:nvSpPr>
          <p:cNvPr id="54276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679950"/>
          </a:xfrm>
        </p:spPr>
        <p:txBody>
          <a:bodyPr/>
          <a:lstStyle/>
          <a:p>
            <a:pPr>
              <a:lnSpc>
                <a:spcPct val="90000"/>
              </a:lnSpc>
              <a:buFontTx/>
              <a:buNone/>
            </a:pPr>
            <a:r>
              <a:rPr lang="ru-RU" i="1">
                <a:solidFill>
                  <a:schemeClr val="bg1"/>
                </a:solidFill>
              </a:rPr>
              <a:t>«Логика авторов подводит к тому, что мир изменяющийся вокруг, если даже и не может быть преображаем и познаваем, то может быть использован нами для изменения нас самих, и превращения нас в людей более открытых, гибких, творческих и смелых…»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i="1">
                <a:solidFill>
                  <a:schemeClr val="bg1"/>
                </a:solidFill>
              </a:rPr>
              <a:t>А. Хлобыстин, искусствовед,</a:t>
            </a:r>
          </a:p>
          <a:p>
            <a:pPr algn="r">
              <a:lnSpc>
                <a:spcPct val="90000"/>
              </a:lnSpc>
              <a:buFontTx/>
              <a:buNone/>
            </a:pPr>
            <a:r>
              <a:rPr lang="ru-RU" sz="2800" i="1">
                <a:solidFill>
                  <a:schemeClr val="bg1"/>
                </a:solidFill>
              </a:rPr>
              <a:t>Санкт-Петербург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5298" name="Picture 2" descr="068"/>
          <p:cNvPicPr>
            <a:picLocks noChangeAspect="1" noChangeArrowheads="1"/>
          </p:cNvPicPr>
          <p:nvPr/>
        </p:nvPicPr>
        <p:blipFill>
          <a:blip r:embed="rId2">
            <a:lum contrast="-36000"/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5299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FF99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Выдержки из рецензий на альбом «Драконовы ключи»:</a:t>
            </a:r>
          </a:p>
        </p:txBody>
      </p:sp>
      <p:sp>
        <p:nvSpPr>
          <p:cNvPr id="55300" name="Rectangle 4"/>
          <p:cNvSpPr>
            <a:spLocks noGrp="1" noChangeArrowheads="1"/>
          </p:cNvSpPr>
          <p:nvPr>
            <p:ph type="body" idx="1"/>
          </p:nvPr>
        </p:nvSpPr>
        <p:spPr>
          <a:xfrm>
            <a:off x="395288" y="1700213"/>
            <a:ext cx="8229600" cy="4679950"/>
          </a:xfrm>
        </p:spPr>
        <p:txBody>
          <a:bodyPr/>
          <a:lstStyle/>
          <a:p>
            <a:pPr>
              <a:lnSpc>
                <a:spcPct val="80000"/>
              </a:lnSpc>
              <a:buFontTx/>
              <a:buNone/>
            </a:pPr>
            <a:r>
              <a:rPr lang="ru-RU" sz="2800" i="1">
                <a:solidFill>
                  <a:schemeClr val="bg1"/>
                </a:solidFill>
              </a:rPr>
              <a:t>«…Это искусство заключает в себе то, что можно назвать архетипами, а следовательно, проникает в самые глубины подсознания, оказывается трансперсональным, ибо стремится к диалогу между творчеством и зрительным восприятием… Эти рисунки для раскрашивания используют специфические культурные символы, способствуя тем самым культурному диалогу…»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i="1">
                <a:solidFill>
                  <a:schemeClr val="bg1"/>
                </a:solidFill>
              </a:rPr>
              <a:t>Д-р Хорхе Миранда Луизага,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i="1">
                <a:solidFill>
                  <a:schemeClr val="bg1"/>
                </a:solidFill>
              </a:rPr>
              <a:t>философ, математик ,</a:t>
            </a:r>
          </a:p>
          <a:p>
            <a:pPr algn="r">
              <a:lnSpc>
                <a:spcPct val="80000"/>
              </a:lnSpc>
              <a:buFontTx/>
              <a:buNone/>
            </a:pPr>
            <a:r>
              <a:rPr lang="ru-RU" sz="2400" i="1">
                <a:solidFill>
                  <a:schemeClr val="bg1"/>
                </a:solidFill>
              </a:rPr>
              <a:t>проф.Аахенского у-та (Германия)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5" name="Рисунок 34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0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072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95288" y="1484313"/>
            <a:ext cx="8291512" cy="43211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СПАСИБО ЗА ВНИМАНИЕ!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4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УДАЧИ!</a:t>
            </a: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endParaRPr lang="ru-RU" sz="3600" b="1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6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                       УСПЕХОВ!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2" name="Picture 4"/>
          <p:cNvPicPr>
            <a:picLocks noChangeAspect="1" noChangeArrowheads="1"/>
          </p:cNvPicPr>
          <p:nvPr/>
        </p:nvPicPr>
        <p:blipFill>
          <a:blip r:embed="rId2">
            <a:lum bright="18000" contrast="-66000"/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36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методике «Драконовы Ключи»:</a:t>
            </a:r>
          </a:p>
        </p:txBody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1628775"/>
            <a:ext cx="8229600" cy="410527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000099"/>
                </a:solidFill>
              </a:rPr>
              <a:t>«Драконовы Ключи» - серия рисунков для раскрашивания (12 штук)</a:t>
            </a:r>
          </a:p>
          <a:p>
            <a:pPr algn="ctr">
              <a:lnSpc>
                <a:spcPct val="90000"/>
              </a:lnSpc>
              <a:buFontTx/>
              <a:buNone/>
            </a:pPr>
            <a:endParaRPr lang="ru-RU" sz="2400" b="1"/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800" b="1">
                <a:solidFill>
                  <a:srgbClr val="66FF33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Авторы:</a:t>
            </a:r>
            <a:endParaRPr lang="ru-RU" sz="2800" b="1" i="1">
              <a:solidFill>
                <a:srgbClr val="66FF33"/>
              </a:solidFill>
              <a:effectLst>
                <a:outerShdw blurRad="38100" dist="38100" dir="2700000" algn="tl">
                  <a:srgbClr val="000000"/>
                </a:outerShdw>
              </a:effectLst>
            </a:endParaRP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Арт-группа «Атриум - Драконовы Ключи»  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(Семья Рокамболь, С-Пб)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Концепт-дизайнер: Сергей де Рокамболь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2600" b="1" i="1">
                <a:solidFill>
                  <a:srgbClr val="000099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Художница: Анна Николаева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5061" name="Picture 5"/>
          <p:cNvPicPr>
            <a:picLocks noChangeAspect="1" noChangeArrowheads="1"/>
          </p:cNvPicPr>
          <p:nvPr/>
        </p:nvPicPr>
        <p:blipFill>
          <a:blip r:embed="rId2">
            <a:lum contrast="-50000"/>
          </a:blip>
          <a:srcRect/>
          <a:stretch>
            <a:fillRect/>
          </a:stretch>
        </p:blipFill>
        <p:spPr bwMode="auto">
          <a:xfrm>
            <a:off x="-684213" y="-242888"/>
            <a:ext cx="10691813" cy="75596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45058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457200" y="692150"/>
            <a:ext cx="8229600" cy="5184775"/>
          </a:xfrm>
        </p:spPr>
        <p:txBody>
          <a:bodyPr/>
          <a:lstStyle/>
          <a:p>
            <a:pPr algn="ctr">
              <a:buFontTx/>
              <a:buNone/>
            </a:pPr>
            <a:r>
              <a:rPr lang="ru-RU" sz="3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Все рисунки сконструированы таким образом, что взаимодействие с ними проявляет и активизирует разнообразные и разноуровневые скрытые творческие возможности человека.</a:t>
            </a:r>
            <a:r>
              <a:rPr lang="ru-RU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</a:p>
          <a:p>
            <a:pPr algn="ctr">
              <a:buFontTx/>
              <a:buNone/>
            </a:pPr>
            <a:r>
              <a:rPr lang="ru-RU" sz="3400" b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чем активнее взаимодействие, тем интенсивнее активизируются скрытые творческие потенции.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4" name="Picture 4" descr="photocover"/>
          <p:cNvPicPr>
            <a:picLocks noChangeAspect="1" noChangeArrowheads="1"/>
          </p:cNvPicPr>
          <p:nvPr/>
        </p:nvPicPr>
        <p:blipFill>
          <a:blip r:embed="rId2">
            <a:lum bright="48000" contrast="-76000"/>
          </a:blip>
          <a:srcRect/>
          <a:stretch>
            <a:fillRect/>
          </a:stretch>
        </p:blipFill>
        <p:spPr bwMode="auto">
          <a:xfrm>
            <a:off x="0" y="-26988"/>
            <a:ext cx="9144000" cy="6840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56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ru-RU" sz="4000" b="1">
                <a:solidFill>
                  <a:srgbClr val="008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Как использовать?</a:t>
            </a:r>
          </a:p>
        </p:txBody>
      </p:sp>
      <p:sp>
        <p:nvSpPr>
          <p:cNvPr id="25603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341438"/>
            <a:ext cx="8229600" cy="4784725"/>
          </a:xfrm>
        </p:spPr>
        <p:txBody>
          <a:bodyPr/>
          <a:lstStyle/>
          <a:p>
            <a:pPr algn="ctr"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1.Индивидуальная работа: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Ребенку (взрослому) предлагаются цветные карандаши и рисунок с просьбой раскрасить картинку так, как он хочет</a:t>
            </a:r>
            <a:r>
              <a:rPr lang="ru-RU" sz="3000">
                <a:solidFill>
                  <a:srgbClr val="0000FF"/>
                </a:solidFill>
              </a:rPr>
              <a:t>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b="1">
                <a:solidFill>
                  <a:srgbClr val="CC33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2.Работа в парах</a:t>
            </a:r>
            <a:r>
              <a:rPr lang="ru-RU">
                <a:solidFill>
                  <a:srgbClr val="CC3300"/>
                </a:solidFill>
              </a:rPr>
              <a:t>: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Один рисунок предлагается двум детям (взрослым) с просьбой раскрасить так, чтобы получилась общая картинка.</a:t>
            </a:r>
          </a:p>
          <a:p>
            <a:pPr algn="ctr">
              <a:lnSpc>
                <a:spcPct val="90000"/>
              </a:lnSpc>
              <a:buFontTx/>
              <a:buNone/>
            </a:pPr>
            <a:r>
              <a:rPr lang="ru-RU" sz="3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этом случае дополнительно идет развитие </a:t>
            </a:r>
            <a:r>
              <a:rPr lang="ru-RU" sz="3000" b="1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коммуникативных навыков</a:t>
            </a:r>
            <a:r>
              <a:rPr lang="ru-RU" sz="30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56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1000"/>
                                        <p:tgtEl>
                                          <p:spTgt spid="256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1000"/>
                                        <p:tgtEl>
                                          <p:spTgt spid="256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1000"/>
                                        <p:tgtEl>
                                          <p:spTgt spid="256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56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7106" name="Рисунок 332"/>
          <p:cNvPicPr>
            <a:picLocks noChangeAspect="1" noChangeArrowheads="1"/>
          </p:cNvPicPr>
          <p:nvPr/>
        </p:nvPicPr>
        <p:blipFill>
          <a:blip r:embed="rId2">
            <a:lum bright="30000" contrast="-32000"/>
          </a:blip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7107" name="Rectangle 3"/>
          <p:cNvSpPr>
            <a:spLocks noGrp="1" noChangeArrowheads="1"/>
          </p:cNvSpPr>
          <p:nvPr>
            <p:ph type="title"/>
          </p:nvPr>
        </p:nvSpPr>
        <p:spPr>
          <a:xfrm>
            <a:off x="468313" y="1916113"/>
            <a:ext cx="8229600" cy="2008187"/>
          </a:xfrm>
        </p:spPr>
        <p:txBody>
          <a:bodyPr/>
          <a:lstStyle/>
          <a:p>
            <a:r>
              <a:rPr lang="ru-RU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В процессе работы с рисунками: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9460" name="Рисунок 332"/>
          <p:cNvPicPr>
            <a:picLocks noChangeAspect="1" noChangeArrowheads="1"/>
          </p:cNvPicPr>
          <p:nvPr/>
        </p:nvPicPr>
        <p:blipFill>
          <a:blip r:embed="rId2">
            <a:lum bright="30000" contrast="-72000"/>
          </a:blip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68313" y="404813"/>
            <a:ext cx="8229600" cy="6048375"/>
          </a:xfrm>
        </p:spPr>
        <p:txBody>
          <a:bodyPr/>
          <a:lstStyle/>
          <a:p>
            <a:pPr>
              <a:lnSpc>
                <a:spcPct val="90000"/>
              </a:lnSpc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Гармонизируется общее психическое состояние ребенка (взрослого).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0066"/>
                </a:solidFill>
              </a:rPr>
              <a:t>Активизируются тонкие области внимания и интуиции. Растет сосредоточенность и концентрация внимания. 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Происходит активизация творческих возможностей, развитие воображения.</a:t>
            </a:r>
          </a:p>
          <a:p>
            <a:pPr>
              <a:lnSpc>
                <a:spcPct val="90000"/>
              </a:lnSpc>
            </a:pPr>
            <a:r>
              <a:rPr lang="ru-RU">
                <a:solidFill>
                  <a:srgbClr val="660066"/>
                </a:solidFill>
              </a:rPr>
              <a:t>Повышается фоновая активность коры полушарий головного мозг - это проявляется в потоке вопросов и фантазии человека.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194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194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1000"/>
                                        <p:tgtEl>
                                          <p:spTgt spid="194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2" dur="1000"/>
                                        <p:tgtEl>
                                          <p:spTgt spid="194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6" name="Рисунок 332"/>
          <p:cNvPicPr>
            <a:picLocks noChangeAspect="1" noChangeArrowheads="1"/>
          </p:cNvPicPr>
          <p:nvPr/>
        </p:nvPicPr>
        <p:blipFill>
          <a:blip r:embed="rId2">
            <a:lum bright="30000" contrast="-72000"/>
          </a:blip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539750" y="476250"/>
            <a:ext cx="8229600" cy="5616575"/>
          </a:xfrm>
        </p:spPr>
        <p:txBody>
          <a:bodyPr/>
          <a:lstStyle/>
          <a:p>
            <a:r>
              <a:rPr lang="ru-RU" sz="2800">
                <a:solidFill>
                  <a:srgbClr val="660066"/>
                </a:solidFill>
              </a:rPr>
              <a:t>Активизируются межполушарные связи в головном мозге.</a:t>
            </a:r>
          </a:p>
          <a:p>
            <a:r>
              <a:rPr lang="ru-RU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Устанавливается гармоническое соотношение между левым и правым полушариями мозга.</a:t>
            </a:r>
          </a:p>
          <a:p>
            <a:r>
              <a:rPr lang="ru-RU" sz="2800">
                <a:solidFill>
                  <a:srgbClr val="660066"/>
                </a:solidFill>
              </a:rPr>
              <a:t>Растет чувство ритма.</a:t>
            </a:r>
          </a:p>
          <a:p>
            <a:r>
              <a:rPr lang="ru-RU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Развивается мелкая моторика.</a:t>
            </a:r>
          </a:p>
          <a:p>
            <a:r>
              <a:rPr lang="ru-RU" sz="2800">
                <a:solidFill>
                  <a:srgbClr val="660066"/>
                </a:solidFill>
              </a:rPr>
              <a:t>Развивается ассоциативное и образное мышление.</a:t>
            </a:r>
          </a:p>
          <a:p>
            <a:r>
              <a:rPr lang="ru-RU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Активизируется процесс развития</a:t>
            </a:r>
            <a:r>
              <a:rPr lang="ru-RU" sz="2800" u="sng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 </a:t>
            </a:r>
            <a:r>
              <a:rPr lang="ru-RU" sz="2800">
                <a:solidFill>
                  <a:srgbClr val="0000FF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способностей оперирования визуальными образами, что приводит к развитию памяти.</a:t>
            </a:r>
          </a:p>
        </p:txBody>
      </p:sp>
      <p:sp>
        <p:nvSpPr>
          <p:cNvPr id="23559" name="Oval 7"/>
          <p:cNvSpPr>
            <a:spLocks noChangeArrowheads="1"/>
          </p:cNvSpPr>
          <p:nvPr/>
        </p:nvSpPr>
        <p:spPr bwMode="auto">
          <a:xfrm>
            <a:off x="7380288" y="1268413"/>
            <a:ext cx="1152525" cy="1150937"/>
          </a:xfrm>
          <a:prstGeom prst="ellipse">
            <a:avLst/>
          </a:prstGeom>
          <a:solidFill>
            <a:srgbClr val="FF0000"/>
          </a:solidFill>
          <a:ln w="9525">
            <a:solidFill>
              <a:srgbClr val="FF6600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pPr algn="ctr"/>
            <a:r>
              <a:rPr lang="ru-RU" sz="4000" b="1">
                <a:solidFill>
                  <a:srgbClr val="FF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!</a:t>
            </a: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1000"/>
                                        <p:tgtEl>
                                          <p:spTgt spid="2355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12" dur="1000"/>
                                        <p:tgtEl>
                                          <p:spTgt spid="2355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1000"/>
                            </p:stCondLst>
                            <p:childTnLst>
                              <p:par>
                                <p:cTn id="14" presetID="8" presetClass="entr" presetSubtype="16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6" dur="1000"/>
                                        <p:tgtEl>
                                          <p:spTgt spid="235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1000"/>
                                        <p:tgtEl>
                                          <p:spTgt spid="2355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3" presetClass="entr" presetSubtype="5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vertical)">
                                      <p:cBhvr>
                                        <p:cTn id="26" dur="1000"/>
                                        <p:tgtEl>
                                          <p:spTgt spid="2355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1000"/>
                                        <p:tgtEl>
                                          <p:spTgt spid="2355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1000"/>
                                        <p:tgtEl>
                                          <p:spTgt spid="2355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3559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2226" name="Рисунок 332"/>
          <p:cNvPicPr>
            <a:picLocks noChangeAspect="1" noChangeArrowheads="1"/>
          </p:cNvPicPr>
          <p:nvPr/>
        </p:nvPicPr>
        <p:blipFill>
          <a:blip r:embed="rId2">
            <a:lum bright="30000" contrast="-32000"/>
          </a:blip>
          <a:srcRect/>
          <a:stretch>
            <a:fillRect/>
          </a:stretch>
        </p:blipFill>
        <p:spPr bwMode="auto">
          <a:xfrm>
            <a:off x="0" y="53975"/>
            <a:ext cx="9144000" cy="6804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227" name="Rectangle 3"/>
          <p:cNvSpPr>
            <a:spLocks noGrp="1" noChangeArrowheads="1"/>
          </p:cNvSpPr>
          <p:nvPr>
            <p:ph type="title"/>
          </p:nvPr>
        </p:nvSpPr>
        <p:spPr>
          <a:xfrm>
            <a:off x="539750" y="2276475"/>
            <a:ext cx="8229600" cy="3311525"/>
          </a:xfrm>
        </p:spPr>
        <p:txBody>
          <a:bodyPr/>
          <a:lstStyle/>
          <a:p>
            <a: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ТАКИМ ОБРАЗОМ, </a:t>
            </a:r>
            <a:b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методика имеет </a:t>
            </a:r>
            <a:b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развивающий, </a:t>
            </a:r>
            <a:b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и психотерапевтический</a:t>
            </a:r>
            <a:r>
              <a:rPr lang="ru-RU" sz="4000"/>
              <a:t> </a:t>
            </a:r>
            <a:r>
              <a:rPr lang="ru-RU" sz="4000" b="1">
                <a:solidFill>
                  <a:srgbClr val="0066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эффекты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6" name="Picture 8" descr="068"/>
          <p:cNvPicPr>
            <a:picLocks noChangeAspect="1" noChangeArrowheads="1"/>
          </p:cNvPicPr>
          <p:nvPr/>
        </p:nvPicPr>
        <p:blipFill>
          <a:blip r:embed="rId2">
            <a:lum contrast="-36000"/>
          </a:blip>
          <a:srcRect/>
          <a:stretch>
            <a:fillRect/>
          </a:stretch>
        </p:blipFill>
        <p:spPr bwMode="auto">
          <a:xfrm>
            <a:off x="-109538" y="-82550"/>
            <a:ext cx="9363076" cy="70231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2276475"/>
            <a:ext cx="8229600" cy="1512888"/>
          </a:xfrm>
        </p:spPr>
        <p:txBody>
          <a:bodyPr/>
          <a:lstStyle/>
          <a:p>
            <a:r>
              <a:rPr lang="ru-RU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О  САМИХ РИСУНКАХ </a:t>
            </a:r>
            <a:br>
              <a:rPr lang="ru-RU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</a:br>
            <a:r>
              <a:rPr lang="ru-RU" b="1">
                <a:solidFill>
                  <a:srgbClr val="66FF66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для раскрашивания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Оформление по умолчанию">
  <a:themeElements>
    <a:clrScheme name="Оформление по умолчанию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Оформление по умолчанию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Оформление по умолчанию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Оформление по умолчанию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Оформление по умолчанию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Satellite Dish</Template>
  <TotalTime>752</TotalTime>
  <Words>523</Words>
  <Application>Microsoft Office PowerPoint</Application>
  <PresentationFormat>Экран (4:3)</PresentationFormat>
  <Paragraphs>68</Paragraphs>
  <Slides>15</Slides>
  <Notes>0</Notes>
  <HiddenSlides>3</HiddenSlides>
  <MMClips>0</MMClips>
  <ScaleCrop>false</ScaleCrop>
  <HeadingPairs>
    <vt:vector size="6" baseType="variant">
      <vt:variant>
        <vt:lpstr>Использованные шрифты</vt:lpstr>
      </vt:variant>
      <vt:variant>
        <vt:i4>1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7" baseType="lpstr">
      <vt:lpstr>Arial</vt:lpstr>
      <vt:lpstr>Оформление по умолчанию</vt:lpstr>
      <vt:lpstr>ДРАКОНОВЫ КЛЮЧИ</vt:lpstr>
      <vt:lpstr>О методике «Драконовы Ключи»:</vt:lpstr>
      <vt:lpstr>Слайд 3</vt:lpstr>
      <vt:lpstr>Как использовать?</vt:lpstr>
      <vt:lpstr>В процессе работы с рисунками:</vt:lpstr>
      <vt:lpstr>Слайд 6</vt:lpstr>
      <vt:lpstr>Слайд 7</vt:lpstr>
      <vt:lpstr>ТАКИМ ОБРАЗОМ,  методика имеет  и развивающий,  и психотерапевтический эффекты</vt:lpstr>
      <vt:lpstr>О  САМИХ РИСУНКАХ  для раскрашивания</vt:lpstr>
      <vt:lpstr>Слайд 10</vt:lpstr>
      <vt:lpstr>Слайд 11</vt:lpstr>
      <vt:lpstr>Выдержки из рецензий на альбом «Драконовы ключи»:</vt:lpstr>
      <vt:lpstr>Выдержки из рецензий на альбом «Драконовы ключи»:</vt:lpstr>
      <vt:lpstr>Выдержки из рецензий на альбом «Драконовы ключи»:</vt:lpstr>
      <vt:lpstr>Слайд 15</vt:lpstr>
    </vt:vector>
  </TitlesOfParts>
  <Company>Организация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ДРАКОНОВЫ КЛЮЧИ</dc:title>
  <dc:creator>Customer</dc:creator>
  <cp:lastModifiedBy>Игорь</cp:lastModifiedBy>
  <cp:revision>64</cp:revision>
  <dcterms:created xsi:type="dcterms:W3CDTF">2009-12-15T18:46:37Z</dcterms:created>
  <dcterms:modified xsi:type="dcterms:W3CDTF">2013-06-20T06:32:23Z</dcterms:modified>
</cp:coreProperties>
</file>