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663300"/>
    <a:srgbClr val="422C16"/>
    <a:srgbClr val="0C788E"/>
    <a:srgbClr val="006666"/>
    <a:srgbClr val="0099CC"/>
    <a:srgbClr val="1C1C1C"/>
    <a:srgbClr val="CCFF99"/>
    <a:srgbClr val="CC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178" autoAdjust="0"/>
    <p:restoredTop sz="94652" autoAdjust="0"/>
  </p:normalViewPr>
  <p:slideViewPr>
    <p:cSldViewPr>
      <p:cViewPr varScale="1">
        <p:scale>
          <a:sx n="99" d="100"/>
          <a:sy n="99" d="100"/>
        </p:scale>
        <p:origin x="-96"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D4D65EF0-0FD6-4244-BD09-9CC2A3864190}" type="slidenum">
              <a:rPr lang="es-ES"/>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116D1C28-EB51-490D-BA0A-D075160E27FA}" type="slidenum">
              <a:rPr lang="es-ES"/>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E5ECD30A-6D35-43A2-95E4-0D125FEB4F3E}" type="slidenum">
              <a:rPr lang="es-ES"/>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10B8D39B-1B4C-4907-B7A0-3CBC775C2B20}" type="slidenum">
              <a:rPr lang="es-ES"/>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BE0CF663-F4EA-4C50-B2ED-77005D21CF39}" type="slidenum">
              <a:rPr lang="es-ES"/>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s-ES"/>
          </a:p>
        </p:txBody>
      </p:sp>
      <p:sp>
        <p:nvSpPr>
          <p:cNvPr id="6" name="Нижний колонтитул 5"/>
          <p:cNvSpPr>
            <a:spLocks noGrp="1"/>
          </p:cNvSpPr>
          <p:nvPr>
            <p:ph type="ftr" sz="quarter" idx="11"/>
          </p:nvPr>
        </p:nvSpPr>
        <p:spPr/>
        <p:txBody>
          <a:bodyPr/>
          <a:lstStyle>
            <a:lvl1pPr>
              <a:defRPr/>
            </a:lvl1pPr>
          </a:lstStyle>
          <a:p>
            <a:endParaRPr lang="es-ES"/>
          </a:p>
        </p:txBody>
      </p:sp>
      <p:sp>
        <p:nvSpPr>
          <p:cNvPr id="7" name="Номер слайда 6"/>
          <p:cNvSpPr>
            <a:spLocks noGrp="1"/>
          </p:cNvSpPr>
          <p:nvPr>
            <p:ph type="sldNum" sz="quarter" idx="12"/>
          </p:nvPr>
        </p:nvSpPr>
        <p:spPr/>
        <p:txBody>
          <a:bodyPr/>
          <a:lstStyle>
            <a:lvl1pPr>
              <a:defRPr/>
            </a:lvl1pPr>
          </a:lstStyle>
          <a:p>
            <a:fld id="{2D0F1123-8A12-4FA5-8DE9-CA1041B2A48A}" type="slidenum">
              <a:rPr lang="es-ES"/>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s-ES"/>
          </a:p>
        </p:txBody>
      </p:sp>
      <p:sp>
        <p:nvSpPr>
          <p:cNvPr id="8" name="Нижний колонтитул 7"/>
          <p:cNvSpPr>
            <a:spLocks noGrp="1"/>
          </p:cNvSpPr>
          <p:nvPr>
            <p:ph type="ftr" sz="quarter" idx="11"/>
          </p:nvPr>
        </p:nvSpPr>
        <p:spPr/>
        <p:txBody>
          <a:bodyPr/>
          <a:lstStyle>
            <a:lvl1pPr>
              <a:defRPr/>
            </a:lvl1pPr>
          </a:lstStyle>
          <a:p>
            <a:endParaRPr lang="es-ES"/>
          </a:p>
        </p:txBody>
      </p:sp>
      <p:sp>
        <p:nvSpPr>
          <p:cNvPr id="9" name="Номер слайда 8"/>
          <p:cNvSpPr>
            <a:spLocks noGrp="1"/>
          </p:cNvSpPr>
          <p:nvPr>
            <p:ph type="sldNum" sz="quarter" idx="12"/>
          </p:nvPr>
        </p:nvSpPr>
        <p:spPr/>
        <p:txBody>
          <a:bodyPr/>
          <a:lstStyle>
            <a:lvl1pPr>
              <a:defRPr/>
            </a:lvl1pPr>
          </a:lstStyle>
          <a:p>
            <a:fld id="{E52567EE-D854-4800-8EED-0BFA289EE055}" type="slidenum">
              <a:rPr lang="es-ES"/>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s-ES"/>
          </a:p>
        </p:txBody>
      </p:sp>
      <p:sp>
        <p:nvSpPr>
          <p:cNvPr id="4" name="Нижний колонтитул 3"/>
          <p:cNvSpPr>
            <a:spLocks noGrp="1"/>
          </p:cNvSpPr>
          <p:nvPr>
            <p:ph type="ftr" sz="quarter" idx="11"/>
          </p:nvPr>
        </p:nvSpPr>
        <p:spPr/>
        <p:txBody>
          <a:bodyPr/>
          <a:lstStyle>
            <a:lvl1pPr>
              <a:defRPr/>
            </a:lvl1pPr>
          </a:lstStyle>
          <a:p>
            <a:endParaRPr lang="es-ES"/>
          </a:p>
        </p:txBody>
      </p:sp>
      <p:sp>
        <p:nvSpPr>
          <p:cNvPr id="5" name="Номер слайда 4"/>
          <p:cNvSpPr>
            <a:spLocks noGrp="1"/>
          </p:cNvSpPr>
          <p:nvPr>
            <p:ph type="sldNum" sz="quarter" idx="12"/>
          </p:nvPr>
        </p:nvSpPr>
        <p:spPr/>
        <p:txBody>
          <a:bodyPr/>
          <a:lstStyle>
            <a:lvl1pPr>
              <a:defRPr/>
            </a:lvl1pPr>
          </a:lstStyle>
          <a:p>
            <a:fld id="{D9523639-AADC-4EB1-9FCA-78B63A4EBF95}" type="slidenum">
              <a:rPr lang="es-ES"/>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s-ES"/>
          </a:p>
        </p:txBody>
      </p:sp>
      <p:sp>
        <p:nvSpPr>
          <p:cNvPr id="3" name="Нижний колонтитул 2"/>
          <p:cNvSpPr>
            <a:spLocks noGrp="1"/>
          </p:cNvSpPr>
          <p:nvPr>
            <p:ph type="ftr" sz="quarter" idx="11"/>
          </p:nvPr>
        </p:nvSpPr>
        <p:spPr/>
        <p:txBody>
          <a:bodyPr/>
          <a:lstStyle>
            <a:lvl1pPr>
              <a:defRPr/>
            </a:lvl1pPr>
          </a:lstStyle>
          <a:p>
            <a:endParaRPr lang="es-ES"/>
          </a:p>
        </p:txBody>
      </p:sp>
      <p:sp>
        <p:nvSpPr>
          <p:cNvPr id="4" name="Номер слайда 3"/>
          <p:cNvSpPr>
            <a:spLocks noGrp="1"/>
          </p:cNvSpPr>
          <p:nvPr>
            <p:ph type="sldNum" sz="quarter" idx="12"/>
          </p:nvPr>
        </p:nvSpPr>
        <p:spPr/>
        <p:txBody>
          <a:bodyPr/>
          <a:lstStyle>
            <a:lvl1pPr>
              <a:defRPr/>
            </a:lvl1pPr>
          </a:lstStyle>
          <a:p>
            <a:fld id="{E8751046-C5E5-4D1E-A2BE-CB4564041F35}" type="slidenum">
              <a:rPr lang="es-ES"/>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s-ES"/>
          </a:p>
        </p:txBody>
      </p:sp>
      <p:sp>
        <p:nvSpPr>
          <p:cNvPr id="6" name="Нижний колонтитул 5"/>
          <p:cNvSpPr>
            <a:spLocks noGrp="1"/>
          </p:cNvSpPr>
          <p:nvPr>
            <p:ph type="ftr" sz="quarter" idx="11"/>
          </p:nvPr>
        </p:nvSpPr>
        <p:spPr/>
        <p:txBody>
          <a:bodyPr/>
          <a:lstStyle>
            <a:lvl1pPr>
              <a:defRPr/>
            </a:lvl1pPr>
          </a:lstStyle>
          <a:p>
            <a:endParaRPr lang="es-ES"/>
          </a:p>
        </p:txBody>
      </p:sp>
      <p:sp>
        <p:nvSpPr>
          <p:cNvPr id="7" name="Номер слайда 6"/>
          <p:cNvSpPr>
            <a:spLocks noGrp="1"/>
          </p:cNvSpPr>
          <p:nvPr>
            <p:ph type="sldNum" sz="quarter" idx="12"/>
          </p:nvPr>
        </p:nvSpPr>
        <p:spPr/>
        <p:txBody>
          <a:bodyPr/>
          <a:lstStyle>
            <a:lvl1pPr>
              <a:defRPr/>
            </a:lvl1pPr>
          </a:lstStyle>
          <a:p>
            <a:fld id="{20D7ECF6-D738-49F8-AAE5-8FB916023D21}" type="slidenum">
              <a:rPr lang="es-ES"/>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s-ES"/>
          </a:p>
        </p:txBody>
      </p:sp>
      <p:sp>
        <p:nvSpPr>
          <p:cNvPr id="6" name="Нижний колонтитул 5"/>
          <p:cNvSpPr>
            <a:spLocks noGrp="1"/>
          </p:cNvSpPr>
          <p:nvPr>
            <p:ph type="ftr" sz="quarter" idx="11"/>
          </p:nvPr>
        </p:nvSpPr>
        <p:spPr/>
        <p:txBody>
          <a:bodyPr/>
          <a:lstStyle>
            <a:lvl1pPr>
              <a:defRPr/>
            </a:lvl1pPr>
          </a:lstStyle>
          <a:p>
            <a:endParaRPr lang="es-ES"/>
          </a:p>
        </p:txBody>
      </p:sp>
      <p:sp>
        <p:nvSpPr>
          <p:cNvPr id="7" name="Номер слайда 6"/>
          <p:cNvSpPr>
            <a:spLocks noGrp="1"/>
          </p:cNvSpPr>
          <p:nvPr>
            <p:ph type="sldNum" sz="quarter" idx="12"/>
          </p:nvPr>
        </p:nvSpPr>
        <p:spPr/>
        <p:txBody>
          <a:bodyPr/>
          <a:lstStyle>
            <a:lvl1pPr>
              <a:defRPr/>
            </a:lvl1pPr>
          </a:lstStyle>
          <a:p>
            <a:fld id="{657E0C9B-42C5-4168-B1A7-6AFC1493F01B}" type="slidenum">
              <a:rPr lang="es-ES"/>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1939536-41B6-41F0-BF81-A7A574454BD0}"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21" name="Rectangle 173"/>
          <p:cNvSpPr>
            <a:spLocks noChangeArrowheads="1"/>
          </p:cNvSpPr>
          <p:nvPr/>
        </p:nvSpPr>
        <p:spPr bwMode="auto">
          <a:xfrm>
            <a:off x="500034" y="4429132"/>
            <a:ext cx="5365750" cy="576263"/>
          </a:xfrm>
          <a:prstGeom prst="rect">
            <a:avLst/>
          </a:prstGeom>
          <a:noFill/>
          <a:ln w="9525">
            <a:noFill/>
            <a:miter lim="800000"/>
            <a:headEnd/>
            <a:tailEnd/>
          </a:ln>
          <a:effectLst/>
        </p:spPr>
        <p:txBody>
          <a:bodyPr/>
          <a:lstStyle/>
          <a:p>
            <a:pPr>
              <a:lnSpc>
                <a:spcPct val="90000"/>
              </a:lnSpc>
              <a:spcBef>
                <a:spcPct val="20000"/>
              </a:spcBef>
            </a:pPr>
            <a:r>
              <a:rPr lang="ru-RU" sz="2000" b="1" dirty="0" smtClean="0">
                <a:solidFill>
                  <a:schemeClr val="bg1"/>
                </a:solidFill>
              </a:rPr>
              <a:t>Семинар</a:t>
            </a:r>
            <a:endParaRPr lang="es-ES" sz="2000" b="1" dirty="0">
              <a:solidFill>
                <a:schemeClr val="bg1"/>
              </a:solidFill>
            </a:endParaRPr>
          </a:p>
        </p:txBody>
      </p:sp>
      <p:sp>
        <p:nvSpPr>
          <p:cNvPr id="2225" name="Rectangle 177"/>
          <p:cNvSpPr>
            <a:spLocks noChangeArrowheads="1"/>
          </p:cNvSpPr>
          <p:nvPr/>
        </p:nvSpPr>
        <p:spPr bwMode="auto">
          <a:xfrm>
            <a:off x="500034" y="4857760"/>
            <a:ext cx="5143536" cy="1571636"/>
          </a:xfrm>
          <a:prstGeom prst="rect">
            <a:avLst/>
          </a:prstGeom>
          <a:noFill/>
          <a:ln w="9525">
            <a:noFill/>
            <a:miter lim="800000"/>
            <a:headEnd/>
            <a:tailEnd/>
          </a:ln>
          <a:effectLst/>
        </p:spPr>
        <p:txBody>
          <a:bodyPr/>
          <a:lstStyle/>
          <a:p>
            <a:pPr algn="ctr">
              <a:lnSpc>
                <a:spcPct val="90000"/>
              </a:lnSpc>
              <a:spcBef>
                <a:spcPct val="20000"/>
              </a:spcBef>
            </a:pPr>
            <a:r>
              <a:rPr lang="ru-RU" sz="2400" b="1" dirty="0" smtClean="0">
                <a:solidFill>
                  <a:srgbClr val="663300"/>
                </a:solidFill>
              </a:rPr>
              <a:t>«Подходы в ознакомлении детей с художественной литературой» </a:t>
            </a:r>
            <a:endParaRPr lang="es-ES" sz="2400" b="1" dirty="0">
              <a:solidFill>
                <a:srgbClr val="663300"/>
              </a:solidFill>
            </a:endParaRPr>
          </a:p>
        </p:txBody>
      </p:sp>
      <p:sp>
        <p:nvSpPr>
          <p:cNvPr id="6" name="Прямоугольник 5"/>
          <p:cNvSpPr/>
          <p:nvPr/>
        </p:nvSpPr>
        <p:spPr>
          <a:xfrm>
            <a:off x="0" y="6357958"/>
            <a:ext cx="2214546" cy="500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Prezentacii.com</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u="sng" dirty="0" smtClean="0"/>
              <a:t>7.</a:t>
            </a:r>
            <a:r>
              <a:rPr lang="ru-RU" b="1" u="sng" dirty="0" smtClean="0"/>
              <a:t> </a:t>
            </a:r>
            <a:r>
              <a:rPr lang="ru-RU" sz="2000" b="1" u="sng" dirty="0" smtClean="0"/>
              <a:t>Из каких произведений эти отрывки:</a:t>
            </a:r>
            <a:r>
              <a:rPr lang="ru-RU" b="1" dirty="0" smtClean="0"/>
              <a:t/>
            </a:r>
            <a:br>
              <a:rPr lang="ru-RU" b="1" dirty="0" smtClean="0"/>
            </a:br>
            <a:endParaRPr lang="ru-RU" b="1" dirty="0"/>
          </a:p>
        </p:txBody>
      </p:sp>
      <p:sp>
        <p:nvSpPr>
          <p:cNvPr id="3" name="Содержимое 2"/>
          <p:cNvSpPr>
            <a:spLocks noGrp="1"/>
          </p:cNvSpPr>
          <p:nvPr>
            <p:ph idx="1"/>
          </p:nvPr>
        </p:nvSpPr>
        <p:spPr>
          <a:xfrm>
            <a:off x="214282" y="1000108"/>
            <a:ext cx="8472518" cy="5857892"/>
          </a:xfrm>
        </p:spPr>
        <p:txBody>
          <a:bodyPr/>
          <a:lstStyle/>
          <a:p>
            <a:pPr>
              <a:buNone/>
            </a:pPr>
            <a:r>
              <a:rPr lang="ru-RU" sz="1200" dirty="0" smtClean="0"/>
              <a:t> </a:t>
            </a:r>
          </a:p>
          <a:p>
            <a:pPr>
              <a:buNone/>
            </a:pPr>
            <a:r>
              <a:rPr lang="ru-RU" sz="1200" dirty="0" smtClean="0">
                <a:latin typeface="Times New Roman" pitchFamily="18" charset="0"/>
                <a:cs typeface="Times New Roman" pitchFamily="18" charset="0"/>
              </a:rPr>
              <a:t>«Дети хлопали в ладоши и плясали от радости и опять стали бросать в воду крошки хлеба и пирожного. И дети, и взрослые </a:t>
            </a:r>
            <a:r>
              <a:rPr lang="ru-RU" sz="1200" dirty="0" err="1" smtClean="0">
                <a:latin typeface="Times New Roman" pitchFamily="18" charset="0"/>
                <a:cs typeface="Times New Roman" pitchFamily="18" charset="0"/>
              </a:rPr>
              <a:t>говорили:Новый</a:t>
            </a:r>
            <a:r>
              <a:rPr lang="ru-RU" sz="1200" dirty="0" smtClean="0">
                <a:latin typeface="Times New Roman" pitchFamily="18" charset="0"/>
                <a:cs typeface="Times New Roman" pitchFamily="18" charset="0"/>
              </a:rPr>
              <a:t> лебедь лучше всех! Он такой красивый и молодой»     </a:t>
            </a:r>
          </a:p>
          <a:p>
            <a:pPr>
              <a:buNone/>
            </a:pPr>
            <a:r>
              <a:rPr lang="ru-RU" sz="1200" dirty="0" smtClean="0">
                <a:latin typeface="Times New Roman" pitchFamily="18" charset="0"/>
                <a:cs typeface="Times New Roman" pitchFamily="18" charset="0"/>
              </a:rPr>
              <a:t>                                                                                                                           </a:t>
            </a:r>
            <a:r>
              <a:rPr lang="ru-RU" sz="1200" dirty="0" smtClean="0">
                <a:solidFill>
                  <a:srgbClr val="0070C0"/>
                </a:solidFill>
                <a:latin typeface="Times New Roman" pitchFamily="18" charset="0"/>
                <a:cs typeface="Times New Roman" pitchFamily="18" charset="0"/>
              </a:rPr>
              <a:t>(Г. Х. Андерсен «Гадкий утёнок»)</a:t>
            </a:r>
          </a:p>
          <a:p>
            <a:pPr>
              <a:buNone/>
            </a:pPr>
            <a:r>
              <a:rPr lang="ru-RU" sz="1200" dirty="0" smtClean="0">
                <a:solidFill>
                  <a:srgbClr val="0070C0"/>
                </a:solidFill>
                <a:latin typeface="Times New Roman" pitchFamily="18" charset="0"/>
                <a:cs typeface="Times New Roman" pitchFamily="18" charset="0"/>
              </a:rPr>
              <a:t> </a:t>
            </a:r>
            <a:r>
              <a:rPr lang="ru-RU" sz="1200" dirty="0" smtClean="0">
                <a:latin typeface="Times New Roman" pitchFamily="18" charset="0"/>
                <a:cs typeface="Times New Roman" pitchFamily="18" charset="0"/>
              </a:rPr>
              <a:t>«Пошла </a:t>
            </a:r>
            <a:r>
              <a:rPr lang="ru-RU" sz="1200" dirty="0" err="1" smtClean="0">
                <a:latin typeface="Times New Roman" pitchFamily="18" charset="0"/>
                <a:cs typeface="Times New Roman" pitchFamily="18" charset="0"/>
              </a:rPr>
              <a:t>Аленушка</a:t>
            </a:r>
            <a:r>
              <a:rPr lang="ru-RU" sz="1200" dirty="0" smtClean="0">
                <a:latin typeface="Times New Roman" pitchFamily="18" charset="0"/>
                <a:cs typeface="Times New Roman" pitchFamily="18" charset="0"/>
              </a:rPr>
              <a:t> в огород, а в огороде-то хорошо. А в огороде-то жарко-жарко, а в огороде-то тихо-тихо, только </a:t>
            </a:r>
            <a:r>
              <a:rPr lang="ru-RU" sz="1200" dirty="0" err="1" smtClean="0">
                <a:latin typeface="Times New Roman" pitchFamily="18" charset="0"/>
                <a:cs typeface="Times New Roman" pitchFamily="18" charset="0"/>
              </a:rPr>
              <a:t>пчелики</a:t>
            </a:r>
            <a:r>
              <a:rPr lang="ru-RU" sz="1200" dirty="0" smtClean="0">
                <a:latin typeface="Times New Roman" pitchFamily="18" charset="0"/>
                <a:cs typeface="Times New Roman" pitchFamily="18" charset="0"/>
              </a:rPr>
              <a:t> жужжат, да комарики </a:t>
            </a:r>
            <a:r>
              <a:rPr lang="ru-RU" sz="1200" dirty="0" err="1" smtClean="0">
                <a:latin typeface="Times New Roman" pitchFamily="18" charset="0"/>
                <a:cs typeface="Times New Roman" pitchFamily="18" charset="0"/>
              </a:rPr>
              <a:t>пищат...Пробежала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Аленушка</a:t>
            </a:r>
            <a:r>
              <a:rPr lang="ru-RU" sz="1200" dirty="0" smtClean="0">
                <a:latin typeface="Times New Roman" pitchFamily="18" charset="0"/>
                <a:cs typeface="Times New Roman" pitchFamily="18" charset="0"/>
              </a:rPr>
              <a:t> грядку с </a:t>
            </a:r>
            <a:r>
              <a:rPr lang="ru-RU" sz="1200" dirty="0" err="1" smtClean="0">
                <a:latin typeface="Times New Roman" pitchFamily="18" charset="0"/>
                <a:cs typeface="Times New Roman" pitchFamily="18" charset="0"/>
              </a:rPr>
              <a:t>капусткой</a:t>
            </a:r>
            <a:r>
              <a:rPr lang="ru-RU" sz="1200" dirty="0" smtClean="0">
                <a:latin typeface="Times New Roman" pitchFamily="18" charset="0"/>
                <a:cs typeface="Times New Roman" pitchFamily="18" charset="0"/>
              </a:rPr>
              <a:t>, пробежала грядку со свеклой, пробежала грядку с морковкой».</a:t>
            </a:r>
          </a:p>
          <a:p>
            <a:pPr>
              <a:buNone/>
            </a:pPr>
            <a:r>
              <a:rPr lang="ru-RU" sz="1200" dirty="0" smtClean="0">
                <a:solidFill>
                  <a:srgbClr val="0070C0"/>
                </a:solidFill>
                <a:latin typeface="Times New Roman" pitchFamily="18" charset="0"/>
                <a:cs typeface="Times New Roman" pitchFamily="18" charset="0"/>
              </a:rPr>
              <a:t>                                                                                                                             («Пых», белорусская народная сказка.)</a:t>
            </a:r>
            <a:endParaRPr lang="ru-RU" sz="1200" dirty="0" smtClean="0">
              <a:latin typeface="Times New Roman" pitchFamily="18" charset="0"/>
              <a:cs typeface="Times New Roman" pitchFamily="18" charset="0"/>
            </a:endParaRPr>
          </a:p>
          <a:p>
            <a:pPr>
              <a:buNone/>
            </a:pPr>
            <a:r>
              <a:rPr lang="ru-RU" sz="1200" dirty="0" smtClean="0">
                <a:latin typeface="Times New Roman" pitchFamily="18" charset="0"/>
                <a:cs typeface="Times New Roman" pitchFamily="18" charset="0"/>
              </a:rPr>
              <a:t>«Шли они, шли. И день шли, и другой шли. Наконец все припасы у них кончились. Медвежата проголодались. Понурые брели они рядышком.</a:t>
            </a:r>
          </a:p>
          <a:p>
            <a:pPr>
              <a:buNone/>
            </a:pPr>
            <a:r>
              <a:rPr lang="ru-RU" sz="1200" dirty="0" smtClean="0">
                <a:latin typeface="Times New Roman" pitchFamily="18" charset="0"/>
                <a:cs typeface="Times New Roman" pitchFamily="18" charset="0"/>
              </a:rPr>
              <a:t>- Эх, братик, до чего же мне есть хочется, - пожаловался младший.</a:t>
            </a:r>
          </a:p>
          <a:p>
            <a:pPr>
              <a:buNone/>
            </a:pPr>
            <a:r>
              <a:rPr lang="ru-RU" sz="1200" dirty="0" smtClean="0">
                <a:latin typeface="Times New Roman" pitchFamily="18" charset="0"/>
                <a:cs typeface="Times New Roman" pitchFamily="18" charset="0"/>
              </a:rPr>
              <a:t>- И мне хочется! – сказал старший».</a:t>
            </a:r>
          </a:p>
          <a:p>
            <a:pPr>
              <a:buNone/>
            </a:pPr>
            <a:r>
              <a:rPr lang="ru-RU" sz="1200" dirty="0" smtClean="0">
                <a:latin typeface="Times New Roman" pitchFamily="18" charset="0"/>
                <a:cs typeface="Times New Roman" pitchFamily="18" charset="0"/>
              </a:rPr>
              <a:t>                                                    </a:t>
            </a:r>
            <a:r>
              <a:rPr lang="ru-RU" sz="1200" dirty="0" smtClean="0">
                <a:solidFill>
                  <a:srgbClr val="0070C0"/>
                </a:solidFill>
                <a:latin typeface="Times New Roman" pitchFamily="18" charset="0"/>
                <a:cs typeface="Times New Roman" pitchFamily="18" charset="0"/>
              </a:rPr>
              <a:t> («Два жадных медвежонка», венгерская сказка.)</a:t>
            </a:r>
          </a:p>
          <a:p>
            <a:pPr>
              <a:buNone/>
            </a:pPr>
            <a:r>
              <a:rPr lang="ru-RU" sz="1200" dirty="0" smtClean="0">
                <a:latin typeface="Times New Roman" pitchFamily="18" charset="0"/>
                <a:cs typeface="Times New Roman" pitchFamily="18" charset="0"/>
              </a:rPr>
              <a:t>Купит с горем пополам,</a:t>
            </a:r>
          </a:p>
          <a:p>
            <a:pPr>
              <a:buNone/>
            </a:pPr>
            <a:r>
              <a:rPr lang="ru-RU" sz="1200" dirty="0" smtClean="0">
                <a:latin typeface="Times New Roman" pitchFamily="18" charset="0"/>
                <a:cs typeface="Times New Roman" pitchFamily="18" charset="0"/>
              </a:rPr>
              <a:t>Повернется к зеркалам – </a:t>
            </a:r>
          </a:p>
          <a:p>
            <a:pPr>
              <a:buNone/>
            </a:pPr>
            <a:r>
              <a:rPr lang="ru-RU" sz="1200" dirty="0" smtClean="0">
                <a:latin typeface="Times New Roman" pitchFamily="18" charset="0"/>
                <a:cs typeface="Times New Roman" pitchFamily="18" charset="0"/>
              </a:rPr>
              <a:t>Вся портновская работа</a:t>
            </a:r>
          </a:p>
          <a:p>
            <a:pPr>
              <a:buNone/>
            </a:pPr>
            <a:r>
              <a:rPr lang="ru-RU" sz="1200" dirty="0" smtClean="0">
                <a:latin typeface="Times New Roman" pitchFamily="18" charset="0"/>
                <a:cs typeface="Times New Roman" pitchFamily="18" charset="0"/>
              </a:rPr>
              <a:t>Разъезжается по швам.</a:t>
            </a:r>
            <a:r>
              <a:rPr lang="ru-RU" sz="1200" dirty="0" smtClean="0">
                <a:solidFill>
                  <a:srgbClr val="0070C0"/>
                </a:solidFill>
                <a:latin typeface="Times New Roman" pitchFamily="18" charset="0"/>
                <a:cs typeface="Times New Roman" pitchFamily="18" charset="0"/>
              </a:rPr>
              <a:t>                       </a:t>
            </a:r>
          </a:p>
          <a:p>
            <a:pPr>
              <a:buNone/>
            </a:pPr>
            <a:r>
              <a:rPr lang="ru-RU" sz="1200" dirty="0" smtClean="0">
                <a:solidFill>
                  <a:srgbClr val="0070C0"/>
                </a:solidFill>
                <a:latin typeface="Times New Roman" pitchFamily="18" charset="0"/>
                <a:cs typeface="Times New Roman" pitchFamily="18" charset="0"/>
              </a:rPr>
              <a:t>                                                                     (С. Михалков «Дядя Степа».)</a:t>
            </a:r>
          </a:p>
          <a:p>
            <a:pPr>
              <a:buNone/>
            </a:pPr>
            <a:r>
              <a:rPr lang="ru-RU" sz="1200" dirty="0" smtClean="0">
                <a:latin typeface="Times New Roman" pitchFamily="18" charset="0"/>
                <a:cs typeface="Times New Roman" pitchFamily="18" charset="0"/>
              </a:rPr>
              <a:t>“За горами, за лесами,</a:t>
            </a:r>
          </a:p>
          <a:p>
            <a:pPr>
              <a:buNone/>
            </a:pPr>
            <a:r>
              <a:rPr lang="ru-RU" sz="1200" dirty="0" smtClean="0">
                <a:latin typeface="Times New Roman" pitchFamily="18" charset="0"/>
                <a:cs typeface="Times New Roman" pitchFamily="18" charset="0"/>
              </a:rPr>
              <a:t>За широкими морями,</a:t>
            </a:r>
          </a:p>
          <a:p>
            <a:pPr>
              <a:buNone/>
            </a:pPr>
            <a:r>
              <a:rPr lang="ru-RU" sz="1200" dirty="0" smtClean="0">
                <a:latin typeface="Times New Roman" pitchFamily="18" charset="0"/>
                <a:cs typeface="Times New Roman" pitchFamily="18" charset="0"/>
              </a:rPr>
              <a:t>Не на небе – на земле</a:t>
            </a:r>
          </a:p>
          <a:p>
            <a:pPr>
              <a:buNone/>
            </a:pPr>
            <a:r>
              <a:rPr lang="ru-RU" sz="1200" dirty="0" smtClean="0">
                <a:latin typeface="Times New Roman" pitchFamily="18" charset="0"/>
                <a:cs typeface="Times New Roman" pitchFamily="18" charset="0"/>
              </a:rPr>
              <a:t>Жил старик в одном селе…</a:t>
            </a:r>
          </a:p>
          <a:p>
            <a:pPr>
              <a:buNone/>
            </a:pPr>
            <a:r>
              <a:rPr lang="ru-RU" sz="1200" dirty="0" smtClean="0">
                <a:latin typeface="Times New Roman" pitchFamily="18" charset="0"/>
                <a:cs typeface="Times New Roman" pitchFamily="18" charset="0"/>
              </a:rPr>
              <a:t>У старинушки три сына: </a:t>
            </a:r>
          </a:p>
          <a:p>
            <a:pPr>
              <a:buNone/>
            </a:pPr>
            <a:r>
              <a:rPr lang="ru-RU" sz="1200" dirty="0" smtClean="0">
                <a:latin typeface="Times New Roman" pitchFamily="18" charset="0"/>
                <a:cs typeface="Times New Roman" pitchFamily="18" charset="0"/>
              </a:rPr>
              <a:t>Старший умный был детина,</a:t>
            </a:r>
          </a:p>
          <a:p>
            <a:pPr>
              <a:buNone/>
            </a:pPr>
            <a:r>
              <a:rPr lang="ru-RU" sz="1200" dirty="0" smtClean="0">
                <a:latin typeface="Times New Roman" pitchFamily="18" charset="0"/>
                <a:cs typeface="Times New Roman" pitchFamily="18" charset="0"/>
              </a:rPr>
              <a:t>Средний сын и так и сяк,</a:t>
            </a:r>
          </a:p>
          <a:p>
            <a:pPr>
              <a:buNone/>
            </a:pPr>
            <a:r>
              <a:rPr lang="ru-RU" sz="1200" dirty="0" smtClean="0">
                <a:latin typeface="Times New Roman" pitchFamily="18" charset="0"/>
                <a:cs typeface="Times New Roman" pitchFamily="18" charset="0"/>
              </a:rPr>
              <a:t>Младший вовсе был </a:t>
            </a:r>
            <a:r>
              <a:rPr lang="ru-RU" sz="1200" dirty="0" err="1" smtClean="0">
                <a:latin typeface="Times New Roman" pitchFamily="18" charset="0"/>
                <a:cs typeface="Times New Roman" pitchFamily="18" charset="0"/>
              </a:rPr>
              <a:t>дурак</a:t>
            </a:r>
            <a:r>
              <a:rPr lang="ru-RU" sz="1200" dirty="0" smtClean="0">
                <a:latin typeface="Times New Roman" pitchFamily="18" charset="0"/>
                <a:cs typeface="Times New Roman" pitchFamily="18" charset="0"/>
              </a:rPr>
              <a:t>”.                          </a:t>
            </a:r>
          </a:p>
          <a:p>
            <a:pPr>
              <a:buNone/>
            </a:pPr>
            <a:r>
              <a:rPr lang="ru-RU" sz="1200" dirty="0" smtClean="0"/>
              <a:t>                                                                        </a:t>
            </a:r>
            <a:r>
              <a:rPr lang="ru-RU" sz="1200" dirty="0" smtClean="0">
                <a:solidFill>
                  <a:srgbClr val="0070C0"/>
                </a:solidFill>
              </a:rPr>
              <a:t>(Конек-горбунок” П. Ершов)</a:t>
            </a:r>
          </a:p>
          <a:p>
            <a:pPr>
              <a:buNone/>
            </a:pPr>
            <a:endParaRPr lang="ru-RU" sz="1200" dirty="0" smtClean="0"/>
          </a:p>
          <a:p>
            <a:pPr>
              <a:buNone/>
            </a:pPr>
            <a:endParaRPr lang="ru-RU" sz="1200" dirty="0" smtClean="0">
              <a:solidFill>
                <a:srgbClr val="0070C0"/>
              </a:solidFill>
            </a:endParaRPr>
          </a:p>
          <a:p>
            <a:pPr>
              <a:buNone/>
            </a:pPr>
            <a:endParaRPr lang="ru-RU" sz="1200" dirty="0" smtClean="0"/>
          </a:p>
          <a:p>
            <a:pPr>
              <a:buNone/>
            </a:pPr>
            <a:r>
              <a:rPr lang="ru-RU" sz="1200" dirty="0" smtClean="0"/>
              <a:t> </a:t>
            </a:r>
          </a:p>
          <a:p>
            <a:pPr>
              <a:buNone/>
            </a:pPr>
            <a:endParaRPr lang="ru-RU" dirty="0"/>
          </a:p>
        </p:txBody>
      </p:sp>
      <p:pic>
        <p:nvPicPr>
          <p:cNvPr id="4" name="Рисунок 3" descr="1.jpg"/>
          <p:cNvPicPr>
            <a:picLocks noChangeAspect="1"/>
          </p:cNvPicPr>
          <p:nvPr/>
        </p:nvPicPr>
        <p:blipFill>
          <a:blip r:embed="rId2"/>
          <a:stretch>
            <a:fillRect/>
          </a:stretch>
        </p:blipFill>
        <p:spPr>
          <a:xfrm>
            <a:off x="6286512" y="3293567"/>
            <a:ext cx="2857488" cy="3564433"/>
          </a:xfrm>
          <a:prstGeom prst="rect">
            <a:avLst/>
          </a:prstGeom>
        </p:spPr>
      </p:pic>
      <p:sp>
        <p:nvSpPr>
          <p:cNvPr id="21505" name="Rectangle 1"/>
          <p:cNvSpPr>
            <a:spLocks noChangeArrowheads="1"/>
          </p:cNvSpPr>
          <p:nvPr/>
        </p:nvSpPr>
        <p:spPr bwMode="auto">
          <a:xfrm>
            <a:off x="0" y="0"/>
            <a:ext cx="24878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16" end="1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17" end="17"/>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18" end="18"/>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19" end="19"/>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xEl>
                                              <p:pRg st="20" end="20"/>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u="sng" dirty="0" smtClean="0"/>
              <a:t>8. Перечислите названия сказок К. И. Чуковского</a:t>
            </a:r>
            <a:r>
              <a:rPr lang="ru-RU" b="1" u="sng" dirty="0" smtClean="0"/>
              <a:t>.</a:t>
            </a:r>
            <a:endParaRPr lang="ru-RU" b="1" dirty="0"/>
          </a:p>
        </p:txBody>
      </p:sp>
      <p:sp>
        <p:nvSpPr>
          <p:cNvPr id="3" name="Содержимое 2"/>
          <p:cNvSpPr>
            <a:spLocks noGrp="1"/>
          </p:cNvSpPr>
          <p:nvPr>
            <p:ph idx="1"/>
          </p:nvPr>
        </p:nvSpPr>
        <p:spPr>
          <a:xfrm>
            <a:off x="457200" y="1142984"/>
            <a:ext cx="8229600" cy="4983179"/>
          </a:xfrm>
        </p:spPr>
        <p:txBody>
          <a:bodyPr/>
          <a:lstStyle/>
          <a:p>
            <a:r>
              <a:rPr lang="ru-RU" sz="2000" dirty="0" smtClean="0">
                <a:latin typeface="Times New Roman" pitchFamily="18" charset="0"/>
                <a:cs typeface="Times New Roman" pitchFamily="18" charset="0"/>
              </a:rPr>
              <a:t>«Муха-Цокотуха», «</a:t>
            </a:r>
            <a:r>
              <a:rPr lang="ru-RU" sz="2000" dirty="0" err="1" smtClean="0">
                <a:latin typeface="Times New Roman" pitchFamily="18" charset="0"/>
                <a:cs typeface="Times New Roman" pitchFamily="18" charset="0"/>
              </a:rPr>
              <a:t>Тараканище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Мойдодыр</a:t>
            </a:r>
            <a:r>
              <a:rPr lang="ru-RU" sz="2000" dirty="0" smtClean="0">
                <a:latin typeface="Times New Roman" pitchFamily="18" charset="0"/>
                <a:cs typeface="Times New Roman" pitchFamily="18" charset="0"/>
              </a:rPr>
              <a:t>», «Айболит», «</a:t>
            </a:r>
            <a:r>
              <a:rPr lang="ru-RU" sz="2000" dirty="0" err="1" smtClean="0">
                <a:latin typeface="Times New Roman" pitchFamily="18" charset="0"/>
                <a:cs typeface="Times New Roman" pitchFamily="18" charset="0"/>
              </a:rPr>
              <a:t>Бармалей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Федорино</a:t>
            </a:r>
            <a:r>
              <a:rPr lang="ru-RU" sz="2000" dirty="0" smtClean="0">
                <a:latin typeface="Times New Roman" pitchFamily="18" charset="0"/>
                <a:cs typeface="Times New Roman" pitchFamily="18" charset="0"/>
              </a:rPr>
              <a:t> горе», «Краденое солнце», «Телефон», «Путаница», «Крокодил» и </a:t>
            </a:r>
            <a:r>
              <a:rPr lang="ru-RU" sz="2000" dirty="0" err="1" smtClean="0">
                <a:latin typeface="Times New Roman" pitchFamily="18" charset="0"/>
                <a:cs typeface="Times New Roman" pitchFamily="18" charset="0"/>
              </a:rPr>
              <a:t>др</a:t>
            </a:r>
            <a:endParaRPr lang="ru-RU" dirty="0">
              <a:latin typeface="Times New Roman" pitchFamily="18" charset="0"/>
              <a:cs typeface="Times New Roman" pitchFamily="18" charset="0"/>
            </a:endParaRPr>
          </a:p>
        </p:txBody>
      </p:sp>
      <p:pic>
        <p:nvPicPr>
          <p:cNvPr id="4" name="Рисунок 3" descr="show2.php.jpeg"/>
          <p:cNvPicPr>
            <a:picLocks noChangeAspect="1"/>
          </p:cNvPicPr>
          <p:nvPr/>
        </p:nvPicPr>
        <p:blipFill>
          <a:blip r:embed="rId2"/>
          <a:stretch>
            <a:fillRect/>
          </a:stretch>
        </p:blipFill>
        <p:spPr>
          <a:xfrm rot="19324931">
            <a:off x="897056" y="3134415"/>
            <a:ext cx="2150913" cy="2960997"/>
          </a:xfrm>
          <a:prstGeom prst="rect">
            <a:avLst/>
          </a:prstGeom>
        </p:spPr>
      </p:pic>
      <p:pic>
        <p:nvPicPr>
          <p:cNvPr id="8" name="Рисунок 7" descr="portret.jpg"/>
          <p:cNvPicPr>
            <a:picLocks noChangeAspect="1"/>
          </p:cNvPicPr>
          <p:nvPr/>
        </p:nvPicPr>
        <p:blipFill>
          <a:blip r:embed="rId3"/>
          <a:stretch>
            <a:fillRect/>
          </a:stretch>
        </p:blipFill>
        <p:spPr>
          <a:xfrm>
            <a:off x="3000364" y="2857496"/>
            <a:ext cx="2886084" cy="3418635"/>
          </a:xfrm>
          <a:prstGeom prst="rect">
            <a:avLst/>
          </a:prstGeom>
        </p:spPr>
      </p:pic>
      <p:pic>
        <p:nvPicPr>
          <p:cNvPr id="9" name="Рисунок 8" descr="ccd7a065ddf062e603aef4d8c7fb6c65.jpg"/>
          <p:cNvPicPr>
            <a:picLocks noChangeAspect="1"/>
          </p:cNvPicPr>
          <p:nvPr/>
        </p:nvPicPr>
        <p:blipFill>
          <a:blip r:embed="rId4"/>
          <a:stretch>
            <a:fillRect/>
          </a:stretch>
        </p:blipFill>
        <p:spPr>
          <a:xfrm rot="1444694">
            <a:off x="6009889" y="2826932"/>
            <a:ext cx="2313439" cy="33397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u="sng" dirty="0" smtClean="0"/>
              <a:t>9</a:t>
            </a:r>
            <a:r>
              <a:rPr lang="ru-RU" u="sng" dirty="0" smtClean="0"/>
              <a:t>. </a:t>
            </a:r>
            <a:r>
              <a:rPr lang="ru-RU" sz="2000" b="1" u="sng" dirty="0" smtClean="0"/>
              <a:t>Назовите особенности сказок</a:t>
            </a:r>
            <a:r>
              <a:rPr lang="ru-RU" sz="2000" b="1" dirty="0" smtClean="0"/>
              <a:t>.</a:t>
            </a:r>
            <a:br>
              <a:rPr lang="ru-RU" sz="2000" b="1" dirty="0" smtClean="0"/>
            </a:br>
            <a:endParaRPr lang="ru-RU" sz="2000" b="1" dirty="0"/>
          </a:p>
        </p:txBody>
      </p:sp>
      <p:sp>
        <p:nvSpPr>
          <p:cNvPr id="3" name="Содержимое 2"/>
          <p:cNvSpPr>
            <a:spLocks noGrp="1"/>
          </p:cNvSpPr>
          <p:nvPr>
            <p:ph idx="1"/>
          </p:nvPr>
        </p:nvSpPr>
        <p:spPr>
          <a:xfrm>
            <a:off x="142844" y="1285860"/>
            <a:ext cx="7215238" cy="4840303"/>
          </a:xfrm>
        </p:spPr>
        <p:txBody>
          <a:bodyPr/>
          <a:lstStyle/>
          <a:p>
            <a:pPr marL="457200" indent="-457200">
              <a:buFont typeface="Wingdings" pitchFamily="2" charset="2"/>
              <a:buChar char="§"/>
            </a:pPr>
            <a:r>
              <a:rPr lang="ru-RU" sz="2000" dirty="0" smtClean="0">
                <a:latin typeface="Times New Roman" pitchFamily="18" charset="0"/>
                <a:cs typeface="Times New Roman" pitchFamily="18" charset="0"/>
              </a:rPr>
              <a:t>Трехкратное повторение: три сына, три сестрицы, три медведя, три раза не </a:t>
            </a:r>
          </a:p>
          <a:p>
            <a:pPr marL="457200" indent="-457200">
              <a:buFont typeface="Wingdings" pitchFamily="2" charset="2"/>
              <a:buChar char="§"/>
            </a:pPr>
            <a:r>
              <a:rPr lang="ru-RU" sz="2000" dirty="0" smtClean="0">
                <a:latin typeface="Times New Roman" pitchFamily="18" charset="0"/>
                <a:cs typeface="Times New Roman" pitchFamily="18" charset="0"/>
              </a:rPr>
              <a:t>Повторы: бежит-бежит не выбежит, течет-течет не вытечет, долго-долго.</a:t>
            </a:r>
          </a:p>
          <a:p>
            <a:pPr marL="457200" indent="-457200">
              <a:buFont typeface="Wingdings" pitchFamily="2" charset="2"/>
              <a:buChar char="§"/>
            </a:pPr>
            <a:r>
              <a:rPr lang="ru-RU" sz="2000" dirty="0" smtClean="0">
                <a:latin typeface="Times New Roman" pitchFamily="18" charset="0"/>
                <a:cs typeface="Times New Roman" pitchFamily="18" charset="0"/>
              </a:rPr>
              <a:t>Забавные прозвища: мышка-норушка, лягушка-квакушка.</a:t>
            </a:r>
          </a:p>
          <a:p>
            <a:pPr marL="457200" indent="-457200">
              <a:buFont typeface="Wingdings" pitchFamily="2" charset="2"/>
              <a:buChar char="§"/>
            </a:pPr>
            <a:r>
              <a:rPr lang="ru-RU" sz="2000" dirty="0" smtClean="0">
                <a:latin typeface="Times New Roman" pitchFamily="18" charset="0"/>
                <a:cs typeface="Times New Roman" pitchFamily="18" charset="0"/>
              </a:rPr>
              <a:t>Встречается число 7: в «Репке» 7 персонажей, «</a:t>
            </a:r>
            <a:r>
              <a:rPr lang="ru-RU" sz="2000" dirty="0" err="1" smtClean="0">
                <a:latin typeface="Times New Roman" pitchFamily="18" charset="0"/>
                <a:cs typeface="Times New Roman" pitchFamily="18" charset="0"/>
              </a:rPr>
              <a:t>Цветик-семицветик</a:t>
            </a:r>
            <a:r>
              <a:rPr lang="ru-RU" sz="2000" dirty="0" smtClean="0">
                <a:latin typeface="Times New Roman" pitchFamily="18" charset="0"/>
                <a:cs typeface="Times New Roman" pitchFamily="18" charset="0"/>
              </a:rPr>
              <a:t>», «Волк и семеро козлят», «Сказка о мертвой царевне и семи богатырях», «Семь </a:t>
            </a:r>
            <a:r>
              <a:rPr lang="ru-RU" sz="2000" dirty="0" err="1" smtClean="0">
                <a:latin typeface="Times New Roman" pitchFamily="18" charset="0"/>
                <a:cs typeface="Times New Roman" pitchFamily="18" charset="0"/>
              </a:rPr>
              <a:t>Симеонов</a:t>
            </a:r>
            <a:r>
              <a:rPr lang="ru-RU" sz="2000" dirty="0" smtClean="0">
                <a:latin typeface="Times New Roman" pitchFamily="18" charset="0"/>
                <a:cs typeface="Times New Roman" pitchFamily="18" charset="0"/>
              </a:rPr>
              <a:t>».</a:t>
            </a:r>
          </a:p>
          <a:p>
            <a:pPr marL="457200" indent="-457200">
              <a:buFont typeface="Wingdings" pitchFamily="2" charset="2"/>
              <a:buChar char="§"/>
            </a:pPr>
            <a:r>
              <a:rPr lang="ru-RU" sz="2000" dirty="0" smtClean="0">
                <a:latin typeface="Times New Roman" pitchFamily="18" charset="0"/>
                <a:cs typeface="Times New Roman" pitchFamily="18" charset="0"/>
              </a:rPr>
              <a:t>Противопоставления: добро и зло, трудолюбие и лень, ум и глупость.</a:t>
            </a:r>
          </a:p>
          <a:p>
            <a:pPr marL="457200" indent="-457200">
              <a:buFont typeface="Wingdings" pitchFamily="2" charset="2"/>
              <a:buChar char="§"/>
            </a:pPr>
            <a:r>
              <a:rPr lang="ru-RU" sz="2000" dirty="0" smtClean="0">
                <a:latin typeface="Times New Roman" pitchFamily="18" charset="0"/>
                <a:cs typeface="Times New Roman" pitchFamily="18" charset="0"/>
              </a:rPr>
              <a:t>Почти во всех сказках счастливый конец.</a:t>
            </a:r>
          </a:p>
          <a:p>
            <a:pPr marL="457200" indent="-457200">
              <a:buFont typeface="Wingdings" pitchFamily="2" charset="2"/>
              <a:buChar char="§"/>
            </a:pPr>
            <a:r>
              <a:rPr lang="ru-RU" sz="2000" dirty="0" smtClean="0">
                <a:latin typeface="Times New Roman" pitchFamily="18" charset="0"/>
                <a:cs typeface="Times New Roman" pitchFamily="18" charset="0"/>
              </a:rPr>
              <a:t>Устойчивые выражения и эпитеты: слезами умывалась, как сыр в масле, добры молодцы, красны девицы.</a:t>
            </a:r>
          </a:p>
          <a:p>
            <a:pPr marL="457200" indent="-457200">
              <a:buFont typeface="Wingdings" pitchFamily="2" charset="2"/>
              <a:buChar char="§"/>
            </a:pPr>
            <a:endParaRPr lang="ru-RU" sz="2000" dirty="0"/>
          </a:p>
        </p:txBody>
      </p:sp>
      <p:pic>
        <p:nvPicPr>
          <p:cNvPr id="4" name="Рисунок 3" descr="77864282_6d615853f320.png"/>
          <p:cNvPicPr>
            <a:picLocks noChangeAspect="1"/>
          </p:cNvPicPr>
          <p:nvPr/>
        </p:nvPicPr>
        <p:blipFill>
          <a:blip r:embed="rId2" cstate="print"/>
          <a:stretch>
            <a:fillRect/>
          </a:stretch>
        </p:blipFill>
        <p:spPr>
          <a:xfrm>
            <a:off x="7715272" y="214290"/>
            <a:ext cx="1188062" cy="1785926"/>
          </a:xfrm>
          <a:prstGeom prst="rect">
            <a:avLst/>
          </a:prstGeom>
        </p:spPr>
      </p:pic>
      <p:pic>
        <p:nvPicPr>
          <p:cNvPr id="5" name="Рисунок 4" descr="5.png"/>
          <p:cNvPicPr>
            <a:picLocks noChangeAspect="1"/>
          </p:cNvPicPr>
          <p:nvPr/>
        </p:nvPicPr>
        <p:blipFill>
          <a:blip r:embed="rId3" cstate="print"/>
          <a:stretch>
            <a:fillRect/>
          </a:stretch>
        </p:blipFill>
        <p:spPr>
          <a:xfrm>
            <a:off x="6715140" y="1928802"/>
            <a:ext cx="1366788" cy="1576362"/>
          </a:xfrm>
          <a:prstGeom prst="rect">
            <a:avLst/>
          </a:prstGeom>
        </p:spPr>
      </p:pic>
      <p:pic>
        <p:nvPicPr>
          <p:cNvPr id="6" name="Рисунок 5" descr="81625065_petushok.png"/>
          <p:cNvPicPr>
            <a:picLocks noChangeAspect="1"/>
          </p:cNvPicPr>
          <p:nvPr/>
        </p:nvPicPr>
        <p:blipFill>
          <a:blip r:embed="rId4" cstate="print"/>
          <a:stretch>
            <a:fillRect/>
          </a:stretch>
        </p:blipFill>
        <p:spPr>
          <a:xfrm>
            <a:off x="7286644" y="4857760"/>
            <a:ext cx="1485891" cy="1831813"/>
          </a:xfrm>
          <a:prstGeom prst="rect">
            <a:avLst/>
          </a:prstGeom>
        </p:spPr>
      </p:pic>
      <p:pic>
        <p:nvPicPr>
          <p:cNvPr id="7" name="Рисунок 6" descr="bce80de34352t.jpg"/>
          <p:cNvPicPr>
            <a:picLocks noChangeAspect="1"/>
          </p:cNvPicPr>
          <p:nvPr/>
        </p:nvPicPr>
        <p:blipFill>
          <a:blip r:embed="rId5" cstate="print"/>
          <a:stretch>
            <a:fillRect/>
          </a:stretch>
        </p:blipFill>
        <p:spPr>
          <a:xfrm>
            <a:off x="7715272" y="3357562"/>
            <a:ext cx="1428728" cy="14795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lstStyle/>
          <a:p>
            <a:r>
              <a:rPr lang="ru-RU" sz="2000" b="1" u="sng" dirty="0" smtClean="0"/>
              <a:t>10. Сказочные заклинания:</a:t>
            </a:r>
            <a:r>
              <a:rPr lang="ru-RU" sz="2000" b="1" dirty="0" smtClean="0"/>
              <a:t/>
            </a:r>
            <a:br>
              <a:rPr lang="ru-RU" sz="2000" b="1" dirty="0" smtClean="0"/>
            </a:br>
            <a:r>
              <a:rPr lang="ru-RU" sz="2000" b="1" u="sng" dirty="0" smtClean="0"/>
              <a:t>Кто говорил  такие волшебные слова?</a:t>
            </a:r>
            <a:r>
              <a:rPr lang="ru-RU" dirty="0" smtClean="0"/>
              <a:t/>
            </a:r>
            <a:br>
              <a:rPr lang="ru-RU" dirty="0" smtClean="0"/>
            </a:br>
            <a:endParaRPr lang="ru-RU" dirty="0"/>
          </a:p>
        </p:txBody>
      </p:sp>
      <p:sp>
        <p:nvSpPr>
          <p:cNvPr id="3" name="Содержимое 2"/>
          <p:cNvSpPr>
            <a:spLocks noGrp="1"/>
          </p:cNvSpPr>
          <p:nvPr>
            <p:ph idx="1"/>
          </p:nvPr>
        </p:nvSpPr>
        <p:spPr>
          <a:xfrm>
            <a:off x="0" y="928670"/>
            <a:ext cx="5643570" cy="5197493"/>
          </a:xfrm>
        </p:spPr>
        <p:txBody>
          <a:bodyPr/>
          <a:lstStyle/>
          <a:p>
            <a:pPr>
              <a:buFontTx/>
              <a:buChar char="-"/>
            </a:pPr>
            <a:r>
              <a:rPr lang="ru-RU" sz="1600" dirty="0" smtClean="0">
                <a:latin typeface="Times New Roman" pitchFamily="18" charset="0"/>
                <a:cs typeface="Times New Roman" pitchFamily="18" charset="0"/>
              </a:rPr>
              <a:t>По  щучьему велению, по моем хотению. </a:t>
            </a:r>
          </a:p>
          <a:p>
            <a:pPr>
              <a:buNone/>
            </a:pPr>
            <a:r>
              <a:rPr lang="ru-RU" sz="1600" dirty="0" smtClean="0">
                <a:solidFill>
                  <a:srgbClr val="0070C0"/>
                </a:solidFill>
                <a:latin typeface="Times New Roman" pitchFamily="18" charset="0"/>
                <a:cs typeface="Times New Roman" pitchFamily="18" charset="0"/>
              </a:rPr>
              <a:t>(Емеля «По щучьему велению»)</a:t>
            </a:r>
            <a:endParaRPr lang="ru-RU" sz="1600" dirty="0" smtClean="0">
              <a:latin typeface="Times New Roman" pitchFamily="18" charset="0"/>
              <a:cs typeface="Times New Roman" pitchFamily="18" charset="0"/>
            </a:endParaRPr>
          </a:p>
          <a:p>
            <a:pPr>
              <a:buFontTx/>
              <a:buChar char="-"/>
            </a:pPr>
            <a:r>
              <a:rPr lang="ru-RU" sz="1600" dirty="0" smtClean="0">
                <a:latin typeface="Times New Roman" pitchFamily="18" charset="0"/>
                <a:cs typeface="Times New Roman" pitchFamily="18" charset="0"/>
              </a:rPr>
              <a:t>Сивка-бурка, вещий  каурка! Стань передо мною, как лист перед травою</a:t>
            </a:r>
          </a:p>
          <a:p>
            <a:pPr>
              <a:buNone/>
            </a:pPr>
            <a:r>
              <a:rPr lang="ru-RU" sz="1600" dirty="0" smtClean="0">
                <a:solidFill>
                  <a:srgbClr val="0070C0"/>
                </a:solidFill>
                <a:latin typeface="Times New Roman" pitchFamily="18" charset="0"/>
                <a:cs typeface="Times New Roman" pitchFamily="18" charset="0"/>
              </a:rPr>
              <a:t>(р.н.с. «Сивка – бурка»)</a:t>
            </a:r>
            <a:endParaRPr lang="ru-RU" sz="1600" dirty="0" smtClean="0">
              <a:latin typeface="Times New Roman" pitchFamily="18" charset="0"/>
              <a:cs typeface="Times New Roman" pitchFamily="18" charset="0"/>
            </a:endParaRPr>
          </a:p>
          <a:p>
            <a:pPr>
              <a:buFontTx/>
              <a:buChar char="-"/>
            </a:pPr>
            <a:r>
              <a:rPr lang="ru-RU" sz="1600" dirty="0" smtClean="0">
                <a:latin typeface="Times New Roman" pitchFamily="18" charset="0"/>
                <a:cs typeface="Times New Roman" pitchFamily="18" charset="0"/>
              </a:rPr>
              <a:t>Сим- сим, открой дверь! </a:t>
            </a:r>
          </a:p>
          <a:p>
            <a:pPr>
              <a:buNone/>
            </a:pPr>
            <a:r>
              <a:rPr lang="ru-RU" sz="1600" dirty="0" smtClean="0">
                <a:solidFill>
                  <a:srgbClr val="0070C0"/>
                </a:solidFill>
                <a:latin typeface="Times New Roman" pitchFamily="18" charset="0"/>
                <a:cs typeface="Times New Roman" pitchFamily="18" charset="0"/>
              </a:rPr>
              <a:t>(Али – баба, арабская сказка «Али – баба и 40 разбойников)</a:t>
            </a:r>
          </a:p>
          <a:p>
            <a:pPr>
              <a:buFontTx/>
              <a:buChar char="-"/>
            </a:pPr>
            <a:r>
              <a:rPr lang="ru-RU" sz="1600" dirty="0" smtClean="0">
                <a:latin typeface="Times New Roman" pitchFamily="18" charset="0"/>
                <a:cs typeface="Times New Roman" pitchFamily="18" charset="0"/>
              </a:rPr>
              <a:t>Лети, лети лепесток , через запад на восток, через север, через юг…</a:t>
            </a:r>
          </a:p>
          <a:p>
            <a:pPr>
              <a:buNone/>
            </a:pPr>
            <a:r>
              <a:rPr lang="ru-RU" sz="1600" dirty="0" smtClean="0">
                <a:latin typeface="Times New Roman" pitchFamily="18" charset="0"/>
                <a:cs typeface="Times New Roman" pitchFamily="18" charset="0"/>
              </a:rPr>
              <a:t>(</a:t>
            </a:r>
            <a:r>
              <a:rPr lang="ru-RU" sz="1600" dirty="0" smtClean="0">
                <a:solidFill>
                  <a:srgbClr val="0070C0"/>
                </a:solidFill>
                <a:latin typeface="Times New Roman" pitchFamily="18" charset="0"/>
                <a:cs typeface="Times New Roman" pitchFamily="18" charset="0"/>
              </a:rPr>
              <a:t>Женя Катаева «Цветик – </a:t>
            </a:r>
            <a:r>
              <a:rPr lang="ru-RU" sz="1600" dirty="0" err="1" smtClean="0">
                <a:solidFill>
                  <a:srgbClr val="0070C0"/>
                </a:solidFill>
                <a:latin typeface="Times New Roman" pitchFamily="18" charset="0"/>
                <a:cs typeface="Times New Roman" pitchFamily="18" charset="0"/>
              </a:rPr>
              <a:t>семицветик</a:t>
            </a:r>
            <a:r>
              <a:rPr lang="ru-RU" sz="1600" dirty="0" smtClean="0">
                <a:solidFill>
                  <a:srgbClr val="0070C0"/>
                </a:solidFill>
                <a:latin typeface="Times New Roman" pitchFamily="18" charset="0"/>
                <a:cs typeface="Times New Roman" pitchFamily="18" charset="0"/>
              </a:rPr>
              <a:t>»)</a:t>
            </a:r>
          </a:p>
          <a:p>
            <a:pPr>
              <a:buNone/>
            </a:pPr>
            <a:r>
              <a:rPr lang="ru-RU" sz="1600" dirty="0" smtClean="0">
                <a:latin typeface="Times New Roman" pitchFamily="18" charset="0"/>
                <a:cs typeface="Times New Roman" pitchFamily="18" charset="0"/>
              </a:rPr>
              <a:t>-Раз, два, три. Горшочек вари!</a:t>
            </a:r>
          </a:p>
          <a:p>
            <a:pPr>
              <a:buNone/>
            </a:pPr>
            <a:r>
              <a:rPr lang="ru-RU" sz="1600" dirty="0" smtClean="0">
                <a:solidFill>
                  <a:srgbClr val="0070C0"/>
                </a:solidFill>
                <a:latin typeface="Times New Roman" pitchFamily="18" charset="0"/>
                <a:cs typeface="Times New Roman" pitchFamily="18" charset="0"/>
              </a:rPr>
              <a:t>(Девочка из сказки Братьев Гримм «Горшочек каши»</a:t>
            </a:r>
            <a:endParaRPr lang="ru-RU" sz="1600" dirty="0" smtClean="0">
              <a:latin typeface="Times New Roman" pitchFamily="18" charset="0"/>
              <a:cs typeface="Times New Roman" pitchFamily="18" charset="0"/>
            </a:endParaRPr>
          </a:p>
          <a:p>
            <a:pPr>
              <a:buFontTx/>
              <a:buChar char="-"/>
            </a:pPr>
            <a:r>
              <a:rPr lang="ru-RU" sz="1600" dirty="0" err="1" smtClean="0">
                <a:latin typeface="Times New Roman" pitchFamily="18" charset="0"/>
                <a:cs typeface="Times New Roman" pitchFamily="18" charset="0"/>
              </a:rPr>
              <a:t>Кара-барас</a:t>
            </a:r>
            <a:r>
              <a:rPr lang="ru-RU" sz="1600" dirty="0" smtClean="0">
                <a:latin typeface="Times New Roman" pitchFamily="18" charset="0"/>
                <a:cs typeface="Times New Roman" pitchFamily="18" charset="0"/>
              </a:rPr>
              <a:t>.</a:t>
            </a:r>
          </a:p>
          <a:p>
            <a:pPr>
              <a:buNone/>
            </a:pPr>
            <a:r>
              <a:rPr lang="ru-RU" sz="1600" dirty="0" smtClean="0">
                <a:solidFill>
                  <a:srgbClr val="0070C0"/>
                </a:solidFill>
                <a:latin typeface="Times New Roman" pitchFamily="18" charset="0"/>
                <a:cs typeface="Times New Roman" pitchFamily="18" charset="0"/>
              </a:rPr>
              <a:t>(Чуковский «</a:t>
            </a:r>
            <a:r>
              <a:rPr lang="ru-RU" sz="1600" dirty="0" err="1" smtClean="0">
                <a:solidFill>
                  <a:srgbClr val="0070C0"/>
                </a:solidFill>
                <a:latin typeface="Times New Roman" pitchFamily="18" charset="0"/>
                <a:cs typeface="Times New Roman" pitchFamily="18" charset="0"/>
              </a:rPr>
              <a:t>Мойдодыр</a:t>
            </a:r>
            <a:r>
              <a:rPr lang="ru-RU" sz="1600" dirty="0" smtClean="0">
                <a:solidFill>
                  <a:srgbClr val="0070C0"/>
                </a:solidFill>
                <a:latin typeface="Times New Roman" pitchFamily="18" charset="0"/>
                <a:cs typeface="Times New Roman" pitchFamily="18" charset="0"/>
              </a:rPr>
              <a:t>»)</a:t>
            </a:r>
          </a:p>
          <a:p>
            <a:pPr>
              <a:buFontTx/>
              <a:buChar char="-"/>
            </a:pPr>
            <a:r>
              <a:rPr lang="ru-RU" sz="1600" dirty="0" err="1" smtClean="0">
                <a:latin typeface="Times New Roman" pitchFamily="18" charset="0"/>
                <a:cs typeface="Times New Roman" pitchFamily="18" charset="0"/>
              </a:rPr>
              <a:t>Бамбара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чуфара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лорики</a:t>
            </a:r>
            <a:r>
              <a:rPr lang="ru-RU" sz="1600" dirty="0" smtClean="0">
                <a:latin typeface="Times New Roman" pitchFamily="18" charset="0"/>
                <a:cs typeface="Times New Roman" pitchFamily="18" charset="0"/>
              </a:rPr>
              <a:t>, ёрики, пикапу, </a:t>
            </a:r>
            <a:r>
              <a:rPr lang="ru-RU" sz="1600" dirty="0" err="1" smtClean="0">
                <a:latin typeface="Times New Roman" pitchFamily="18" charset="0"/>
                <a:cs typeface="Times New Roman" pitchFamily="18" charset="0"/>
              </a:rPr>
              <a:t>трикапу</a:t>
            </a:r>
            <a:r>
              <a:rPr lang="ru-RU" sz="1600" dirty="0" smtClean="0">
                <a:latin typeface="Times New Roman" pitchFamily="18" charset="0"/>
                <a:cs typeface="Times New Roman" pitchFamily="18" charset="0"/>
              </a:rPr>
              <a:t>, Скорики, </a:t>
            </a:r>
            <a:r>
              <a:rPr lang="ru-RU" sz="1600" dirty="0" err="1" smtClean="0">
                <a:latin typeface="Times New Roman" pitchFamily="18" charset="0"/>
                <a:cs typeface="Times New Roman" pitchFamily="18" charset="0"/>
              </a:rPr>
              <a:t>морики</a:t>
            </a:r>
            <a:endParaRPr lang="ru-RU" sz="1600" dirty="0" smtClean="0">
              <a:latin typeface="Times New Roman" pitchFamily="18" charset="0"/>
              <a:cs typeface="Times New Roman" pitchFamily="18" charset="0"/>
            </a:endParaRPr>
          </a:p>
          <a:p>
            <a:pPr>
              <a:buNone/>
            </a:pPr>
            <a:r>
              <a:rPr lang="ru-RU" sz="1600" dirty="0" smtClean="0">
                <a:solidFill>
                  <a:srgbClr val="0070C0"/>
                </a:solidFill>
                <a:latin typeface="Times New Roman" pitchFamily="18" charset="0"/>
                <a:cs typeface="Times New Roman" pitchFamily="18" charset="0"/>
              </a:rPr>
              <a:t>(</a:t>
            </a:r>
            <a:r>
              <a:rPr lang="ru-RU" sz="1600" dirty="0" err="1" smtClean="0">
                <a:solidFill>
                  <a:srgbClr val="0070C0"/>
                </a:solidFill>
                <a:latin typeface="Times New Roman" pitchFamily="18" charset="0"/>
                <a:cs typeface="Times New Roman" pitchFamily="18" charset="0"/>
              </a:rPr>
              <a:t>Бастинда</a:t>
            </a:r>
            <a:r>
              <a:rPr lang="ru-RU" sz="1600" dirty="0" smtClean="0">
                <a:solidFill>
                  <a:srgbClr val="0070C0"/>
                </a:solidFill>
                <a:latin typeface="Times New Roman" pitchFamily="18" charset="0"/>
                <a:cs typeface="Times New Roman" pitchFamily="18" charset="0"/>
              </a:rPr>
              <a:t> из сказки Волкова «Волшебник Изумрудного города»)</a:t>
            </a:r>
          </a:p>
          <a:p>
            <a:pPr>
              <a:buFontTx/>
              <a:buChar char="-"/>
            </a:pPr>
            <a:r>
              <a:rPr lang="ru-RU" sz="1600" dirty="0" err="1" smtClean="0">
                <a:latin typeface="Times New Roman" pitchFamily="18" charset="0"/>
                <a:cs typeface="Times New Roman" pitchFamily="18" charset="0"/>
              </a:rPr>
              <a:t>Крекс</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пекс</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фекс</a:t>
            </a:r>
            <a:r>
              <a:rPr lang="ru-RU" sz="1600" dirty="0" smtClean="0">
                <a:latin typeface="Times New Roman" pitchFamily="18" charset="0"/>
                <a:cs typeface="Times New Roman" pitchFamily="18" charset="0"/>
              </a:rPr>
              <a:t>. </a:t>
            </a:r>
          </a:p>
          <a:p>
            <a:pPr>
              <a:buNone/>
            </a:pPr>
            <a:r>
              <a:rPr lang="ru-RU" sz="1600" dirty="0" smtClean="0">
                <a:solidFill>
                  <a:srgbClr val="0070C0"/>
                </a:solidFill>
                <a:latin typeface="Times New Roman" pitchFamily="18" charset="0"/>
                <a:cs typeface="Times New Roman" pitchFamily="18" charset="0"/>
              </a:rPr>
              <a:t>(«Золотой ключик, или приключение Буратино»</a:t>
            </a:r>
          </a:p>
          <a:p>
            <a:endParaRPr lang="ru-RU" sz="1600" dirty="0"/>
          </a:p>
        </p:txBody>
      </p:sp>
      <p:pic>
        <p:nvPicPr>
          <p:cNvPr id="4" name="Рисунок 3" descr="89855587_78604.png"/>
          <p:cNvPicPr>
            <a:picLocks noChangeAspect="1"/>
          </p:cNvPicPr>
          <p:nvPr/>
        </p:nvPicPr>
        <p:blipFill>
          <a:blip r:embed="rId2"/>
          <a:stretch>
            <a:fillRect/>
          </a:stretch>
        </p:blipFill>
        <p:spPr>
          <a:xfrm>
            <a:off x="7429520" y="214290"/>
            <a:ext cx="1970037" cy="2516470"/>
          </a:xfrm>
          <a:prstGeom prst="rect">
            <a:avLst/>
          </a:prstGeom>
        </p:spPr>
      </p:pic>
      <p:pic>
        <p:nvPicPr>
          <p:cNvPr id="5" name="Рисунок 4" descr="165_img2.jpg"/>
          <p:cNvPicPr>
            <a:picLocks noChangeAspect="1"/>
          </p:cNvPicPr>
          <p:nvPr/>
        </p:nvPicPr>
        <p:blipFill>
          <a:blip r:embed="rId3" cstate="print"/>
          <a:stretch>
            <a:fillRect/>
          </a:stretch>
        </p:blipFill>
        <p:spPr>
          <a:xfrm>
            <a:off x="5500694" y="1214422"/>
            <a:ext cx="1881184" cy="1802174"/>
          </a:xfrm>
          <a:prstGeom prst="rect">
            <a:avLst/>
          </a:prstGeom>
        </p:spPr>
      </p:pic>
      <p:pic>
        <p:nvPicPr>
          <p:cNvPr id="6" name="Рисунок 5" descr="22939.jpg"/>
          <p:cNvPicPr>
            <a:picLocks noChangeAspect="1"/>
          </p:cNvPicPr>
          <p:nvPr/>
        </p:nvPicPr>
        <p:blipFill>
          <a:blip r:embed="rId4"/>
          <a:stretch>
            <a:fillRect/>
          </a:stretch>
        </p:blipFill>
        <p:spPr>
          <a:xfrm>
            <a:off x="7858148" y="2714620"/>
            <a:ext cx="1151441" cy="1668842"/>
          </a:xfrm>
          <a:prstGeom prst="rect">
            <a:avLst/>
          </a:prstGeom>
        </p:spPr>
      </p:pic>
      <p:pic>
        <p:nvPicPr>
          <p:cNvPr id="8" name="Рисунок 7" descr="11124_html_19eb7e0e.png"/>
          <p:cNvPicPr>
            <a:picLocks noChangeAspect="1"/>
          </p:cNvPicPr>
          <p:nvPr/>
        </p:nvPicPr>
        <p:blipFill>
          <a:blip r:embed="rId5"/>
          <a:stretch>
            <a:fillRect/>
          </a:stretch>
        </p:blipFill>
        <p:spPr>
          <a:xfrm>
            <a:off x="6000760" y="3000372"/>
            <a:ext cx="1647619" cy="1904762"/>
          </a:xfrm>
          <a:prstGeom prst="rect">
            <a:avLst/>
          </a:prstGeom>
        </p:spPr>
      </p:pic>
      <p:pic>
        <p:nvPicPr>
          <p:cNvPr id="9" name="Рисунок 8" descr="M1-1_17.jpg"/>
          <p:cNvPicPr>
            <a:picLocks noChangeAspect="1"/>
          </p:cNvPicPr>
          <p:nvPr/>
        </p:nvPicPr>
        <p:blipFill>
          <a:blip r:embed="rId6"/>
          <a:stretch>
            <a:fillRect/>
          </a:stretch>
        </p:blipFill>
        <p:spPr>
          <a:xfrm>
            <a:off x="7647168" y="4714884"/>
            <a:ext cx="1496832" cy="2143116"/>
          </a:xfrm>
          <a:prstGeom prst="rect">
            <a:avLst/>
          </a:prstGeom>
        </p:spPr>
      </p:pic>
      <p:pic>
        <p:nvPicPr>
          <p:cNvPr id="10" name="Рисунок 9" descr="i_040.png"/>
          <p:cNvPicPr>
            <a:picLocks noChangeAspect="1"/>
          </p:cNvPicPr>
          <p:nvPr/>
        </p:nvPicPr>
        <p:blipFill>
          <a:blip r:embed="rId7"/>
          <a:stretch>
            <a:fillRect/>
          </a:stretch>
        </p:blipFill>
        <p:spPr>
          <a:xfrm>
            <a:off x="5357818" y="4000504"/>
            <a:ext cx="1619253" cy="30003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28670"/>
            <a:ext cx="8229600" cy="285752"/>
          </a:xfrm>
        </p:spPr>
        <p:txBody>
          <a:bodyPr/>
          <a:lstStyle/>
          <a:p>
            <a:r>
              <a:rPr lang="ru-RU" sz="2400" b="1" dirty="0" smtClean="0">
                <a:solidFill>
                  <a:srgbClr val="C00000"/>
                </a:solidFill>
              </a:rPr>
              <a:t>Особенности восприятия детьми литературных произведений</a:t>
            </a:r>
            <a:r>
              <a:rPr lang="ru-RU" dirty="0" smtClean="0">
                <a:solidFill>
                  <a:srgbClr val="C00000"/>
                </a:solidFill>
              </a:rPr>
              <a:t/>
            </a:r>
            <a:br>
              <a:rPr lang="ru-RU" dirty="0" smtClean="0">
                <a:solidFill>
                  <a:srgbClr val="C00000"/>
                </a:solidFill>
              </a:rPr>
            </a:br>
            <a:r>
              <a:rPr lang="ru-RU" dirty="0" smtClean="0">
                <a:solidFill>
                  <a:srgbClr val="C00000"/>
                </a:solidFill>
              </a:rPr>
              <a:t/>
            </a:r>
            <a:br>
              <a:rPr lang="ru-RU" dirty="0" smtClean="0">
                <a:solidFill>
                  <a:srgbClr val="C00000"/>
                </a:solidFill>
              </a:rPr>
            </a:br>
            <a:endParaRPr lang="ru-RU" dirty="0">
              <a:solidFill>
                <a:srgbClr val="C00000"/>
              </a:solidFill>
            </a:endParaRPr>
          </a:p>
        </p:txBody>
      </p:sp>
      <p:sp>
        <p:nvSpPr>
          <p:cNvPr id="3" name="Содержимое 2"/>
          <p:cNvSpPr>
            <a:spLocks noGrp="1"/>
          </p:cNvSpPr>
          <p:nvPr>
            <p:ph idx="1"/>
          </p:nvPr>
        </p:nvSpPr>
        <p:spPr>
          <a:xfrm>
            <a:off x="142844" y="714356"/>
            <a:ext cx="8715436" cy="5411807"/>
          </a:xfrm>
        </p:spPr>
        <p:txBody>
          <a:bodyPr/>
          <a:lstStyle/>
          <a:p>
            <a:pPr algn="ctr">
              <a:buNone/>
            </a:pPr>
            <a:r>
              <a:rPr lang="ru-RU" sz="2000" b="1" dirty="0" smtClean="0">
                <a:latin typeface="Times New Roman" pitchFamily="18" charset="0"/>
                <a:cs typeface="Times New Roman" pitchFamily="18" charset="0"/>
              </a:rPr>
              <a:t>На основе особенностей восприятия выдвигаются ведущие задачи ознакомления с книгой на каждом возрастном этапе</a:t>
            </a:r>
          </a:p>
          <a:p>
            <a:pPr algn="just">
              <a:buNone/>
            </a:pPr>
            <a:r>
              <a:rPr lang="ru-RU" sz="20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Для </a:t>
            </a:r>
            <a:r>
              <a:rPr lang="ru-RU" sz="1800" dirty="0" smtClean="0">
                <a:solidFill>
                  <a:srgbClr val="C00000"/>
                </a:solidFill>
                <a:latin typeface="Times New Roman" pitchFamily="18" charset="0"/>
                <a:cs typeface="Times New Roman" pitchFamily="18" charset="0"/>
              </a:rPr>
              <a:t>детей </a:t>
            </a:r>
            <a:r>
              <a:rPr lang="ru-RU" sz="1800" i="1" dirty="0" smtClean="0">
                <a:solidFill>
                  <a:srgbClr val="C00000"/>
                </a:solidFill>
                <a:latin typeface="Times New Roman" pitchFamily="18" charset="0"/>
                <a:cs typeface="Times New Roman" pitchFamily="18" charset="0"/>
              </a:rPr>
              <a:t>младшего дошкольного </a:t>
            </a:r>
            <a:r>
              <a:rPr lang="ru-RU" sz="1800" i="1" dirty="0" smtClean="0">
                <a:latin typeface="Times New Roman" pitchFamily="18" charset="0"/>
                <a:cs typeface="Times New Roman" pitchFamily="18" charset="0"/>
              </a:rPr>
              <a:t>возраста </a:t>
            </a:r>
            <a:r>
              <a:rPr lang="ru-RU" sz="1800" dirty="0" smtClean="0">
                <a:latin typeface="Times New Roman" pitchFamily="18" charset="0"/>
                <a:cs typeface="Times New Roman" pitchFamily="18" charset="0"/>
              </a:rPr>
              <a:t>характерны: зависимость понимания текста от личного опыта ребенка; установление легко осознаваемых связей, когда события следуют друг за другом; в центре внимания главный персонаж, дети чаще всего не понимают его переживаний и мотивов поступков; эмоциональное отношение к героям ярко окрашено; наблюдается тяга к ритмически организованному складу речи.</a:t>
            </a:r>
          </a:p>
          <a:p>
            <a:pPr>
              <a:buNone/>
            </a:pPr>
            <a:r>
              <a:rPr lang="ru-RU" sz="1800" b="1" dirty="0" smtClean="0">
                <a:solidFill>
                  <a:srgbClr val="0070C0"/>
                </a:solidFill>
                <a:latin typeface="Times New Roman" pitchFamily="18" charset="0"/>
                <a:cs typeface="Times New Roman" pitchFamily="18" charset="0"/>
              </a:rPr>
              <a:t>Произведения для чтения:</a:t>
            </a:r>
          </a:p>
          <a:p>
            <a:pPr>
              <a:buFont typeface="Arial" charset="0"/>
              <a:buChar char="•"/>
            </a:pPr>
            <a:r>
              <a:rPr lang="ru-RU" sz="1800" dirty="0" smtClean="0">
                <a:solidFill>
                  <a:srgbClr val="0070C0"/>
                </a:solidFill>
                <a:latin typeface="Times New Roman" pitchFamily="18" charset="0"/>
                <a:cs typeface="Times New Roman" pitchFamily="18" charset="0"/>
              </a:rPr>
              <a:t>песенки, </a:t>
            </a:r>
            <a:r>
              <a:rPr lang="ru-RU" sz="1800" dirty="0" err="1" smtClean="0">
                <a:solidFill>
                  <a:srgbClr val="0070C0"/>
                </a:solidFill>
                <a:latin typeface="Times New Roman" pitchFamily="18" charset="0"/>
                <a:cs typeface="Times New Roman" pitchFamily="18" charset="0"/>
              </a:rPr>
              <a:t>потешки</a:t>
            </a:r>
            <a:r>
              <a:rPr lang="ru-RU" sz="1800" dirty="0" smtClean="0">
                <a:solidFill>
                  <a:srgbClr val="0070C0"/>
                </a:solidFill>
                <a:latin typeface="Times New Roman" pitchFamily="18" charset="0"/>
                <a:cs typeface="Times New Roman" pitchFamily="18" charset="0"/>
              </a:rPr>
              <a:t>, </a:t>
            </a:r>
            <a:r>
              <a:rPr lang="ru-RU" sz="1800" dirty="0" err="1" smtClean="0">
                <a:solidFill>
                  <a:srgbClr val="0070C0"/>
                </a:solidFill>
                <a:latin typeface="Times New Roman" pitchFamily="18" charset="0"/>
                <a:cs typeface="Times New Roman" pitchFamily="18" charset="0"/>
              </a:rPr>
              <a:t>заклички</a:t>
            </a:r>
            <a:r>
              <a:rPr lang="ru-RU" sz="1800" dirty="0" smtClean="0">
                <a:solidFill>
                  <a:srgbClr val="0070C0"/>
                </a:solidFill>
                <a:latin typeface="Times New Roman" pitchFamily="18" charset="0"/>
                <a:cs typeface="Times New Roman" pitchFamily="18" charset="0"/>
              </a:rPr>
              <a:t>: «Пальчик – мальчик…», «Заинька попляши…», «Сорока, сорока…», «Как у нашего кота…»</a:t>
            </a:r>
          </a:p>
          <a:p>
            <a:pPr>
              <a:buFont typeface="Arial" charset="0"/>
              <a:buChar char="•"/>
            </a:pPr>
            <a:r>
              <a:rPr lang="ru-RU" sz="1800" dirty="0" smtClean="0">
                <a:solidFill>
                  <a:srgbClr val="0070C0"/>
                </a:solidFill>
                <a:latin typeface="Times New Roman" pitchFamily="18" charset="0"/>
                <a:cs typeface="Times New Roman" pitchFamily="18" charset="0"/>
              </a:rPr>
              <a:t>Сказки: р.н.с.«</a:t>
            </a:r>
            <a:r>
              <a:rPr lang="ru-RU" sz="1800" dirty="0" err="1" smtClean="0">
                <a:solidFill>
                  <a:srgbClr val="0070C0"/>
                </a:solidFill>
                <a:latin typeface="Times New Roman" pitchFamily="18" charset="0"/>
                <a:cs typeface="Times New Roman" pitchFamily="18" charset="0"/>
              </a:rPr>
              <a:t>Руковичка</a:t>
            </a:r>
            <a:r>
              <a:rPr lang="ru-RU" sz="1800" dirty="0" smtClean="0">
                <a:solidFill>
                  <a:srgbClr val="0070C0"/>
                </a:solidFill>
                <a:latin typeface="Times New Roman" pitchFamily="18" charset="0"/>
                <a:cs typeface="Times New Roman" pitchFamily="18" charset="0"/>
              </a:rPr>
              <a:t>», «Коза – Дереза», венгерская сказка «Два жадных медвежонка», </a:t>
            </a:r>
            <a:r>
              <a:rPr lang="ru-RU" sz="1800" dirty="0" err="1" smtClean="0">
                <a:solidFill>
                  <a:srgbClr val="0070C0"/>
                </a:solidFill>
                <a:latin typeface="Times New Roman" pitchFamily="18" charset="0"/>
                <a:cs typeface="Times New Roman" pitchFamily="18" charset="0"/>
              </a:rPr>
              <a:t>белоруская</a:t>
            </a:r>
            <a:r>
              <a:rPr lang="ru-RU" sz="1800" dirty="0" smtClean="0">
                <a:solidFill>
                  <a:srgbClr val="0070C0"/>
                </a:solidFill>
                <a:latin typeface="Times New Roman" pitchFamily="18" charset="0"/>
                <a:cs typeface="Times New Roman" pitchFamily="18" charset="0"/>
              </a:rPr>
              <a:t> сказка «Пых»</a:t>
            </a:r>
          </a:p>
          <a:p>
            <a:pPr>
              <a:buFont typeface="Arial" charset="0"/>
              <a:buChar char="•"/>
            </a:pPr>
            <a:r>
              <a:rPr lang="ru-RU" sz="1800" dirty="0" smtClean="0">
                <a:solidFill>
                  <a:srgbClr val="0070C0"/>
                </a:solidFill>
                <a:latin typeface="Times New Roman" pitchFamily="18" charset="0"/>
                <a:cs typeface="Times New Roman" pitchFamily="18" charset="0"/>
              </a:rPr>
              <a:t>Произведения поэтов и писателей России: С. Маршак « Детски в клетке», « Тихая сказка», «Сказка об умном мышонке».. К. Чуковский «Путаница», «Краденое солнце», «</a:t>
            </a:r>
            <a:r>
              <a:rPr lang="ru-RU" sz="1800" dirty="0" err="1" smtClean="0">
                <a:solidFill>
                  <a:srgbClr val="0070C0"/>
                </a:solidFill>
                <a:latin typeface="Times New Roman" pitchFamily="18" charset="0"/>
                <a:cs typeface="Times New Roman" pitchFamily="18" charset="0"/>
              </a:rPr>
              <a:t>Мойдодыр</a:t>
            </a:r>
            <a:r>
              <a:rPr lang="ru-RU" sz="1800" dirty="0" smtClean="0">
                <a:solidFill>
                  <a:srgbClr val="0070C0"/>
                </a:solidFill>
                <a:latin typeface="Times New Roman" pitchFamily="18" charset="0"/>
                <a:cs typeface="Times New Roman" pitchFamily="18" charset="0"/>
              </a:rPr>
              <a:t>».. К. Ушинский «Петушок с семьёй», «Уточки», « Васька», Д. Мамин – Сибиряк «»Сказка про храброго зайца – Длинные уши, косые глаза, короткий хвост», В. </a:t>
            </a:r>
            <a:r>
              <a:rPr lang="ru-RU" sz="1800" dirty="0" err="1" smtClean="0">
                <a:solidFill>
                  <a:srgbClr val="0070C0"/>
                </a:solidFill>
                <a:latin typeface="Times New Roman" pitchFamily="18" charset="0"/>
                <a:cs typeface="Times New Roman" pitchFamily="18" charset="0"/>
              </a:rPr>
              <a:t>Сутеев</a:t>
            </a:r>
            <a:r>
              <a:rPr lang="ru-RU" sz="1800" dirty="0" smtClean="0">
                <a:solidFill>
                  <a:srgbClr val="0070C0"/>
                </a:solidFill>
                <a:latin typeface="Times New Roman" pitchFamily="18" charset="0"/>
                <a:cs typeface="Times New Roman" pitchFamily="18" charset="0"/>
              </a:rPr>
              <a:t> «Три котёнка» и др.</a:t>
            </a:r>
            <a:r>
              <a:rPr lang="ru-RU" sz="2000" dirty="0" smtClean="0">
                <a:solidFill>
                  <a:srgbClr val="0070C0"/>
                </a:solidFill>
                <a:latin typeface="Times New Roman" pitchFamily="18" charset="0"/>
                <a:cs typeface="Times New Roman" pitchFamily="18" charset="0"/>
              </a:rPr>
              <a:t/>
            </a:r>
            <a:br>
              <a:rPr lang="ru-RU" sz="2000" dirty="0" smtClean="0">
                <a:solidFill>
                  <a:srgbClr val="0070C0"/>
                </a:solidFill>
                <a:latin typeface="Times New Roman" pitchFamily="18" charset="0"/>
                <a:cs typeface="Times New Roman" pitchFamily="18" charset="0"/>
              </a:rPr>
            </a:br>
            <a:endParaRPr lang="ru-RU" sz="2000"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lstStyle/>
          <a:p>
            <a:r>
              <a:rPr lang="ru-RU" sz="2000" dirty="0" smtClean="0">
                <a:solidFill>
                  <a:srgbClr val="C00000"/>
                </a:solidFill>
              </a:rPr>
              <a:t>Для детей среднего дошкольного возраста </a:t>
            </a:r>
            <a:endParaRPr lang="ru-RU" sz="2000" dirty="0">
              <a:solidFill>
                <a:srgbClr val="C00000"/>
              </a:solidFill>
            </a:endParaRPr>
          </a:p>
        </p:txBody>
      </p:sp>
      <p:sp>
        <p:nvSpPr>
          <p:cNvPr id="3" name="Содержимое 2"/>
          <p:cNvSpPr>
            <a:spLocks noGrp="1"/>
          </p:cNvSpPr>
          <p:nvPr>
            <p:ph idx="1"/>
          </p:nvPr>
        </p:nvSpPr>
        <p:spPr>
          <a:xfrm>
            <a:off x="142844" y="1142984"/>
            <a:ext cx="8786874" cy="4983179"/>
          </a:xfrm>
        </p:spPr>
        <p:txBody>
          <a:bodyPr/>
          <a:lstStyle/>
          <a:p>
            <a:pPr>
              <a:buNone/>
            </a:pPr>
            <a:r>
              <a:rPr lang="ru-RU" sz="2000" dirty="0" smtClean="0"/>
              <a:t>  		</a:t>
            </a:r>
            <a:r>
              <a:rPr lang="ru-RU" sz="1800" dirty="0" smtClean="0">
                <a:latin typeface="Times New Roman" pitchFamily="18" charset="0"/>
                <a:cs typeface="Times New Roman" pitchFamily="18" charset="0"/>
              </a:rPr>
              <a:t>В среднем дошкольном возрасте происходят некоторые изменения в понимании и осмыслении текста, что связано с расширением жизненного и литературного опыта ребенка. Дети устанавливают простые причинные связи в сюжете, в целом правильно оценивают поступки персонажей. На пятом году появляется реакция на слово, интерес к нему, стремление неоднократно воспроизводить его, обыгрывать, осмысливать.</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По словам К. И. Чуковского, начинается новая стадия литературного развития ребенка, возникает пристальный интерес к содержанию произведения, к постижению его внутреннего смысла.</a:t>
            </a:r>
          </a:p>
          <a:p>
            <a:pPr>
              <a:buNone/>
            </a:pPr>
            <a:r>
              <a:rPr lang="ru-RU" sz="1800" b="1" dirty="0" smtClean="0">
                <a:solidFill>
                  <a:srgbClr val="0070C0"/>
                </a:solidFill>
                <a:latin typeface="Times New Roman" pitchFamily="18" charset="0"/>
                <a:cs typeface="Times New Roman" pitchFamily="18" charset="0"/>
              </a:rPr>
              <a:t>Произведения для чтения:</a:t>
            </a:r>
          </a:p>
          <a:p>
            <a:r>
              <a:rPr lang="ru-RU" sz="1800" dirty="0" smtClean="0">
                <a:solidFill>
                  <a:srgbClr val="0070C0"/>
                </a:solidFill>
                <a:latin typeface="Times New Roman" pitchFamily="18" charset="0"/>
                <a:cs typeface="Times New Roman" pitchFamily="18" charset="0"/>
              </a:rPr>
              <a:t>Песенки, </a:t>
            </a:r>
            <a:r>
              <a:rPr lang="ru-RU" sz="1800" dirty="0" err="1" smtClean="0">
                <a:solidFill>
                  <a:srgbClr val="0070C0"/>
                </a:solidFill>
                <a:latin typeface="Times New Roman" pitchFamily="18" charset="0"/>
                <a:cs typeface="Times New Roman" pitchFamily="18" charset="0"/>
              </a:rPr>
              <a:t>потешки</a:t>
            </a:r>
            <a:r>
              <a:rPr lang="ru-RU" sz="1800" dirty="0" smtClean="0">
                <a:solidFill>
                  <a:srgbClr val="0070C0"/>
                </a:solidFill>
                <a:latin typeface="Times New Roman" pitchFamily="18" charset="0"/>
                <a:cs typeface="Times New Roman" pitchFamily="18" charset="0"/>
              </a:rPr>
              <a:t>, </a:t>
            </a:r>
            <a:r>
              <a:rPr lang="ru-RU" sz="1800" dirty="0" err="1" smtClean="0">
                <a:solidFill>
                  <a:srgbClr val="0070C0"/>
                </a:solidFill>
                <a:latin typeface="Times New Roman" pitchFamily="18" charset="0"/>
                <a:cs typeface="Times New Roman" pitchFamily="18" charset="0"/>
              </a:rPr>
              <a:t>заклички</a:t>
            </a:r>
            <a:r>
              <a:rPr lang="ru-RU" sz="1800" dirty="0" smtClean="0">
                <a:solidFill>
                  <a:srgbClr val="0070C0"/>
                </a:solidFill>
                <a:latin typeface="Times New Roman" pitchFamily="18" charset="0"/>
                <a:cs typeface="Times New Roman" pitchFamily="18" charset="0"/>
              </a:rPr>
              <a:t>: «Гуси вы гуси», «Солнышко – вёдрышко» и др.</a:t>
            </a:r>
          </a:p>
          <a:p>
            <a:r>
              <a:rPr lang="ru-RU" sz="1800" dirty="0" smtClean="0">
                <a:solidFill>
                  <a:srgbClr val="0070C0"/>
                </a:solidFill>
                <a:latin typeface="Times New Roman" pitchFamily="18" charset="0"/>
                <a:cs typeface="Times New Roman" pitchFamily="18" charset="0"/>
              </a:rPr>
              <a:t>Сказки: М. Горького « Война грибов с ягодами», р.н.с. «Сестрица </a:t>
            </a:r>
            <a:r>
              <a:rPr lang="ru-RU" sz="1800" dirty="0" err="1" smtClean="0">
                <a:solidFill>
                  <a:srgbClr val="0070C0"/>
                </a:solidFill>
                <a:latin typeface="Times New Roman" pitchFamily="18" charset="0"/>
                <a:cs typeface="Times New Roman" pitchFamily="18" charset="0"/>
              </a:rPr>
              <a:t>Алёнушка</a:t>
            </a:r>
            <a:r>
              <a:rPr lang="ru-RU" sz="1800" dirty="0" smtClean="0">
                <a:solidFill>
                  <a:srgbClr val="0070C0"/>
                </a:solidFill>
                <a:latin typeface="Times New Roman" pitchFamily="18" charset="0"/>
                <a:cs typeface="Times New Roman" pitchFamily="18" charset="0"/>
              </a:rPr>
              <a:t> и братец Иванушка»,  «</a:t>
            </a:r>
            <a:r>
              <a:rPr lang="ru-RU" sz="1800" dirty="0" err="1" smtClean="0">
                <a:solidFill>
                  <a:srgbClr val="0070C0"/>
                </a:solidFill>
                <a:latin typeface="Times New Roman" pitchFamily="18" charset="0"/>
                <a:cs typeface="Times New Roman" pitchFamily="18" charset="0"/>
              </a:rPr>
              <a:t>Жихарка</a:t>
            </a:r>
            <a:r>
              <a:rPr lang="ru-RU" sz="1800" dirty="0" smtClean="0">
                <a:solidFill>
                  <a:srgbClr val="0070C0"/>
                </a:solidFill>
                <a:latin typeface="Times New Roman" pitchFamily="18" charset="0"/>
                <a:cs typeface="Times New Roman" pitchFamily="18" charset="0"/>
              </a:rPr>
              <a:t>», «Зимовьё», «Лисичка сестричка и волк», «Три поросёнка», Братья Гримм «</a:t>
            </a:r>
            <a:r>
              <a:rPr lang="ru-RU" sz="1800" dirty="0" err="1" smtClean="0">
                <a:solidFill>
                  <a:srgbClr val="0070C0"/>
                </a:solidFill>
                <a:latin typeface="Times New Roman" pitchFamily="18" charset="0"/>
                <a:cs typeface="Times New Roman" pitchFamily="18" charset="0"/>
              </a:rPr>
              <a:t>Бременские</a:t>
            </a:r>
            <a:r>
              <a:rPr lang="ru-RU" sz="1800" dirty="0" smtClean="0">
                <a:solidFill>
                  <a:srgbClr val="0070C0"/>
                </a:solidFill>
                <a:latin typeface="Times New Roman" pitchFamily="18" charset="0"/>
                <a:cs typeface="Times New Roman" pitchFamily="18" charset="0"/>
              </a:rPr>
              <a:t> музыканты»…</a:t>
            </a:r>
          </a:p>
          <a:p>
            <a:r>
              <a:rPr lang="ru-RU" sz="1800" dirty="0" smtClean="0">
                <a:solidFill>
                  <a:srgbClr val="0070C0"/>
                </a:solidFill>
                <a:latin typeface="Times New Roman" pitchFamily="18" charset="0"/>
                <a:cs typeface="Times New Roman" pitchFamily="18" charset="0"/>
              </a:rPr>
              <a:t>Произведения поэтов и писателей России: Н. Носов «Заплатка», «Затейники», Бианки «Подкидыш», М. Горький «</a:t>
            </a:r>
            <a:r>
              <a:rPr lang="ru-RU" sz="1800" dirty="0" err="1" smtClean="0">
                <a:solidFill>
                  <a:srgbClr val="0070C0"/>
                </a:solidFill>
                <a:latin typeface="Times New Roman" pitchFamily="18" charset="0"/>
                <a:cs typeface="Times New Roman" pitchFamily="18" charset="0"/>
              </a:rPr>
              <a:t>Воробьишко</a:t>
            </a:r>
            <a:r>
              <a:rPr lang="ru-RU" sz="1800" dirty="0" smtClean="0">
                <a:solidFill>
                  <a:srgbClr val="0070C0"/>
                </a:solidFill>
                <a:latin typeface="Times New Roman" pitchFamily="18" charset="0"/>
                <a:cs typeface="Times New Roman" pitchFamily="18" charset="0"/>
              </a:rPr>
              <a:t>», Д. Мамин – Сибиряк «Сказка про Комара Комаровича – Длинный Нос и про мохнатого Мишу – Короткий хвост»</a:t>
            </a:r>
          </a:p>
          <a:p>
            <a:endParaRPr lang="ru-RU" sz="1800" dirty="0" smtClean="0">
              <a:solidFill>
                <a:srgbClr val="0070C0"/>
              </a:solidFill>
            </a:endParaRPr>
          </a:p>
          <a:p>
            <a:pPr>
              <a:buNone/>
            </a:pPr>
            <a:r>
              <a:rPr lang="ru-RU" sz="1800" dirty="0" smtClean="0"/>
              <a:t/>
            </a:r>
            <a:br>
              <a:rPr lang="ru-RU" sz="1800" dirty="0" smtClean="0"/>
            </a:br>
            <a:endParaRPr lang="ru-RU" sz="1800" dirty="0" smtClean="0"/>
          </a:p>
          <a:p>
            <a:pP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lstStyle/>
          <a:p>
            <a:r>
              <a:rPr lang="ru-RU" sz="2000" dirty="0" smtClean="0">
                <a:solidFill>
                  <a:srgbClr val="C00000"/>
                </a:solidFill>
              </a:rPr>
              <a:t>Для детей старшего дошкольного возраста</a:t>
            </a:r>
            <a:endParaRPr lang="ru-RU" sz="2000" dirty="0">
              <a:solidFill>
                <a:srgbClr val="C00000"/>
              </a:solidFill>
            </a:endParaRPr>
          </a:p>
        </p:txBody>
      </p:sp>
      <p:sp>
        <p:nvSpPr>
          <p:cNvPr id="3" name="Содержимое 2"/>
          <p:cNvSpPr>
            <a:spLocks noGrp="1"/>
          </p:cNvSpPr>
          <p:nvPr>
            <p:ph idx="1"/>
          </p:nvPr>
        </p:nvSpPr>
        <p:spPr>
          <a:xfrm>
            <a:off x="457200" y="1142984"/>
            <a:ext cx="8229600" cy="4983179"/>
          </a:xfrm>
        </p:spPr>
        <p:txBody>
          <a:bodyPr/>
          <a:lstStyle/>
          <a:p>
            <a:pPr algn="just"/>
            <a:r>
              <a:rPr lang="ru-RU" sz="1800" dirty="0" smtClean="0"/>
              <a:t>   	</a:t>
            </a:r>
            <a:r>
              <a:rPr lang="ru-RU" sz="1800" dirty="0" smtClean="0">
                <a:latin typeface="Times New Roman" pitchFamily="18" charset="0"/>
                <a:cs typeface="Times New Roman" pitchFamily="18" charset="0"/>
              </a:rPr>
              <a:t>В старшем дошкольном возрасте дети начинают осозна­вать события, которых не было в их личном опыте, их интересуют не только поступки героя, но и мотивы поступков, переживания, чувства. Они способны иногда улавливать подтекст. Эмоциональное отношение к героям возникает на основе осмысления ребенком всей коллизии произведения и учета всех характеристик героя. У детей формируется умение воспринимать текст в единстве содержания и формы. Усложняется понимание литературного героя, осознаются некоторые особенности формы произведения (устойчивые обороты в сказке, ритм, рифма).</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В исследованиях, отмечается, что у ребенка начинает в полной мере функционировать механизм формирования целостного образа смыслового содержания воспринятого текста. В возрасте 6 — 7 лет механизм понимания содержательной стороны связного текста, отличающегося наглядностью, уже вполне сформирован.</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t>
            </a:r>
            <a:r>
              <a:rPr lang="ru-RU" sz="1800" b="1" dirty="0" smtClean="0">
                <a:latin typeface="Times New Roman" pitchFamily="18" charset="0"/>
                <a:cs typeface="Times New Roman" pitchFamily="18" charset="0"/>
              </a:rPr>
              <a:t>Умение воспринимать литературное произведение, осознавать наряду с содержанием и особенности художественной выразительности не возникает спонтанно, оно формируется постепенно на протяжении всего дошкольного возраста.</a:t>
            </a:r>
            <a:br>
              <a:rPr lang="ru-RU" sz="1800" b="1" dirty="0" smtClean="0">
                <a:latin typeface="Times New Roman" pitchFamily="18" charset="0"/>
                <a:cs typeface="Times New Roman" pitchFamily="18" charset="0"/>
              </a:rPr>
            </a:br>
            <a:endParaRPr lang="ru-RU"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lstStyle/>
          <a:p>
            <a:r>
              <a:rPr lang="ru-RU" sz="2000" dirty="0" smtClean="0">
                <a:solidFill>
                  <a:srgbClr val="C00000"/>
                </a:solidFill>
              </a:rPr>
              <a:t>Для детей старшей группы</a:t>
            </a:r>
            <a:endParaRPr lang="ru-RU" sz="2000" dirty="0"/>
          </a:p>
        </p:txBody>
      </p:sp>
      <p:sp>
        <p:nvSpPr>
          <p:cNvPr id="3" name="Содержимое 2"/>
          <p:cNvSpPr>
            <a:spLocks noGrp="1"/>
          </p:cNvSpPr>
          <p:nvPr>
            <p:ph idx="1"/>
          </p:nvPr>
        </p:nvSpPr>
        <p:spPr>
          <a:xfrm>
            <a:off x="142844" y="928670"/>
            <a:ext cx="8786874" cy="5715040"/>
          </a:xfrm>
        </p:spPr>
        <p:txBody>
          <a:bodyPr/>
          <a:lstStyle/>
          <a:p>
            <a:pPr>
              <a:buNone/>
            </a:pPr>
            <a:r>
              <a:rPr lang="ru-RU" sz="1800" b="1" dirty="0" smtClean="0">
                <a:solidFill>
                  <a:srgbClr val="0070C0"/>
                </a:solidFill>
                <a:latin typeface="Times New Roman" pitchFamily="18" charset="0"/>
                <a:cs typeface="Times New Roman" pitchFamily="18" charset="0"/>
              </a:rPr>
              <a:t>Произведения для чтения:</a:t>
            </a:r>
          </a:p>
          <a:p>
            <a:pPr>
              <a:buFont typeface="Arial" charset="0"/>
              <a:buChar char="•"/>
            </a:pPr>
            <a:r>
              <a:rPr lang="ru-RU" sz="1800" dirty="0" smtClean="0">
                <a:solidFill>
                  <a:srgbClr val="0070C0"/>
                </a:solidFill>
                <a:latin typeface="Times New Roman" pitchFamily="18" charset="0"/>
                <a:cs typeface="Times New Roman" pitchFamily="18" charset="0"/>
              </a:rPr>
              <a:t>песенки: «Как на тоненький ледок», «Как у бабушки козёл…»..</a:t>
            </a:r>
          </a:p>
          <a:p>
            <a:pPr>
              <a:buFont typeface="Arial" charset="0"/>
              <a:buChar char="•"/>
            </a:pPr>
            <a:r>
              <a:rPr lang="ru-RU" sz="1800" dirty="0" smtClean="0">
                <a:solidFill>
                  <a:srgbClr val="0070C0"/>
                </a:solidFill>
                <a:latin typeface="Times New Roman" pitchFamily="18" charset="0"/>
                <a:cs typeface="Times New Roman" pitchFamily="18" charset="0"/>
              </a:rPr>
              <a:t>Сказки: р.н.с. «Крылатый. Мохнатый да </a:t>
            </a:r>
            <a:r>
              <a:rPr lang="ru-RU" sz="1800" dirty="0" err="1" smtClean="0">
                <a:solidFill>
                  <a:srgbClr val="0070C0"/>
                </a:solidFill>
                <a:latin typeface="Times New Roman" pitchFamily="18" charset="0"/>
                <a:cs typeface="Times New Roman" pitchFamily="18" charset="0"/>
              </a:rPr>
              <a:t>мысляный</a:t>
            </a:r>
            <a:r>
              <a:rPr lang="ru-RU" sz="1800" dirty="0" smtClean="0">
                <a:solidFill>
                  <a:srgbClr val="0070C0"/>
                </a:solidFill>
                <a:latin typeface="Times New Roman" pitchFamily="18" charset="0"/>
                <a:cs typeface="Times New Roman" pitchFamily="18" charset="0"/>
              </a:rPr>
              <a:t>», р.н.с. «</a:t>
            </a:r>
            <a:r>
              <a:rPr lang="ru-RU" sz="1800" dirty="0" err="1" smtClean="0">
                <a:solidFill>
                  <a:srgbClr val="0070C0"/>
                </a:solidFill>
                <a:latin typeface="Times New Roman" pitchFamily="18" charset="0"/>
                <a:cs typeface="Times New Roman" pitchFamily="18" charset="0"/>
              </a:rPr>
              <a:t>Хаврошечка</a:t>
            </a:r>
            <a:r>
              <a:rPr lang="ru-RU" sz="1800" dirty="0" smtClean="0">
                <a:solidFill>
                  <a:srgbClr val="0070C0"/>
                </a:solidFill>
                <a:latin typeface="Times New Roman" pitchFamily="18" charset="0"/>
                <a:cs typeface="Times New Roman" pitchFamily="18" charset="0"/>
              </a:rPr>
              <a:t>»,  «</a:t>
            </a:r>
            <a:r>
              <a:rPr lang="ru-RU" sz="1800" dirty="0" err="1" smtClean="0">
                <a:solidFill>
                  <a:srgbClr val="0070C0"/>
                </a:solidFill>
                <a:latin typeface="Times New Roman" pitchFamily="18" charset="0"/>
                <a:cs typeface="Times New Roman" pitchFamily="18" charset="0"/>
              </a:rPr>
              <a:t>Царевно</a:t>
            </a:r>
            <a:r>
              <a:rPr lang="ru-RU" sz="1800" dirty="0" smtClean="0">
                <a:solidFill>
                  <a:srgbClr val="0070C0"/>
                </a:solidFill>
                <a:latin typeface="Times New Roman" pitchFamily="18" charset="0"/>
                <a:cs typeface="Times New Roman" pitchFamily="18" charset="0"/>
              </a:rPr>
              <a:t> – лягушка», «Сивка – бурка», ненецкая сказка «Кукушка»…</a:t>
            </a:r>
          </a:p>
          <a:p>
            <a:pPr>
              <a:buFont typeface="Arial" charset="0"/>
              <a:buChar char="•"/>
            </a:pPr>
            <a:r>
              <a:rPr lang="ru-RU" sz="1800" dirty="0" smtClean="0">
                <a:solidFill>
                  <a:srgbClr val="0070C0"/>
                </a:solidFill>
                <a:latin typeface="Times New Roman" pitchFamily="18" charset="0"/>
                <a:cs typeface="Times New Roman" pitchFamily="18" charset="0"/>
              </a:rPr>
              <a:t>Произведения поэтов и писателей России: Л. Толстой «Косточка», Н. Носов «Живая шляпа», А. </a:t>
            </a:r>
            <a:r>
              <a:rPr lang="ru-RU" sz="1800" dirty="0" err="1" smtClean="0">
                <a:solidFill>
                  <a:srgbClr val="0070C0"/>
                </a:solidFill>
                <a:latin typeface="Times New Roman" pitchFamily="18" charset="0"/>
                <a:cs typeface="Times New Roman" pitchFamily="18" charset="0"/>
              </a:rPr>
              <a:t>пушкин</a:t>
            </a:r>
            <a:r>
              <a:rPr lang="ru-RU" sz="1800" dirty="0" smtClean="0">
                <a:solidFill>
                  <a:srgbClr val="0070C0"/>
                </a:solidFill>
                <a:latin typeface="Times New Roman" pitchFamily="18" charset="0"/>
                <a:cs typeface="Times New Roman" pitchFamily="18" charset="0"/>
              </a:rPr>
              <a:t> « Сказка о царе </a:t>
            </a:r>
            <a:r>
              <a:rPr lang="ru-RU" sz="1800" dirty="0" err="1" smtClean="0">
                <a:solidFill>
                  <a:srgbClr val="0070C0"/>
                </a:solidFill>
                <a:latin typeface="Times New Roman" pitchFamily="18" charset="0"/>
                <a:cs typeface="Times New Roman" pitchFamily="18" charset="0"/>
              </a:rPr>
              <a:t>Салтане</a:t>
            </a:r>
            <a:r>
              <a:rPr lang="ru-RU" sz="1800" dirty="0" smtClean="0">
                <a:solidFill>
                  <a:srgbClr val="0070C0"/>
                </a:solidFill>
                <a:latin typeface="Times New Roman" pitchFamily="18" charset="0"/>
                <a:cs typeface="Times New Roman" pitchFamily="18" charset="0"/>
              </a:rPr>
              <a:t>..»,  П. Бажов «Серебряное копытце». В. </a:t>
            </a:r>
            <a:r>
              <a:rPr lang="ru-RU" sz="1800" dirty="0" err="1" smtClean="0">
                <a:solidFill>
                  <a:srgbClr val="0070C0"/>
                </a:solidFill>
                <a:latin typeface="Times New Roman" pitchFamily="18" charset="0"/>
                <a:cs typeface="Times New Roman" pitchFamily="18" charset="0"/>
              </a:rPr>
              <a:t>катаев</a:t>
            </a:r>
            <a:r>
              <a:rPr lang="ru-RU" sz="1800" dirty="0" smtClean="0">
                <a:solidFill>
                  <a:srgbClr val="0070C0"/>
                </a:solidFill>
                <a:latin typeface="Times New Roman" pitchFamily="18" charset="0"/>
                <a:cs typeface="Times New Roman" pitchFamily="18" charset="0"/>
              </a:rPr>
              <a:t> «Цветик – </a:t>
            </a:r>
            <a:r>
              <a:rPr lang="ru-RU" sz="1800" dirty="0" err="1" smtClean="0">
                <a:solidFill>
                  <a:srgbClr val="0070C0"/>
                </a:solidFill>
                <a:latin typeface="Times New Roman" pitchFamily="18" charset="0"/>
                <a:cs typeface="Times New Roman" pitchFamily="18" charset="0"/>
              </a:rPr>
              <a:t>Семицветик</a:t>
            </a:r>
            <a:r>
              <a:rPr lang="ru-RU" sz="1800" dirty="0" smtClean="0">
                <a:solidFill>
                  <a:srgbClr val="0070C0"/>
                </a:solidFill>
                <a:latin typeface="Times New Roman" pitchFamily="18" charset="0"/>
                <a:cs typeface="Times New Roman" pitchFamily="18" charset="0"/>
              </a:rPr>
              <a:t>» и другие</a:t>
            </a:r>
          </a:p>
          <a:p>
            <a:pPr>
              <a:buFont typeface="Arial" charset="0"/>
              <a:buChar char="•"/>
            </a:pPr>
            <a:r>
              <a:rPr lang="ru-RU" sz="1800" dirty="0" err="1" smtClean="0">
                <a:solidFill>
                  <a:srgbClr val="0070C0"/>
                </a:solidFill>
                <a:latin typeface="Times New Roman" pitchFamily="18" charset="0"/>
                <a:cs typeface="Times New Roman" pitchFamily="18" charset="0"/>
              </a:rPr>
              <a:t>Приизведения</a:t>
            </a:r>
            <a:r>
              <a:rPr lang="ru-RU" sz="1800" dirty="0" smtClean="0">
                <a:solidFill>
                  <a:srgbClr val="0070C0"/>
                </a:solidFill>
                <a:latin typeface="Times New Roman" pitchFamily="18" charset="0"/>
                <a:cs typeface="Times New Roman" pitchFamily="18" charset="0"/>
              </a:rPr>
              <a:t> поэтов и писателей разных стран: Р. </a:t>
            </a:r>
            <a:r>
              <a:rPr lang="ru-RU" sz="1800" dirty="0" err="1" smtClean="0">
                <a:solidFill>
                  <a:srgbClr val="0070C0"/>
                </a:solidFill>
                <a:latin typeface="Times New Roman" pitchFamily="18" charset="0"/>
                <a:cs typeface="Times New Roman" pitchFamily="18" charset="0"/>
              </a:rPr>
              <a:t>Кипплинг</a:t>
            </a:r>
            <a:r>
              <a:rPr lang="ru-RU" sz="1800" dirty="0" smtClean="0">
                <a:solidFill>
                  <a:srgbClr val="0070C0"/>
                </a:solidFill>
                <a:latin typeface="Times New Roman" pitchFamily="18" charset="0"/>
                <a:cs typeface="Times New Roman" pitchFamily="18" charset="0"/>
              </a:rPr>
              <a:t>» Слонёнок», А. </a:t>
            </a:r>
            <a:r>
              <a:rPr lang="ru-RU" sz="1800" dirty="0" err="1" smtClean="0">
                <a:solidFill>
                  <a:srgbClr val="0070C0"/>
                </a:solidFill>
                <a:latin typeface="Times New Roman" pitchFamily="18" charset="0"/>
                <a:cs typeface="Times New Roman" pitchFamily="18" charset="0"/>
              </a:rPr>
              <a:t>Лингрен</a:t>
            </a:r>
            <a:r>
              <a:rPr lang="ru-RU" sz="1800" dirty="0" smtClean="0">
                <a:solidFill>
                  <a:srgbClr val="0070C0"/>
                </a:solidFill>
                <a:latin typeface="Times New Roman" pitchFamily="18" charset="0"/>
                <a:cs typeface="Times New Roman" pitchFamily="18" charset="0"/>
              </a:rPr>
              <a:t> «</a:t>
            </a:r>
            <a:r>
              <a:rPr lang="ru-RU" sz="1800" dirty="0" err="1" smtClean="0">
                <a:solidFill>
                  <a:srgbClr val="0070C0"/>
                </a:solidFill>
                <a:latin typeface="Times New Roman" pitchFamily="18" charset="0"/>
                <a:cs typeface="Times New Roman" pitchFamily="18" charset="0"/>
              </a:rPr>
              <a:t>Карлсон</a:t>
            </a:r>
            <a:r>
              <a:rPr lang="ru-RU" sz="1800" dirty="0" smtClean="0">
                <a:solidFill>
                  <a:srgbClr val="0070C0"/>
                </a:solidFill>
                <a:latin typeface="Times New Roman" pitchFamily="18" charset="0"/>
                <a:cs typeface="Times New Roman" pitchFamily="18" charset="0"/>
              </a:rPr>
              <a:t>, который живёт на крыше» и др..</a:t>
            </a:r>
          </a:p>
          <a:p>
            <a:pPr algn="ctr">
              <a:buNone/>
            </a:pPr>
            <a:r>
              <a:rPr lang="ru-RU" sz="1800" b="1" dirty="0" smtClean="0">
                <a:solidFill>
                  <a:srgbClr val="C00000"/>
                </a:solidFill>
                <a:latin typeface="Times New Roman" pitchFamily="18" charset="0"/>
                <a:cs typeface="Times New Roman" pitchFamily="18" charset="0"/>
              </a:rPr>
              <a:t>Для детей подготовительной группы</a:t>
            </a:r>
          </a:p>
          <a:p>
            <a:pPr>
              <a:buNone/>
            </a:pPr>
            <a:r>
              <a:rPr lang="ru-RU" sz="1800" b="1" dirty="0" smtClean="0">
                <a:solidFill>
                  <a:srgbClr val="0070C0"/>
                </a:solidFill>
                <a:latin typeface="Times New Roman" pitchFamily="18" charset="0"/>
                <a:cs typeface="Times New Roman" pitchFamily="18" charset="0"/>
              </a:rPr>
              <a:t>Произведения для чтения:</a:t>
            </a:r>
          </a:p>
          <a:p>
            <a:pPr>
              <a:buFont typeface="Arial" charset="0"/>
              <a:buChar char="•"/>
            </a:pPr>
            <a:r>
              <a:rPr lang="ru-RU" sz="1800" dirty="0" smtClean="0">
                <a:solidFill>
                  <a:srgbClr val="0070C0"/>
                </a:solidFill>
                <a:latin typeface="Times New Roman" pitchFamily="18" charset="0"/>
                <a:cs typeface="Times New Roman" pitchFamily="18" charset="0"/>
              </a:rPr>
              <a:t>Календарные обрядовые песни:  «Коляда! Коляда!...»,  «Как на масляной недели…»</a:t>
            </a:r>
          </a:p>
          <a:p>
            <a:pPr>
              <a:buFont typeface="Arial" charset="0"/>
              <a:buChar char="•"/>
            </a:pPr>
            <a:r>
              <a:rPr lang="ru-RU" sz="1800" dirty="0" smtClean="0">
                <a:solidFill>
                  <a:srgbClr val="0070C0"/>
                </a:solidFill>
                <a:latin typeface="Times New Roman" pitchFamily="18" charset="0"/>
                <a:cs typeface="Times New Roman" pitchFamily="18" charset="0"/>
              </a:rPr>
              <a:t>Сказки и былины: «Илья Муромец и Соловей – разбойник»,  «Добрыня и змей», «Василиса Прекрасная», « Семь </a:t>
            </a:r>
            <a:r>
              <a:rPr lang="ru-RU" sz="1800" dirty="0" err="1" smtClean="0">
                <a:solidFill>
                  <a:srgbClr val="0070C0"/>
                </a:solidFill>
                <a:latin typeface="Times New Roman" pitchFamily="18" charset="0"/>
                <a:cs typeface="Times New Roman" pitchFamily="18" charset="0"/>
              </a:rPr>
              <a:t>Симеонов</a:t>
            </a:r>
            <a:r>
              <a:rPr lang="ru-RU" sz="1800" dirty="0" smtClean="0">
                <a:solidFill>
                  <a:srgbClr val="0070C0"/>
                </a:solidFill>
                <a:latin typeface="Times New Roman" pitchFamily="18" charset="0"/>
                <a:cs typeface="Times New Roman" pitchFamily="18" charset="0"/>
              </a:rPr>
              <a:t>»</a:t>
            </a:r>
          </a:p>
          <a:p>
            <a:pPr>
              <a:buFont typeface="Arial" charset="0"/>
              <a:buChar char="•"/>
            </a:pPr>
            <a:r>
              <a:rPr lang="ru-RU" sz="1800" dirty="0" smtClean="0">
                <a:solidFill>
                  <a:srgbClr val="0070C0"/>
                </a:solidFill>
                <a:latin typeface="Times New Roman" pitchFamily="18" charset="0"/>
                <a:cs typeface="Times New Roman" pitchFamily="18" charset="0"/>
              </a:rPr>
              <a:t>Произведения поэтов и писателей России Е. Ершов «Конёк – Горбунок», К. Драгунский «Лекарство от послушности»,  В. даль «Старик – Годовик»</a:t>
            </a:r>
          </a:p>
          <a:p>
            <a:pPr>
              <a:buFont typeface="Arial" charset="0"/>
              <a:buChar char="•"/>
            </a:pPr>
            <a:r>
              <a:rPr lang="ru-RU" sz="1800" dirty="0" smtClean="0">
                <a:solidFill>
                  <a:srgbClr val="0070C0"/>
                </a:solidFill>
                <a:latin typeface="Times New Roman" pitchFamily="18" charset="0"/>
                <a:cs typeface="Times New Roman" pitchFamily="18" charset="0"/>
              </a:rPr>
              <a:t>Произведения поэтов и писателей разных стран: Г. Х. Андерсен «</a:t>
            </a:r>
            <a:r>
              <a:rPr lang="ru-RU" sz="1800" dirty="0" err="1" smtClean="0">
                <a:solidFill>
                  <a:srgbClr val="0070C0"/>
                </a:solidFill>
                <a:latin typeface="Times New Roman" pitchFamily="18" charset="0"/>
                <a:cs typeface="Times New Roman" pitchFamily="18" charset="0"/>
              </a:rPr>
              <a:t>Дюймовочка</a:t>
            </a:r>
            <a:r>
              <a:rPr lang="ru-RU" sz="1800" dirty="0" smtClean="0">
                <a:solidFill>
                  <a:srgbClr val="0070C0"/>
                </a:solidFill>
                <a:latin typeface="Times New Roman" pitchFamily="18" charset="0"/>
                <a:cs typeface="Times New Roman" pitchFamily="18" charset="0"/>
              </a:rPr>
              <a:t>»,  «Гадкий утёнок», Ф. </a:t>
            </a:r>
            <a:r>
              <a:rPr lang="ru-RU" sz="1800" dirty="0" err="1" smtClean="0">
                <a:solidFill>
                  <a:srgbClr val="0070C0"/>
                </a:solidFill>
                <a:latin typeface="Times New Roman" pitchFamily="18" charset="0"/>
                <a:cs typeface="Times New Roman" pitchFamily="18" charset="0"/>
              </a:rPr>
              <a:t>Зальтен</a:t>
            </a:r>
            <a:r>
              <a:rPr lang="ru-RU" sz="1800" dirty="0" smtClean="0">
                <a:solidFill>
                  <a:srgbClr val="0070C0"/>
                </a:solidFill>
                <a:latin typeface="Times New Roman" pitchFamily="18" charset="0"/>
                <a:cs typeface="Times New Roman" pitchFamily="18" charset="0"/>
              </a:rPr>
              <a:t> «</a:t>
            </a:r>
            <a:r>
              <a:rPr lang="ru-RU" sz="1800" dirty="0" err="1" smtClean="0">
                <a:solidFill>
                  <a:srgbClr val="0070C0"/>
                </a:solidFill>
                <a:latin typeface="Times New Roman" pitchFamily="18" charset="0"/>
                <a:cs typeface="Times New Roman" pitchFamily="18" charset="0"/>
              </a:rPr>
              <a:t>Бемби</a:t>
            </a:r>
            <a:r>
              <a:rPr lang="ru-RU" sz="1800" dirty="0" smtClean="0">
                <a:solidFill>
                  <a:srgbClr val="0070C0"/>
                </a:solidFill>
                <a:latin typeface="Times New Roman" pitchFamily="18" charset="0"/>
                <a:cs typeface="Times New Roman" pitchFamily="18" charset="0"/>
              </a:rPr>
              <a:t>» и др.</a:t>
            </a:r>
            <a:endParaRPr lang="ru-RU" sz="18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smtClean="0">
                <a:solidFill>
                  <a:srgbClr val="C00000"/>
                </a:solidFill>
              </a:rPr>
              <a:t>Методы ознакомления с художественной литературой</a:t>
            </a:r>
            <a:endParaRPr lang="ru-RU" sz="2400" b="1" dirty="0">
              <a:solidFill>
                <a:srgbClr val="C00000"/>
              </a:solidFill>
            </a:endParaRPr>
          </a:p>
        </p:txBody>
      </p:sp>
      <p:sp>
        <p:nvSpPr>
          <p:cNvPr id="3" name="Содержимое 2"/>
          <p:cNvSpPr>
            <a:spLocks noGrp="1"/>
          </p:cNvSpPr>
          <p:nvPr>
            <p:ph idx="1"/>
          </p:nvPr>
        </p:nvSpPr>
        <p:spPr>
          <a:xfrm>
            <a:off x="457200" y="1214422"/>
            <a:ext cx="8229600" cy="4911741"/>
          </a:xfrm>
        </p:spPr>
        <p:txBody>
          <a:bodyPr/>
          <a:lstStyle/>
          <a:p>
            <a:pPr>
              <a:buNone/>
            </a:pPr>
            <a:r>
              <a:rPr lang="ru-RU" sz="2000" b="1" dirty="0" smtClean="0">
                <a:latin typeface="Times New Roman" pitchFamily="18" charset="0"/>
                <a:cs typeface="Times New Roman" pitchFamily="18" charset="0"/>
              </a:rPr>
              <a:t>Основными методами являются следующие:</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1. </a:t>
            </a:r>
            <a:r>
              <a:rPr lang="ru-RU" sz="2000" b="1" dirty="0" smtClean="0">
                <a:latin typeface="Times New Roman" pitchFamily="18" charset="0"/>
                <a:cs typeface="Times New Roman" pitchFamily="18" charset="0"/>
              </a:rPr>
              <a:t> Чтение воспитателя </a:t>
            </a:r>
            <a:r>
              <a:rPr lang="ru-RU" sz="2000" dirty="0" smtClean="0">
                <a:latin typeface="Times New Roman" pitchFamily="18" charset="0"/>
                <a:cs typeface="Times New Roman" pitchFamily="18" charset="0"/>
              </a:rPr>
              <a:t>по книге или наизусть. Это дословная передача текста. Читающий, сохраняя язык автора, передает все оттенки мыслей писателя, воздействует на ум и чувства слушателей. Значительная часть литературных произведений читается по книге.</a:t>
            </a:r>
          </a:p>
          <a:p>
            <a:pPr lvl="0"/>
            <a:r>
              <a:rPr lang="ru-RU" sz="2000" b="1" dirty="0" smtClean="0">
                <a:latin typeface="Times New Roman" pitchFamily="18" charset="0"/>
                <a:cs typeface="Times New Roman" pitchFamily="18" charset="0"/>
              </a:rPr>
              <a:t> Рассказывание воспитателя.</a:t>
            </a:r>
            <a:r>
              <a:rPr lang="ru-RU" sz="2000" dirty="0" smtClean="0">
                <a:latin typeface="Times New Roman" pitchFamily="18" charset="0"/>
                <a:cs typeface="Times New Roman" pitchFamily="18" charset="0"/>
              </a:rPr>
              <a:t> Это относительно свободная передача текста (возможны перестановка слов, замена их, толкование). Рассказывание дает большие возможности для привлечения внимания детей.</a:t>
            </a:r>
          </a:p>
          <a:p>
            <a:pPr lvl="0"/>
            <a:r>
              <a:rPr lang="ru-RU" sz="2000" b="1" dirty="0" err="1" smtClean="0">
                <a:latin typeface="Times New Roman" pitchFamily="18" charset="0"/>
                <a:cs typeface="Times New Roman" pitchFamily="18" charset="0"/>
              </a:rPr>
              <a:t>Инсценирование</a:t>
            </a:r>
            <a:r>
              <a:rPr lang="ru-RU" sz="2000" dirty="0" smtClean="0">
                <a:latin typeface="Times New Roman" pitchFamily="18" charset="0"/>
                <a:cs typeface="Times New Roman" pitchFamily="18" charset="0"/>
              </a:rPr>
              <a:t>. Этот метод можно рассматривать как средство вторичного ознакомления с художественным про­изведением.</a:t>
            </a:r>
          </a:p>
          <a:p>
            <a:pPr lvl="0"/>
            <a:r>
              <a:rPr lang="ru-RU" sz="2000" b="1" dirty="0" smtClean="0">
                <a:latin typeface="Times New Roman" pitchFamily="18" charset="0"/>
                <a:cs typeface="Times New Roman" pitchFamily="18" charset="0"/>
              </a:rPr>
              <a:t>Заучивание наизусть.</a:t>
            </a:r>
            <a:r>
              <a:rPr lang="ru-RU" sz="2000" dirty="0" smtClean="0">
                <a:latin typeface="Times New Roman" pitchFamily="18" charset="0"/>
                <a:cs typeface="Times New Roman" pitchFamily="18" charset="0"/>
              </a:rPr>
              <a:t> Выбор способа передачи произведения (чтение или рассказывание) зависит от жанра произведения и возраста слушателей</a:t>
            </a:r>
            <a:r>
              <a:rPr lang="ru-RU" sz="2000" dirty="0" smtClean="0"/>
              <a:t>.</a:t>
            </a:r>
          </a:p>
          <a:p>
            <a:endParaRPr lang="ru-RU"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1071570"/>
          </a:xfrm>
        </p:spPr>
        <p:txBody>
          <a:bodyPr/>
          <a:lstStyle/>
          <a:p>
            <a:pPr marL="342900" indent="-342900" algn="l"/>
            <a:r>
              <a:rPr lang="ru-RU" sz="1400" dirty="0" smtClean="0"/>
              <a:t>	</a:t>
            </a:r>
            <a:endParaRPr lang="ru-RU" sz="1400" dirty="0"/>
          </a:p>
        </p:txBody>
      </p:sp>
      <p:sp>
        <p:nvSpPr>
          <p:cNvPr id="3" name="Содержимое 2"/>
          <p:cNvSpPr>
            <a:spLocks noGrp="1"/>
          </p:cNvSpPr>
          <p:nvPr>
            <p:ph idx="1"/>
          </p:nvPr>
        </p:nvSpPr>
        <p:spPr>
          <a:xfrm>
            <a:off x="142844" y="1285860"/>
            <a:ext cx="8543956" cy="4840303"/>
          </a:xfrm>
        </p:spPr>
        <p:txBody>
          <a:bodyPr/>
          <a:lstStyle/>
          <a:p>
            <a:r>
              <a:rPr lang="ru-RU" sz="2400" dirty="0" smtClean="0">
                <a:latin typeface="Times New Roman" pitchFamily="18" charset="0"/>
                <a:cs typeface="Times New Roman" pitchFamily="18" charset="0"/>
              </a:rPr>
              <a:t>Традиционно в методике развития речи принято выделять две формы работы с книгой в детском саду: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1.  чтение и рассказывание художественной литературы и заучивание стихотворений в непосредственно образовательной деятельности</a:t>
            </a:r>
          </a:p>
          <a:p>
            <a:pPr>
              <a:buNone/>
            </a:pPr>
            <a:r>
              <a:rPr lang="ru-RU" sz="2400" dirty="0" smtClean="0">
                <a:latin typeface="Times New Roman" pitchFamily="18" charset="0"/>
                <a:cs typeface="Times New Roman" pitchFamily="18" charset="0"/>
              </a:rPr>
              <a:t>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2. использование литературных произведений</a:t>
            </a:r>
          </a:p>
          <a:p>
            <a:pPr>
              <a:buNone/>
            </a:pPr>
            <a:r>
              <a:rPr lang="ru-RU" sz="2400" dirty="0" smtClean="0">
                <a:latin typeface="Times New Roman" pitchFamily="18" charset="0"/>
                <a:cs typeface="Times New Roman" pitchFamily="18" charset="0"/>
              </a:rPr>
              <a:t>   и произведений устного народного творчества в совместной деятельности взрослых и детей, </a:t>
            </a:r>
          </a:p>
          <a:p>
            <a:pPr>
              <a:buNone/>
            </a:pPr>
            <a:r>
              <a:rPr lang="ru-RU" sz="2400" dirty="0" smtClean="0">
                <a:latin typeface="Times New Roman" pitchFamily="18" charset="0"/>
                <a:cs typeface="Times New Roman" pitchFamily="18" charset="0"/>
              </a:rPr>
              <a:t>    в разных видах деятельности.</a:t>
            </a:r>
            <a:endParaRPr lang="ru-RU" sz="2400" dirty="0">
              <a:latin typeface="Times New Roman" pitchFamily="18" charset="0"/>
              <a:cs typeface="Times New Roman" pitchFamily="18" charset="0"/>
            </a:endParaRPr>
          </a:p>
        </p:txBody>
      </p:sp>
      <p:pic>
        <p:nvPicPr>
          <p:cNvPr id="4" name="Рисунок 3" descr="1272813273_5825cf4e8f48.jpg"/>
          <p:cNvPicPr>
            <a:picLocks noChangeAspect="1"/>
          </p:cNvPicPr>
          <p:nvPr/>
        </p:nvPicPr>
        <p:blipFill>
          <a:blip r:embed="rId2"/>
          <a:stretch>
            <a:fillRect/>
          </a:stretch>
        </p:blipFill>
        <p:spPr>
          <a:xfrm>
            <a:off x="7467048" y="3571876"/>
            <a:ext cx="1676952" cy="247173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539750" y="0"/>
            <a:ext cx="8229600" cy="1125538"/>
          </a:xfrm>
        </p:spPr>
        <p:txBody>
          <a:bodyPr/>
          <a:lstStyle/>
          <a:p>
            <a:r>
              <a:rPr lang="ru-RU" sz="2800" b="1" i="1" dirty="0" smtClean="0"/>
              <a:t/>
            </a:r>
            <a:br>
              <a:rPr lang="ru-RU" sz="2800" b="1" i="1" dirty="0" smtClean="0"/>
            </a:br>
            <a:r>
              <a:rPr lang="ru-RU" sz="2800" b="1" i="1" dirty="0" smtClean="0"/>
              <a:t>Цели:</a:t>
            </a:r>
            <a:r>
              <a:rPr lang="ru-RU" sz="2800" dirty="0" smtClean="0"/>
              <a:t/>
            </a:r>
            <a:br>
              <a:rPr lang="ru-RU" sz="2800" dirty="0" smtClean="0"/>
            </a:br>
            <a:endParaRPr lang="ru-RU" sz="2800" dirty="0">
              <a:solidFill>
                <a:srgbClr val="1C1C1C"/>
              </a:solidFill>
            </a:endParaRPr>
          </a:p>
        </p:txBody>
      </p:sp>
      <p:sp>
        <p:nvSpPr>
          <p:cNvPr id="199683" name="Rectangle 3"/>
          <p:cNvSpPr>
            <a:spLocks noGrp="1" noChangeArrowheads="1"/>
          </p:cNvSpPr>
          <p:nvPr>
            <p:ph type="body" idx="1"/>
          </p:nvPr>
        </p:nvSpPr>
        <p:spPr>
          <a:xfrm>
            <a:off x="457200" y="1268413"/>
            <a:ext cx="5472122" cy="4968875"/>
          </a:xfrm>
        </p:spPr>
        <p:txBody>
          <a:bodyPr/>
          <a:lstStyle/>
          <a:p>
            <a:pPr>
              <a:buFont typeface="Wingdings" pitchFamily="2" charset="2"/>
              <a:buChar char="§"/>
            </a:pPr>
            <a:r>
              <a:rPr lang="ru-RU" sz="2400" dirty="0" smtClean="0">
                <a:latin typeface="Times New Roman" pitchFamily="18" charset="0"/>
                <a:cs typeface="Times New Roman" pitchFamily="18" charset="0"/>
              </a:rPr>
              <a:t>Выявить и уточнить наиболее интересные подходы в работе с художественной литературой;</a:t>
            </a:r>
          </a:p>
          <a:p>
            <a:pPr>
              <a:buFont typeface="Wingdings" pitchFamily="2" charset="2"/>
              <a:buChar char="§"/>
            </a:pPr>
            <a:r>
              <a:rPr lang="ru-RU" sz="2400" dirty="0" smtClean="0">
                <a:latin typeface="Times New Roman" pitchFamily="18" charset="0"/>
                <a:cs typeface="Times New Roman" pitchFamily="18" charset="0"/>
              </a:rPr>
              <a:t> Способствовать росту профессионального мастерства воспитателей через изучение современных методов и приемов при работе с художественной литературой;</a:t>
            </a:r>
          </a:p>
          <a:p>
            <a:pPr>
              <a:buFont typeface="Wingdings" pitchFamily="2" charset="2"/>
              <a:buChar char="§"/>
            </a:pPr>
            <a:r>
              <a:rPr lang="ru-RU" sz="2400" dirty="0" smtClean="0">
                <a:latin typeface="Times New Roman" pitchFamily="18" charset="0"/>
                <a:cs typeface="Times New Roman" pitchFamily="18" charset="0"/>
              </a:rPr>
              <a:t> Развивать творчество педагогов.</a:t>
            </a:r>
          </a:p>
          <a:p>
            <a:endParaRPr lang="ru-RU" dirty="0">
              <a:solidFill>
                <a:srgbClr val="1C1C1C"/>
              </a:solidFill>
            </a:endParaRPr>
          </a:p>
        </p:txBody>
      </p:sp>
      <p:sp>
        <p:nvSpPr>
          <p:cNvPr id="7" name="Прямоугольник 6"/>
          <p:cNvSpPr/>
          <p:nvPr/>
        </p:nvSpPr>
        <p:spPr>
          <a:xfrm>
            <a:off x="6929454" y="6357958"/>
            <a:ext cx="2214546" cy="500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Prezentacii.com</a:t>
            </a:r>
            <a:endParaRPr lang="ru-RU" dirty="0"/>
          </a:p>
        </p:txBody>
      </p:sp>
      <p:pic>
        <p:nvPicPr>
          <p:cNvPr id="1025" name="Picture 1" descr="D:\Documents and Settings\User\Рабочий стол\Ознакомление с художественной литературой\1298657871_reading-791265.jpg"/>
          <p:cNvPicPr>
            <a:picLocks noChangeAspect="1" noChangeArrowheads="1"/>
          </p:cNvPicPr>
          <p:nvPr/>
        </p:nvPicPr>
        <p:blipFill>
          <a:blip r:embed="rId2"/>
          <a:srcRect/>
          <a:stretch>
            <a:fillRect/>
          </a:stretch>
        </p:blipFill>
        <p:spPr bwMode="auto">
          <a:xfrm>
            <a:off x="5715008" y="2071678"/>
            <a:ext cx="3295644" cy="412662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lstStyle/>
          <a:p>
            <a:r>
              <a:rPr lang="ru-RU" sz="2400" dirty="0" smtClean="0">
                <a:solidFill>
                  <a:srgbClr val="C00000"/>
                </a:solidFill>
              </a:rPr>
              <a:t>Типы занятий приобщения детей к художественной литературе:</a:t>
            </a:r>
            <a:endParaRPr lang="ru-RU" sz="2400" dirty="0">
              <a:solidFill>
                <a:srgbClr val="C00000"/>
              </a:solidFill>
            </a:endParaRPr>
          </a:p>
        </p:txBody>
      </p:sp>
      <p:sp>
        <p:nvSpPr>
          <p:cNvPr id="3" name="Содержимое 2"/>
          <p:cNvSpPr>
            <a:spLocks noGrp="1"/>
          </p:cNvSpPr>
          <p:nvPr>
            <p:ph idx="1"/>
          </p:nvPr>
        </p:nvSpPr>
        <p:spPr>
          <a:xfrm>
            <a:off x="0" y="1214422"/>
            <a:ext cx="9144000" cy="4911741"/>
          </a:xfrm>
        </p:spPr>
        <p:txBody>
          <a:bodyPr/>
          <a:lstStyle/>
          <a:p>
            <a:pPr lvl="0">
              <a:buNone/>
            </a:pPr>
            <a:r>
              <a:rPr lang="ru-RU" sz="1800" dirty="0" smtClean="0"/>
              <a:t>1</a:t>
            </a:r>
            <a:r>
              <a:rPr lang="ru-RU" sz="1800" dirty="0" smtClean="0">
                <a:latin typeface="Times New Roman" pitchFamily="18" charset="0"/>
                <a:cs typeface="Times New Roman" pitchFamily="18" charset="0"/>
              </a:rPr>
              <a:t>. Чтение или рассказывание одного произведения.</a:t>
            </a:r>
          </a:p>
          <a:p>
            <a:pPr lvl="0">
              <a:buNone/>
            </a:pPr>
            <a:r>
              <a:rPr lang="ru-RU" sz="1800" dirty="0" smtClean="0">
                <a:latin typeface="Times New Roman" pitchFamily="18" charset="0"/>
                <a:cs typeface="Times New Roman" pitchFamily="18" charset="0"/>
              </a:rPr>
              <a:t>2. Чтение нескольких произведений, объединенных единой тематикой (чтение стихов и рассказов о весне, о жизни животных) или единством образов (две сказки о лисичке). Можно объединять произведения одного жанра (два рассказа с моральным содержанием) или несколько жанров (загадка, рассказ, стихотворение). На таких занятиях объединяют новый и уже знакомый материал.</a:t>
            </a:r>
          </a:p>
          <a:p>
            <a:pPr>
              <a:buNone/>
            </a:pPr>
            <a:r>
              <a:rPr lang="ru-RU" sz="1800" dirty="0" smtClean="0">
                <a:latin typeface="Times New Roman" pitchFamily="18" charset="0"/>
                <a:cs typeface="Times New Roman" pitchFamily="18" charset="0"/>
              </a:rPr>
              <a:t>3.Объединение произведений, принадлежащих к разным видам искусства:</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а) чтение литературного произведения и рассматривание репродукций с картины известного художника;</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б) чтение (лучше поэтического произведения) в сочетании с музыкой.</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На подобных занятиях учитывается сила воздействия произведений на эмоции ребенка. В подборе материала дол­жна быть определенная логика — усиление эмоциональной насыщенности к концу занятия. В то же время учитываются особенности поведения детей, культура восприятия,</a:t>
            </a:r>
          </a:p>
          <a:p>
            <a:pPr>
              <a:buNone/>
            </a:pPr>
            <a:r>
              <a:rPr lang="ru-RU" sz="1800" dirty="0" smtClean="0">
                <a:latin typeface="Times New Roman" pitchFamily="18" charset="0"/>
                <a:cs typeface="Times New Roman" pitchFamily="18" charset="0"/>
              </a:rPr>
              <a:t>     эмоциональная отзывчивость.</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500042"/>
            <a:ext cx="8786874" cy="5626121"/>
          </a:xfrm>
        </p:spPr>
        <p:txBody>
          <a:bodyPr/>
          <a:lstStyle/>
          <a:p>
            <a:pPr>
              <a:buNone/>
            </a:pPr>
            <a:r>
              <a:rPr lang="ru-RU" sz="1800" dirty="0" smtClean="0"/>
              <a:t>4. </a:t>
            </a:r>
            <a:r>
              <a:rPr lang="ru-RU" sz="1800" dirty="0" smtClean="0">
                <a:latin typeface="Times New Roman" pitchFamily="18" charset="0"/>
                <a:cs typeface="Times New Roman" pitchFamily="18" charset="0"/>
              </a:rPr>
              <a:t>Чтение и рассказывание с использованием наглядного материала:</a:t>
            </a:r>
          </a:p>
          <a:p>
            <a:pPr>
              <a:buNone/>
            </a:pPr>
            <a:r>
              <a:rPr lang="ru-RU" sz="1800" dirty="0" smtClean="0">
                <a:latin typeface="Times New Roman" pitchFamily="18" charset="0"/>
                <a:cs typeface="Times New Roman" pitchFamily="18" charset="0"/>
              </a:rPr>
              <a:t>     а) чтение и рассказывание с игрушками (повторное; рассказывание сказки «Три медведя» сопровождается показом игрушек и действий с ними);</a:t>
            </a:r>
          </a:p>
          <a:p>
            <a:pPr>
              <a:buNone/>
            </a:pPr>
            <a:endParaRPr lang="ru-RU" sz="1800" dirty="0" smtClean="0">
              <a:latin typeface="Times New Roman" pitchFamily="18" charset="0"/>
              <a:cs typeface="Times New Roman" pitchFamily="18" charset="0"/>
            </a:endParaRPr>
          </a:p>
          <a:p>
            <a:pPr>
              <a:buNone/>
            </a:pPr>
            <a:r>
              <a:rPr lang="ru-RU" sz="1800" dirty="0" smtClean="0">
                <a:latin typeface="Times New Roman" pitchFamily="18" charset="0"/>
                <a:cs typeface="Times New Roman" pitchFamily="18" charset="0"/>
              </a:rPr>
              <a:t>     б) настольный театр (картонный или фанерный, например, по сказке «Репка»);</a:t>
            </a:r>
          </a:p>
          <a:p>
            <a:pPr>
              <a:buNone/>
            </a:pPr>
            <a:endParaRPr lang="ru-RU" sz="1800" dirty="0" smtClean="0">
              <a:latin typeface="Times New Roman" pitchFamily="18" charset="0"/>
              <a:cs typeface="Times New Roman" pitchFamily="18" charset="0"/>
            </a:endParaRPr>
          </a:p>
          <a:p>
            <a:pPr>
              <a:buNone/>
            </a:pPr>
            <a:r>
              <a:rPr lang="ru-RU" sz="1800" dirty="0" smtClean="0">
                <a:latin typeface="Times New Roman" pitchFamily="18" charset="0"/>
                <a:cs typeface="Times New Roman" pitchFamily="18" charset="0"/>
              </a:rPr>
              <a:t>      в) кукольный и теневой театр, </a:t>
            </a:r>
            <a:r>
              <a:rPr lang="ru-RU" sz="1800" dirty="0" err="1" smtClean="0">
                <a:latin typeface="Times New Roman" pitchFamily="18" charset="0"/>
                <a:cs typeface="Times New Roman" pitchFamily="18" charset="0"/>
              </a:rPr>
              <a:t>фланелеграф</a:t>
            </a:r>
            <a:r>
              <a:rPr lang="ru-RU" sz="1800" dirty="0" smtClean="0">
                <a:latin typeface="Times New Roman" pitchFamily="18" charset="0"/>
                <a:cs typeface="Times New Roman" pitchFamily="18" charset="0"/>
              </a:rPr>
              <a:t>;</a:t>
            </a:r>
          </a:p>
          <a:p>
            <a:pPr>
              <a:buNone/>
            </a:pPr>
            <a:endParaRPr lang="ru-RU" sz="1800" dirty="0" smtClean="0">
              <a:latin typeface="Times New Roman" pitchFamily="18" charset="0"/>
              <a:cs typeface="Times New Roman" pitchFamily="18" charset="0"/>
            </a:endParaRPr>
          </a:p>
          <a:p>
            <a:pPr>
              <a:buNone/>
            </a:pPr>
            <a:r>
              <a:rPr lang="ru-RU" sz="1800" dirty="0" smtClean="0">
                <a:latin typeface="Times New Roman" pitchFamily="18" charset="0"/>
                <a:cs typeface="Times New Roman" pitchFamily="18" charset="0"/>
              </a:rPr>
              <a:t>       г) диафильмы, кинофильмы, </a:t>
            </a:r>
            <a:r>
              <a:rPr lang="ru-RU" sz="1800" dirty="0" err="1" smtClean="0">
                <a:latin typeface="Times New Roman" pitchFamily="18" charset="0"/>
                <a:cs typeface="Times New Roman" pitchFamily="18" charset="0"/>
              </a:rPr>
              <a:t>мультимедийные</a:t>
            </a:r>
            <a:r>
              <a:rPr lang="ru-RU" sz="1800" dirty="0" smtClean="0">
                <a:latin typeface="Times New Roman" pitchFamily="18" charset="0"/>
                <a:cs typeface="Times New Roman" pitchFamily="18" charset="0"/>
              </a:rPr>
              <a:t> презентации по произведениям</a:t>
            </a:r>
          </a:p>
          <a:p>
            <a:pPr>
              <a:buNone/>
            </a:pPr>
            <a:endParaRPr lang="ru-RU" sz="1800" dirty="0" smtClean="0">
              <a:latin typeface="Times New Roman" pitchFamily="18" charset="0"/>
              <a:cs typeface="Times New Roman" pitchFamily="18" charset="0"/>
            </a:endParaRPr>
          </a:p>
          <a:p>
            <a:pPr>
              <a:buNone/>
            </a:pPr>
            <a:r>
              <a:rPr lang="ru-RU" sz="1800" dirty="0" smtClean="0">
                <a:latin typeface="Times New Roman" pitchFamily="18" charset="0"/>
                <a:cs typeface="Times New Roman" pitchFamily="18" charset="0"/>
              </a:rPr>
              <a:t>5. Чтение как часть занятия по развитию речи: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а) оно может быть логически связано с содержанием занятия (в процессе беседы о школе чтение стихов, загадывание загадок);</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б) чтение может быть самостоятельной частью занятия (повторное чтение стихов или рассказа как закрепление материала).</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lstStyle/>
          <a:p>
            <a:r>
              <a:rPr lang="ru-RU" sz="2000" b="1" dirty="0" smtClean="0">
                <a:solidFill>
                  <a:srgbClr val="C00000"/>
                </a:solidFill>
              </a:rPr>
              <a:t>подготовка к занятию и методические требования к нему</a:t>
            </a:r>
            <a:endParaRPr lang="ru-RU" sz="2000" b="1" dirty="0">
              <a:solidFill>
                <a:srgbClr val="C00000"/>
              </a:solidFill>
            </a:endParaRPr>
          </a:p>
        </p:txBody>
      </p:sp>
      <p:sp>
        <p:nvSpPr>
          <p:cNvPr id="3" name="Содержимое 2"/>
          <p:cNvSpPr>
            <a:spLocks noGrp="1"/>
          </p:cNvSpPr>
          <p:nvPr>
            <p:ph idx="1"/>
          </p:nvPr>
        </p:nvSpPr>
        <p:spPr/>
        <p:txBody>
          <a:bodyPr/>
          <a:lstStyle/>
          <a:p>
            <a:r>
              <a:rPr lang="ru-RU" sz="1800" dirty="0" smtClean="0">
                <a:latin typeface="Times New Roman" pitchFamily="18" charset="0"/>
                <a:cs typeface="Times New Roman" pitchFamily="18" charset="0"/>
              </a:rPr>
              <a:t>В методике занятий следует выделить такие вопросы как подготовка к занятию и методические требования к нему, беседа о прочитанном, повторное чтение, использование иллюстраций.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solidFill>
                  <a:srgbClr val="C00000"/>
                </a:solidFill>
                <a:latin typeface="Times New Roman" pitchFamily="18" charset="0"/>
                <a:cs typeface="Times New Roman" pitchFamily="18" charset="0"/>
              </a:rPr>
              <a:t>Подготовка к занятию включает следующие моменты: </a:t>
            </a:r>
          </a:p>
          <a:p>
            <a:r>
              <a:rPr lang="ru-RU" sz="1800" dirty="0" smtClean="0">
                <a:latin typeface="Times New Roman" pitchFamily="18" charset="0"/>
                <a:cs typeface="Times New Roman" pitchFamily="18" charset="0"/>
              </a:rPr>
              <a:t>обоснованный выбор произведения в соответствии с разработанными критериями (художественный уровень и воспитательное значение), с учетом возраста детей, текущей воспитательно-образовательной работы с детьми и времени года, а также выбор методов работы с книгой;</a:t>
            </a:r>
          </a:p>
          <a:p>
            <a:pPr lvl="0"/>
            <a:r>
              <a:rPr lang="ru-RU" sz="1800" dirty="0" smtClean="0">
                <a:latin typeface="Times New Roman" pitchFamily="18" charset="0"/>
                <a:cs typeface="Times New Roman" pitchFamily="18" charset="0"/>
              </a:rPr>
              <a:t>определение программного содержания — литературной и воспитательной задач;</a:t>
            </a:r>
          </a:p>
          <a:p>
            <a:pPr lvl="0"/>
            <a:r>
              <a:rPr lang="ru-RU" sz="1800" dirty="0" smtClean="0">
                <a:latin typeface="Times New Roman" pitchFamily="18" charset="0"/>
                <a:cs typeface="Times New Roman" pitchFamily="18" charset="0"/>
              </a:rPr>
              <a:t>подготовка воспитателя к чтению произведения. Нужно прочитать произведение так, чтобы дети поняли основное содержание, идею и эмоционально пережили прослушанное (прочувствовали его).</a:t>
            </a: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71546"/>
            <a:ext cx="8229600" cy="5054617"/>
          </a:xfrm>
        </p:spPr>
        <p:txBody>
          <a:bodyPr/>
          <a:lstStyle/>
          <a:p>
            <a:r>
              <a:rPr lang="ru-RU" sz="1800" dirty="0" smtClean="0">
                <a:latin typeface="Times New Roman" pitchFamily="18" charset="0"/>
                <a:cs typeface="Times New Roman" pitchFamily="18" charset="0"/>
              </a:rPr>
              <a:t>В предварительную работу входит и подготовка детей. </a:t>
            </a:r>
          </a:p>
          <a:p>
            <a:pPr>
              <a:buNone/>
            </a:pPr>
            <a:r>
              <a:rPr lang="ru-RU" sz="1800" dirty="0" smtClean="0">
                <a:latin typeface="Times New Roman" pitchFamily="18" charset="0"/>
                <a:cs typeface="Times New Roman" pitchFamily="18" charset="0"/>
              </a:rPr>
              <a:t>     Прежде всего, подготовка к восприятию литературного текста, к осмыслению его содержания и формы</a:t>
            </a:r>
          </a:p>
          <a:p>
            <a:r>
              <a:rPr lang="ru-RU" sz="1800" dirty="0" smtClean="0">
                <a:latin typeface="Times New Roman" pitchFamily="18" charset="0"/>
                <a:cs typeface="Times New Roman" pitchFamily="18" charset="0"/>
              </a:rPr>
              <a:t>Объяснение незнакомых слов — обязательный прием, обеспечивающий полноценное восприятие произведения. Следует объяснять значения тех слов, без понимания которых становятся неясными основной смысл текста, характер образов, поступки персонажей. </a:t>
            </a:r>
          </a:p>
          <a:p>
            <a:pPr>
              <a:buNone/>
            </a:pPr>
            <a:r>
              <a:rPr lang="ru-RU" sz="1800" dirty="0" smtClean="0">
                <a:latin typeface="Times New Roman" pitchFamily="18" charset="0"/>
                <a:cs typeface="Times New Roman" pitchFamily="18" charset="0"/>
              </a:rPr>
              <a:t>      Варианты объяснения различны: подстановка другого слова во время чтения прозы, подбор синонимов (избушка </a:t>
            </a:r>
            <a:r>
              <a:rPr lang="ru-RU" sz="1800" i="1" dirty="0" smtClean="0">
                <a:latin typeface="Times New Roman" pitchFamily="18" charset="0"/>
                <a:cs typeface="Times New Roman" pitchFamily="18" charset="0"/>
              </a:rPr>
              <a:t>лубяная — деревянная, горница — комната); </a:t>
            </a:r>
            <a:r>
              <a:rPr lang="ru-RU" sz="1800" dirty="0" smtClean="0">
                <a:latin typeface="Times New Roman" pitchFamily="18" charset="0"/>
                <a:cs typeface="Times New Roman" pitchFamily="18" charset="0"/>
              </a:rPr>
              <a:t>употребление слов или словосочетаний воспитателем до чтения, во время знакомства детей с картинкой («течет молоко по вымечку, а с вымечка по </a:t>
            </a:r>
            <a:r>
              <a:rPr lang="ru-RU" sz="1800" dirty="0" err="1" smtClean="0">
                <a:latin typeface="Times New Roman" pitchFamily="18" charset="0"/>
                <a:cs typeface="Times New Roman" pitchFamily="18" charset="0"/>
              </a:rPr>
              <a:t>копытечку</a:t>
            </a:r>
            <a:r>
              <a:rPr lang="ru-RU" sz="1800" dirty="0" smtClean="0">
                <a:latin typeface="Times New Roman" pitchFamily="18" charset="0"/>
                <a:cs typeface="Times New Roman" pitchFamily="18" charset="0"/>
              </a:rPr>
              <a:t>» — при рассматривании козы на картинке); вопрос к детям о значении слова и др.</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sz="2000" dirty="0" smtClean="0">
                <a:latin typeface="Times New Roman" pitchFamily="18" charset="0"/>
                <a:cs typeface="Times New Roman" pitchFamily="18" charset="0"/>
              </a:rPr>
              <a:t>Проведение знакомства с художественным произведением требует создания спокойной обстановки, четкой организации детей, соответствующей эмоциональной атмосферы.</a:t>
            </a:r>
            <a:br>
              <a:rPr lang="ru-RU" sz="20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Чтению может предшествовать </a:t>
            </a:r>
            <a:r>
              <a:rPr lang="ru-RU" sz="1800" dirty="0" smtClean="0">
                <a:solidFill>
                  <a:srgbClr val="C00000"/>
                </a:solidFill>
                <a:latin typeface="Times New Roman" pitchFamily="18" charset="0"/>
                <a:cs typeface="Times New Roman" pitchFamily="18" charset="0"/>
              </a:rPr>
              <a:t>краткая вводная беседа, </a:t>
            </a:r>
            <a:r>
              <a:rPr lang="ru-RU" sz="1800" dirty="0" smtClean="0">
                <a:latin typeface="Times New Roman" pitchFamily="18" charset="0"/>
                <a:cs typeface="Times New Roman" pitchFamily="18" charset="0"/>
              </a:rPr>
              <a:t>подготавливающая детей к восприятию, связывающая их опыт, текущие события с темой произведения.</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В такую беседу могут быть включены в краткий рассказ о писателе, напоминание о его других книгах, уже знакомых детям. Если предшествующей работой дети подготовлены к восприятию книги, </a:t>
            </a:r>
            <a:r>
              <a:rPr lang="ru-RU" sz="1800" dirty="0" smtClean="0">
                <a:solidFill>
                  <a:srgbClr val="C00000"/>
                </a:solidFill>
                <a:latin typeface="Times New Roman" pitchFamily="18" charset="0"/>
                <a:cs typeface="Times New Roman" pitchFamily="18" charset="0"/>
              </a:rPr>
              <a:t>вызвать у них интерес можно с помощью загадки, стихотворения, картинки. </a:t>
            </a:r>
          </a:p>
          <a:p>
            <a:r>
              <a:rPr lang="ru-RU" sz="1800" dirty="0" smtClean="0">
                <a:latin typeface="Times New Roman" pitchFamily="18" charset="0"/>
                <a:cs typeface="Times New Roman" pitchFamily="18" charset="0"/>
              </a:rPr>
              <a:t>Далее нужно назвать произведение, его жанр (рассказ, сказка, стихотворение), имя автора.</a:t>
            </a:r>
          </a:p>
          <a:p>
            <a:r>
              <a:rPr lang="ru-RU" sz="1800" dirty="0" smtClean="0">
                <a:latin typeface="Times New Roman" pitchFamily="18" charset="0"/>
                <a:cs typeface="Times New Roman" pitchFamily="18" charset="0"/>
              </a:rPr>
              <a:t>Выразительное чтение, заинтересованность самого воспитателя, его эмоциональный контакт с детьми повышают степень воздействия художественного слова.</a:t>
            </a:r>
            <a:r>
              <a:rPr lang="ru-RU" sz="1800" dirty="0" smtClean="0"/>
              <a:t/>
            </a:r>
            <a:br>
              <a:rPr lang="ru-RU" sz="1800" dirty="0" smtClean="0"/>
            </a:br>
            <a:endParaRPr lang="ru-RU" sz="1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71546"/>
            <a:ext cx="8229600" cy="5054617"/>
          </a:xfrm>
        </p:spPr>
        <p:txBody>
          <a:bodyPr/>
          <a:lstStyle/>
          <a:p>
            <a:r>
              <a:rPr lang="ru-RU"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После  чтения проводится аналитическая  беседа</a:t>
            </a:r>
          </a:p>
          <a:p>
            <a:pPr>
              <a:buNone/>
            </a:pPr>
            <a:r>
              <a:rPr lang="ru-RU" sz="1800" dirty="0" smtClean="0">
                <a:latin typeface="Times New Roman" pitchFamily="18" charset="0"/>
                <a:cs typeface="Times New Roman" pitchFamily="18" charset="0"/>
              </a:rPr>
              <a:t>      Часто беседы по прочитанному не отвечают методическим требованиям. Характерны такие недостатки, как случайный характер вопросов, стремление педагога к детальному воспроизведению детьми текста; отсутствие оценки взаимоотношений героев, их поступков; анализ содержания в отрыве от формы; недостаточное внимание к особенностям жанра, композиции, языку. Такой анализ не углубляет эмоции и эстетические переживания детей.</a:t>
            </a:r>
            <a:r>
              <a:rPr lang="ru-RU" sz="1800" dirty="0" smtClean="0"/>
              <a:t/>
            </a:r>
            <a:br>
              <a:rPr lang="ru-RU" sz="1800" dirty="0" smtClean="0"/>
            </a:br>
            <a:endParaRPr lang="ru-RU" sz="1800" dirty="0"/>
          </a:p>
        </p:txBody>
      </p:sp>
      <p:pic>
        <p:nvPicPr>
          <p:cNvPr id="4" name="Рисунок 3" descr="f67d7d766581.jpg"/>
          <p:cNvPicPr>
            <a:picLocks noChangeAspect="1"/>
          </p:cNvPicPr>
          <p:nvPr/>
        </p:nvPicPr>
        <p:blipFill>
          <a:blip r:embed="rId2"/>
          <a:stretch>
            <a:fillRect/>
          </a:stretch>
        </p:blipFill>
        <p:spPr>
          <a:xfrm>
            <a:off x="5286380" y="3857628"/>
            <a:ext cx="3643318" cy="2732489"/>
          </a:xfrm>
          <a:prstGeom prst="rect">
            <a:avLst/>
          </a:prstGeom>
        </p:spPr>
      </p:pic>
      <p:pic>
        <p:nvPicPr>
          <p:cNvPr id="5" name="Рисунок 4" descr="565380166.jpg"/>
          <p:cNvPicPr>
            <a:picLocks noChangeAspect="1"/>
          </p:cNvPicPr>
          <p:nvPr/>
        </p:nvPicPr>
        <p:blipFill>
          <a:blip r:embed="rId3"/>
          <a:stretch>
            <a:fillRect/>
          </a:stretch>
        </p:blipFill>
        <p:spPr>
          <a:xfrm>
            <a:off x="214282" y="3857628"/>
            <a:ext cx="4857752" cy="275272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smtClean="0">
                <a:solidFill>
                  <a:srgbClr val="C00000"/>
                </a:solidFill>
              </a:rPr>
              <a:t>Вопросы можно условно классифицировать так:</a:t>
            </a:r>
            <a:endParaRPr lang="ru-RU" sz="2000" b="1" dirty="0">
              <a:solidFill>
                <a:srgbClr val="C00000"/>
              </a:solidFill>
            </a:endParaRPr>
          </a:p>
        </p:txBody>
      </p:sp>
      <p:sp>
        <p:nvSpPr>
          <p:cNvPr id="3" name="Содержимое 2"/>
          <p:cNvSpPr>
            <a:spLocks noGrp="1"/>
          </p:cNvSpPr>
          <p:nvPr>
            <p:ph idx="1"/>
          </p:nvPr>
        </p:nvSpPr>
        <p:spPr>
          <a:xfrm>
            <a:off x="457200" y="1214422"/>
            <a:ext cx="8229600" cy="4911741"/>
          </a:xfrm>
        </p:spPr>
        <p:txBody>
          <a:bodyPr/>
          <a:lstStyle/>
          <a:p>
            <a:r>
              <a:rPr lang="ru-RU" sz="1800" dirty="0" smtClean="0">
                <a:latin typeface="Times New Roman" pitchFamily="18" charset="0"/>
                <a:cs typeface="Times New Roman" pitchFamily="18" charset="0"/>
              </a:rPr>
              <a:t>позволяющие узнать эмоциональное отношение к событиям и героям («Кто вам больше понравился? Почему? Нравится герой или нет?»);</a:t>
            </a:r>
          </a:p>
          <a:p>
            <a:pPr>
              <a:buNone/>
            </a:pPr>
            <a:endParaRPr lang="ru-RU" sz="1800" dirty="0" smtClean="0">
              <a:latin typeface="Times New Roman" pitchFamily="18" charset="0"/>
              <a:cs typeface="Times New Roman" pitchFamily="18" charset="0"/>
            </a:endParaRPr>
          </a:p>
          <a:p>
            <a:pPr lvl="0"/>
            <a:r>
              <a:rPr lang="ru-RU" sz="1800" dirty="0" smtClean="0">
                <a:latin typeface="Times New Roman" pitchFamily="18" charset="0"/>
                <a:cs typeface="Times New Roman" pitchFamily="18" charset="0"/>
              </a:rPr>
              <a:t>направленные на выявление основного смысла произведения, его проблему. Например, после чтения сказки А.М. Горького; «</a:t>
            </a:r>
            <a:r>
              <a:rPr lang="ru-RU" sz="1800" dirty="0" err="1" smtClean="0">
                <a:latin typeface="Times New Roman" pitchFamily="18" charset="0"/>
                <a:cs typeface="Times New Roman" pitchFamily="18" charset="0"/>
              </a:rPr>
              <a:t>Воробьишко</a:t>
            </a:r>
            <a:r>
              <a:rPr lang="ru-RU" sz="1800" dirty="0" smtClean="0">
                <a:latin typeface="Times New Roman" pitchFamily="18" charset="0"/>
                <a:cs typeface="Times New Roman" pitchFamily="18" charset="0"/>
              </a:rPr>
              <a:t>» можно задать такой вопрос: «Кто виноват в том, что мама осталась без хвоста?»;</a:t>
            </a:r>
          </a:p>
          <a:p>
            <a:pPr lvl="0">
              <a:buNone/>
            </a:pPr>
            <a:endParaRPr lang="ru-RU" sz="1800" dirty="0" smtClean="0">
              <a:latin typeface="Times New Roman" pitchFamily="18" charset="0"/>
              <a:cs typeface="Times New Roman" pitchFamily="18" charset="0"/>
            </a:endParaRPr>
          </a:p>
          <a:p>
            <a:pPr lvl="0"/>
            <a:r>
              <a:rPr lang="ru-RU" sz="1800" dirty="0" smtClean="0">
                <a:latin typeface="Times New Roman" pitchFamily="18" charset="0"/>
                <a:cs typeface="Times New Roman" pitchFamily="18" charset="0"/>
              </a:rPr>
              <a:t>направленные на выяснение мотива поступков («Почему Маша не разрешала медведю отдыхать?» — сказка «Маша и медведь»);</a:t>
            </a:r>
          </a:p>
          <a:p>
            <a:pPr lvl="0"/>
            <a:endParaRPr lang="ru-RU" sz="1800" dirty="0" smtClean="0">
              <a:latin typeface="Times New Roman" pitchFamily="18" charset="0"/>
              <a:cs typeface="Times New Roman" pitchFamily="18" charset="0"/>
            </a:endParaRPr>
          </a:p>
          <a:p>
            <a:pPr lvl="0"/>
            <a:r>
              <a:rPr lang="ru-RU" sz="1800" dirty="0" smtClean="0">
                <a:latin typeface="Times New Roman" pitchFamily="18" charset="0"/>
                <a:cs typeface="Times New Roman" pitchFamily="18" charset="0"/>
              </a:rPr>
              <a:t>обращающие внимание на языковые средства выразительности;</a:t>
            </a:r>
          </a:p>
          <a:p>
            <a:pPr lvl="0"/>
            <a:endParaRPr lang="ru-RU" sz="1800" dirty="0" smtClean="0">
              <a:latin typeface="Times New Roman" pitchFamily="18" charset="0"/>
              <a:cs typeface="Times New Roman" pitchFamily="18" charset="0"/>
            </a:endParaRPr>
          </a:p>
          <a:p>
            <a:pPr lvl="0"/>
            <a:r>
              <a:rPr lang="ru-RU" sz="1800" dirty="0" smtClean="0">
                <a:latin typeface="Times New Roman" pitchFamily="18" charset="0"/>
                <a:cs typeface="Times New Roman" pitchFamily="18" charset="0"/>
              </a:rPr>
              <a:t>направленные на воспроизведение содержания;</a:t>
            </a:r>
          </a:p>
          <a:p>
            <a:pPr lvl="0"/>
            <a:endParaRPr lang="ru-RU" sz="1800" dirty="0" smtClean="0">
              <a:latin typeface="Times New Roman" pitchFamily="18" charset="0"/>
              <a:cs typeface="Times New Roman" pitchFamily="18" charset="0"/>
            </a:endParaRPr>
          </a:p>
          <a:p>
            <a:pPr lvl="0"/>
            <a:r>
              <a:rPr lang="ru-RU" sz="1800" dirty="0" smtClean="0">
                <a:latin typeface="Times New Roman" pitchFamily="18" charset="0"/>
                <a:cs typeface="Times New Roman" pitchFamily="18" charset="0"/>
              </a:rPr>
              <a:t>подводящие к выводам («Почему писатель так назвал свой рассказ? Зачем писатель рассказал нам эту историю?»).</a:t>
            </a:r>
          </a:p>
          <a:p>
            <a:endParaRPr lang="ru-RU"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600200"/>
            <a:ext cx="8472518" cy="4525963"/>
          </a:xfrm>
        </p:spPr>
        <p:txBody>
          <a:bodyPr/>
          <a:lstStyle/>
          <a:p>
            <a:pPr algn="just"/>
            <a:r>
              <a:rPr lang="ru-RU" sz="1800" dirty="0" smtClean="0">
                <a:latin typeface="Times New Roman" pitchFamily="18" charset="0"/>
                <a:cs typeface="Times New Roman" pitchFamily="18" charset="0"/>
              </a:rPr>
              <a:t>В конце занятия возможны повторное чтение произведения (если оно короткое) и рассматривание иллюстраций, которые углубляют понимание текста, уточняют его, полнее раскрывают художественные образы.</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Методика использования иллюстраций зависит от содержания и формы книги, от возраста детей. Основной принцип — показ иллюстрации не должен нарушать целостного восприятия текста.</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Таким образом, при ознакомлении дошкольников с художественной литературой используются разные приемы формирования полноценного восприятия произведения детьми: выразительное чтение воспитателя, беседа о прочитанном, повторное чтение, рассматривание иллюстраций, объяснение незнакомых слов.</a:t>
            </a:r>
            <a:endParaRPr lang="ru-RU"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lstStyle/>
          <a:p>
            <a:r>
              <a:rPr lang="ru-RU" sz="2000" b="1" dirty="0" smtClean="0">
                <a:solidFill>
                  <a:srgbClr val="C00000"/>
                </a:solidFill>
              </a:rPr>
              <a:t>формы работы с художественной литературой можно использовать вне занятий?</a:t>
            </a:r>
            <a:endParaRPr lang="ru-RU" sz="2000" b="1" dirty="0">
              <a:solidFill>
                <a:srgbClr val="C00000"/>
              </a:solidFill>
            </a:endParaRPr>
          </a:p>
        </p:txBody>
      </p:sp>
      <p:sp>
        <p:nvSpPr>
          <p:cNvPr id="3" name="Содержимое 2"/>
          <p:cNvSpPr>
            <a:spLocks noGrp="1"/>
          </p:cNvSpPr>
          <p:nvPr>
            <p:ph idx="1"/>
          </p:nvPr>
        </p:nvSpPr>
        <p:spPr>
          <a:xfrm>
            <a:off x="457200" y="1214422"/>
            <a:ext cx="8229600" cy="4911741"/>
          </a:xfrm>
        </p:spPr>
        <p:txBody>
          <a:bodyPr/>
          <a:lstStyle/>
          <a:p>
            <a:pPr lvl="0"/>
            <a:r>
              <a:rPr lang="ru-RU" sz="1800" dirty="0" smtClean="0">
                <a:latin typeface="Times New Roman" pitchFamily="18" charset="0"/>
                <a:cs typeface="Times New Roman" pitchFamily="18" charset="0"/>
              </a:rPr>
              <a:t>беседы после ознакомления с произведением, помогающие определить жанр, основное содержание, средства художественной выразительности;</a:t>
            </a:r>
          </a:p>
          <a:p>
            <a:pPr lvl="0"/>
            <a:r>
              <a:rPr lang="ru-RU" sz="1800" dirty="0" smtClean="0">
                <a:latin typeface="Times New Roman" pitchFamily="18" charset="0"/>
                <a:cs typeface="Times New Roman" pitchFamily="18" charset="0"/>
              </a:rPr>
              <a:t>зачитывание фрагментов из произведения по просьбе детей (выборочное чтение);</a:t>
            </a:r>
          </a:p>
          <a:p>
            <a:r>
              <a:rPr lang="ru-RU" sz="1800" dirty="0" smtClean="0">
                <a:latin typeface="Times New Roman" pitchFamily="18" charset="0"/>
                <a:cs typeface="Times New Roman" pitchFamily="18" charset="0"/>
              </a:rPr>
              <a:t>—беседы о прочитанных ранее любимых детьми книгах;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—знакомство с писателем: демонстрация портрета, рассказ о творчестве, рассматривание книг, иллюстраций к ним;</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—просмотр диафильмов, кинофильмов, мультфильмов по литературным произведениям (возможен только после знакомства с текстом книги);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—прослушивание записей исполнения литературных произведений мастерами художественного слова.</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Свое отношение к сказкам, рассказам, басням и стихам дети выражают в рисунке, поэтому сюжеты литературных произведений можно предлагать как темы для рисования.</a:t>
            </a:r>
            <a:r>
              <a:rPr lang="ru-RU" sz="1800" dirty="0" smtClean="0"/>
              <a:t/>
            </a:r>
            <a:br>
              <a:rPr lang="ru-RU" sz="1800" dirty="0" smtClean="0"/>
            </a:br>
            <a:endParaRPr lang="ru-RU" sz="18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85860"/>
            <a:ext cx="8229600" cy="4840303"/>
          </a:xfrm>
        </p:spPr>
        <p:txBody>
          <a:bodyPr/>
          <a:lstStyle/>
          <a:p>
            <a:r>
              <a:rPr lang="ru-RU" sz="1800" dirty="0" smtClean="0"/>
              <a:t> </a:t>
            </a:r>
            <a:r>
              <a:rPr lang="ru-RU" sz="1800" dirty="0" smtClean="0">
                <a:latin typeface="Times New Roman" pitchFamily="18" charset="0"/>
                <a:cs typeface="Times New Roman" pitchFamily="18" charset="0"/>
              </a:rPr>
              <a:t>инсценировка литературных произведений для детей:  игра-драматизация, театрализованное выступление детей, кукольный и теневой театры, театр игрушек, настольный картонажный или фанерный театр, </a:t>
            </a:r>
            <a:r>
              <a:rPr lang="ru-RU" sz="1800" dirty="0" err="1" smtClean="0">
                <a:latin typeface="Times New Roman" pitchFamily="18" charset="0"/>
                <a:cs typeface="Times New Roman" pitchFamily="18" charset="0"/>
              </a:rPr>
              <a:t>фланелеграф</a:t>
            </a:r>
            <a:r>
              <a:rPr lang="ru-RU" sz="1800" dirty="0" smtClean="0">
                <a:latin typeface="Times New Roman" pitchFamily="18" charset="0"/>
                <a:cs typeface="Times New Roman" pitchFamily="18" charset="0"/>
              </a:rPr>
              <a:t> и др. Дети могут быть и зрителями, и исполнителями.</a:t>
            </a:r>
            <a:endParaRPr lang="ru-RU" sz="1800" dirty="0">
              <a:latin typeface="Times New Roman" pitchFamily="18" charset="0"/>
              <a:cs typeface="Times New Roman" pitchFamily="18" charset="0"/>
            </a:endParaRPr>
          </a:p>
        </p:txBody>
      </p:sp>
      <p:pic>
        <p:nvPicPr>
          <p:cNvPr id="4" name="Рисунок 3" descr="7a5dae644daa64c8a0382d67aeab91c4.jpg.jpg"/>
          <p:cNvPicPr>
            <a:picLocks noChangeAspect="1"/>
          </p:cNvPicPr>
          <p:nvPr/>
        </p:nvPicPr>
        <p:blipFill>
          <a:blip r:embed="rId2"/>
          <a:stretch>
            <a:fillRect/>
          </a:stretch>
        </p:blipFill>
        <p:spPr>
          <a:xfrm>
            <a:off x="214282" y="3214686"/>
            <a:ext cx="4566536" cy="2571768"/>
          </a:xfrm>
          <a:prstGeom prst="rect">
            <a:avLst/>
          </a:prstGeom>
        </p:spPr>
      </p:pic>
      <p:pic>
        <p:nvPicPr>
          <p:cNvPr id="6" name="Рисунок 5" descr="1328536962_2.jpg"/>
          <p:cNvPicPr>
            <a:picLocks noChangeAspect="1"/>
          </p:cNvPicPr>
          <p:nvPr/>
        </p:nvPicPr>
        <p:blipFill>
          <a:blip r:embed="rId3"/>
          <a:stretch>
            <a:fillRect/>
          </a:stretch>
        </p:blipFill>
        <p:spPr>
          <a:xfrm>
            <a:off x="4929190" y="3192184"/>
            <a:ext cx="3952876" cy="259901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sz="2000" dirty="0" smtClean="0"/>
              <a:t>		</a:t>
            </a:r>
            <a:r>
              <a:rPr lang="ru-RU" sz="2000" dirty="0" smtClean="0">
                <a:latin typeface="Times New Roman" pitchFamily="18" charset="0"/>
                <a:cs typeface="Times New Roman" pitchFamily="18" charset="0"/>
              </a:rPr>
              <a:t>Воспитание детей средствами искусства слова – сложный педагогический процесс. Художественные образы литературы глубоко затрагивают чувства детей. Дети дошкольного возраста еще не читатели, а слушатели. Умение слушать литературное произведение формируется у дошкольников в процессе воспитания при активном воздействии взрослых. Наша педагогика рассматривает воспитание детей посредством художественной литературы в неразрывной связи с развитием различных сторон личности ребенка.</a:t>
            </a:r>
          </a:p>
          <a:p>
            <a:pPr>
              <a:buNone/>
            </a:pPr>
            <a:r>
              <a:rPr lang="ru-RU" sz="2000" dirty="0" smtClean="0">
                <a:latin typeface="Times New Roman" pitchFamily="18" charset="0"/>
                <a:cs typeface="Times New Roman" pitchFamily="18" charset="0"/>
              </a:rPr>
              <a:t>		 Художественные образы литературы глубоко затрагивают чувства детей. В процессе слушания ребенок переживает вместе с героями их радости и неудачи, живо откликается на все, что с ними происходит.</a:t>
            </a:r>
          </a:p>
          <a:p>
            <a:pPr>
              <a:buNone/>
            </a:pPr>
            <a:endParaRPr lang="ru-RU" sz="2000" dirty="0" smtClean="0"/>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214422"/>
            <a:ext cx="5929354" cy="4911741"/>
          </a:xfrm>
        </p:spPr>
        <p:txBody>
          <a:bodyPr/>
          <a:lstStyle/>
          <a:p>
            <a:r>
              <a:rPr lang="ru-RU" sz="2000" dirty="0" smtClean="0">
                <a:latin typeface="Times New Roman" pitchFamily="18" charset="0"/>
                <a:cs typeface="Times New Roman" pitchFamily="18" charset="0"/>
              </a:rPr>
              <a:t>Литературному развитию детей способствуют утренники, вечера досуга, посвященные творчеству писателя или поэта, вечера сказок, загадок, литературные викторины (по народным сказкам, по произведениям одного автора, по хорошо знакомым книгам разных писателей). Объединение разного вида искусств — музыки, художественной литературы, изобразительного искусства создает праздничную атмосферу.</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Все формы работы по знакомству детей с художественной литературой вне занятий воспитывают интерес и любовь к книге, формируют будущих читателей.</a:t>
            </a:r>
            <a:br>
              <a:rPr lang="ru-RU" sz="2000" b="1" dirty="0" smtClean="0">
                <a:solidFill>
                  <a:srgbClr val="C00000"/>
                </a:solidFill>
                <a:latin typeface="Times New Roman" pitchFamily="18" charset="0"/>
                <a:cs typeface="Times New Roman" pitchFamily="18" charset="0"/>
              </a:rPr>
            </a:br>
            <a:r>
              <a:rPr lang="ru-RU" sz="2000" dirty="0" smtClean="0"/>
              <a:t/>
            </a:r>
            <a:br>
              <a:rPr lang="ru-RU" sz="2000" dirty="0" smtClean="0"/>
            </a:br>
            <a:endParaRPr lang="ru-RU" sz="2000" dirty="0" smtClean="0"/>
          </a:p>
          <a:p>
            <a:endParaRPr lang="ru-RU" sz="2000" dirty="0"/>
          </a:p>
        </p:txBody>
      </p:sp>
      <p:pic>
        <p:nvPicPr>
          <p:cNvPr id="4" name="Рисунок 3" descr="school-girl.jpg"/>
          <p:cNvPicPr>
            <a:picLocks noChangeAspect="1"/>
          </p:cNvPicPr>
          <p:nvPr/>
        </p:nvPicPr>
        <p:blipFill>
          <a:blip r:embed="rId2"/>
          <a:stretch>
            <a:fillRect/>
          </a:stretch>
        </p:blipFill>
        <p:spPr>
          <a:xfrm>
            <a:off x="6000760" y="2143116"/>
            <a:ext cx="3143240" cy="406716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25536"/>
          </a:xfrm>
        </p:spPr>
        <p:txBody>
          <a:bodyPr/>
          <a:lstStyle/>
          <a:p>
            <a:r>
              <a:rPr lang="ru-RU" sz="1800" b="1" i="1" dirty="0" smtClean="0">
                <a:solidFill>
                  <a:srgbClr val="663300"/>
                </a:solidFill>
              </a:rPr>
              <a:t>Теоретико-практическая часть</a:t>
            </a:r>
            <a:r>
              <a:rPr lang="ru-RU" sz="1800" b="1" i="1" dirty="0" smtClean="0"/>
              <a:t>.</a:t>
            </a:r>
            <a:r>
              <a:rPr lang="ru-RU" sz="1800" dirty="0" smtClean="0"/>
              <a:t/>
            </a:r>
            <a:br>
              <a:rPr lang="ru-RU" sz="1800" dirty="0" smtClean="0"/>
            </a:br>
            <a:r>
              <a:rPr lang="ru-RU" sz="2000" b="1" dirty="0" smtClean="0"/>
              <a:t>1. Методы и приемы при работе с художественной литературой.</a:t>
            </a:r>
            <a:r>
              <a:rPr lang="ru-RU" dirty="0" smtClean="0"/>
              <a:t/>
            </a:r>
            <a:br>
              <a:rPr lang="ru-RU" dirty="0" smtClean="0"/>
            </a:br>
            <a:endParaRPr lang="ru-RU" dirty="0"/>
          </a:p>
        </p:txBody>
      </p:sp>
      <p:sp>
        <p:nvSpPr>
          <p:cNvPr id="3" name="Содержимое 2"/>
          <p:cNvSpPr>
            <a:spLocks noGrp="1"/>
          </p:cNvSpPr>
          <p:nvPr>
            <p:ph idx="1"/>
          </p:nvPr>
        </p:nvSpPr>
        <p:spPr>
          <a:xfrm>
            <a:off x="457200" y="1214422"/>
            <a:ext cx="6329378" cy="4911741"/>
          </a:xfrm>
        </p:spPr>
        <p:txBody>
          <a:bodyPr/>
          <a:lstStyle/>
          <a:p>
            <a:r>
              <a:rPr lang="ru-RU" sz="2000" dirty="0" smtClean="0"/>
              <a:t>1</a:t>
            </a:r>
            <a:r>
              <a:rPr lang="ru-RU" sz="2000" b="1" dirty="0" smtClean="0"/>
              <a:t>) </a:t>
            </a:r>
            <a:r>
              <a:rPr lang="ru-RU" sz="2000" b="1" u="sng" dirty="0" smtClean="0"/>
              <a:t>Из каких частей состоит книга?</a:t>
            </a:r>
            <a:endParaRPr lang="ru-RU" sz="2000" b="1" dirty="0" smtClean="0"/>
          </a:p>
          <a:p>
            <a:pPr>
              <a:buNone/>
            </a:pPr>
            <a:r>
              <a:rPr lang="ru-RU" sz="2000" i="1" dirty="0" smtClean="0">
                <a:solidFill>
                  <a:srgbClr val="800000"/>
                </a:solidFill>
                <a:latin typeface="Times New Roman" pitchFamily="18" charset="0"/>
                <a:cs typeface="Times New Roman" pitchFamily="18" charset="0"/>
              </a:rPr>
              <a:t>Обложка</a:t>
            </a:r>
            <a:r>
              <a:rPr lang="ru-RU" sz="2000" i="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лист плотной бумаги, картона, пластика, дерева, металла, который защищает книгу от повреждений и информирует о том, что это за книга, кто ее автор.</a:t>
            </a:r>
          </a:p>
          <a:p>
            <a:pPr>
              <a:buNone/>
            </a:pPr>
            <a:r>
              <a:rPr lang="ru-RU" sz="2000" i="1" dirty="0" smtClean="0">
                <a:solidFill>
                  <a:srgbClr val="800000"/>
                </a:solidFill>
                <a:latin typeface="Times New Roman" pitchFamily="18" charset="0"/>
                <a:cs typeface="Times New Roman" pitchFamily="18" charset="0"/>
              </a:rPr>
              <a:t>Форзац</a:t>
            </a:r>
            <a:r>
              <a:rPr lang="ru-RU" sz="2000" dirty="0" smtClean="0">
                <a:solidFill>
                  <a:srgbClr val="800000"/>
                </a:solidFill>
                <a:latin typeface="Times New Roman" pitchFamily="18" charset="0"/>
                <a:cs typeface="Times New Roman" pitchFamily="18" charset="0"/>
              </a:rPr>
              <a:t> </a:t>
            </a:r>
            <a:r>
              <a:rPr lang="ru-RU" sz="2000" dirty="0" smtClean="0">
                <a:latin typeface="Times New Roman" pitchFamily="18" charset="0"/>
                <a:cs typeface="Times New Roman" pitchFamily="18" charset="0"/>
              </a:rPr>
              <a:t>– разворот между обложкой и титульным листом, а также между последней страницей книги и обложкой.</a:t>
            </a:r>
          </a:p>
          <a:p>
            <a:pPr>
              <a:buNone/>
            </a:pPr>
            <a:r>
              <a:rPr lang="ru-RU" sz="2000" i="1" dirty="0" smtClean="0">
                <a:solidFill>
                  <a:srgbClr val="800000"/>
                </a:solidFill>
                <a:latin typeface="Times New Roman" pitchFamily="18" charset="0"/>
                <a:cs typeface="Times New Roman" pitchFamily="18" charset="0"/>
              </a:rPr>
              <a:t>Корешок</a:t>
            </a:r>
            <a:r>
              <a:rPr lang="ru-RU" sz="2000" dirty="0" smtClean="0">
                <a:latin typeface="Times New Roman" pitchFamily="18" charset="0"/>
                <a:cs typeface="Times New Roman" pitchFamily="18" charset="0"/>
              </a:rPr>
              <a:t> – полоска ткани, кожи, соединяющая части обложки и защищающая переплет страницы.</a:t>
            </a:r>
          </a:p>
          <a:p>
            <a:pPr>
              <a:buNone/>
            </a:pPr>
            <a:r>
              <a:rPr lang="ru-RU" sz="2000" i="1" dirty="0" smtClean="0">
                <a:solidFill>
                  <a:srgbClr val="800000"/>
                </a:solidFill>
                <a:latin typeface="Times New Roman" pitchFamily="18" charset="0"/>
                <a:cs typeface="Times New Roman" pitchFamily="18" charset="0"/>
              </a:rPr>
              <a:t>Титульный лист</a:t>
            </a:r>
            <a:r>
              <a:rPr lang="ru-RU" sz="2000" dirty="0" smtClean="0">
                <a:solidFill>
                  <a:srgbClr val="800000"/>
                </a:solidFill>
                <a:latin typeface="Times New Roman" pitchFamily="18" charset="0"/>
                <a:cs typeface="Times New Roman" pitchFamily="18" charset="0"/>
              </a:rPr>
              <a:t> </a:t>
            </a:r>
            <a:r>
              <a:rPr lang="ru-RU" sz="2000" dirty="0" smtClean="0">
                <a:latin typeface="Times New Roman" pitchFamily="18" charset="0"/>
                <a:cs typeface="Times New Roman" pitchFamily="18" charset="0"/>
              </a:rPr>
              <a:t>– заглавная страница издания, где размещены общие сведения о книге.</a:t>
            </a:r>
          </a:p>
          <a:p>
            <a:pPr>
              <a:buNone/>
            </a:pPr>
            <a:r>
              <a:rPr lang="ru-RU" sz="2000" i="1" dirty="0" smtClean="0">
                <a:solidFill>
                  <a:srgbClr val="800000"/>
                </a:solidFill>
                <a:latin typeface="Times New Roman" pitchFamily="18" charset="0"/>
                <a:cs typeface="Times New Roman" pitchFamily="18" charset="0"/>
              </a:rPr>
              <a:t>Страница</a:t>
            </a:r>
            <a:r>
              <a:rPr lang="ru-RU" sz="2000" i="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одна сторона листа бумаги в книге, где находятся текст, иллюстрации.</a:t>
            </a:r>
          </a:p>
          <a:p>
            <a:pPr>
              <a:buNone/>
            </a:pPr>
            <a:endParaRPr lang="ru-RU" dirty="0"/>
          </a:p>
        </p:txBody>
      </p:sp>
      <p:pic>
        <p:nvPicPr>
          <p:cNvPr id="4" name="Рисунок 3" descr="1313677087.2415.jpg"/>
          <p:cNvPicPr>
            <a:picLocks noChangeAspect="1"/>
          </p:cNvPicPr>
          <p:nvPr/>
        </p:nvPicPr>
        <p:blipFill>
          <a:blip r:embed="rId2"/>
          <a:stretch>
            <a:fillRect/>
          </a:stretch>
        </p:blipFill>
        <p:spPr>
          <a:xfrm>
            <a:off x="6553216" y="2857496"/>
            <a:ext cx="2590784" cy="29000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smtClean="0"/>
              <a:t>2) </a:t>
            </a:r>
            <a:r>
              <a:rPr lang="ru-RU" sz="2000" b="1" u="sng" dirty="0" smtClean="0"/>
              <a:t>Какие литературные жанры вы знаете?</a:t>
            </a:r>
            <a:endParaRPr lang="ru-RU" b="1" dirty="0"/>
          </a:p>
        </p:txBody>
      </p:sp>
      <p:sp>
        <p:nvSpPr>
          <p:cNvPr id="3" name="Содержимое 2"/>
          <p:cNvSpPr>
            <a:spLocks noGrp="1"/>
          </p:cNvSpPr>
          <p:nvPr>
            <p:ph idx="1"/>
          </p:nvPr>
        </p:nvSpPr>
        <p:spPr>
          <a:xfrm>
            <a:off x="428596" y="1357298"/>
            <a:ext cx="8258204" cy="4768865"/>
          </a:xfrm>
        </p:spPr>
        <p:txBody>
          <a:bodyPr/>
          <a:lstStyle/>
          <a:p>
            <a:pPr>
              <a:buNone/>
            </a:pPr>
            <a:r>
              <a:rPr lang="ru-RU" dirty="0" smtClean="0"/>
              <a:t>		</a:t>
            </a:r>
            <a:r>
              <a:rPr lang="ru-RU" sz="2000" dirty="0" smtClean="0">
                <a:latin typeface="Times New Roman" pitchFamily="18" charset="0"/>
                <a:cs typeface="Times New Roman" pitchFamily="18" charset="0"/>
              </a:rPr>
              <a:t>Рассказ, стихотворение, сказка, легенда, былина, предание, ода, повесть, роман, новелла, эпиграмма, загадка, </a:t>
            </a:r>
            <a:r>
              <a:rPr lang="ru-RU" sz="2000" dirty="0" err="1" smtClean="0">
                <a:latin typeface="Times New Roman" pitchFamily="18" charset="0"/>
                <a:cs typeface="Times New Roman" pitchFamily="18" charset="0"/>
              </a:rPr>
              <a:t>потешка</a:t>
            </a:r>
            <a:r>
              <a:rPr lang="ru-RU" sz="2000" dirty="0" smtClean="0">
                <a:latin typeface="Times New Roman" pitchFamily="18" charset="0"/>
                <a:cs typeface="Times New Roman" pitchFamily="18" charset="0"/>
              </a:rPr>
              <a:t>, скороговорка, считалка, пословица, басня и т. д.</a:t>
            </a:r>
            <a:endParaRPr lang="ru-RU" sz="2000" dirty="0">
              <a:latin typeface="Times New Roman" pitchFamily="18" charset="0"/>
              <a:cs typeface="Times New Roman" pitchFamily="18" charset="0"/>
            </a:endParaRPr>
          </a:p>
        </p:txBody>
      </p:sp>
      <p:pic>
        <p:nvPicPr>
          <p:cNvPr id="5" name="Рисунок 4" descr="0_orig.jpg"/>
          <p:cNvPicPr>
            <a:picLocks noChangeAspect="1"/>
          </p:cNvPicPr>
          <p:nvPr/>
        </p:nvPicPr>
        <p:blipFill>
          <a:blip r:embed="rId2"/>
          <a:stretch>
            <a:fillRect/>
          </a:stretch>
        </p:blipFill>
        <p:spPr>
          <a:xfrm>
            <a:off x="2214546" y="2786058"/>
            <a:ext cx="5025803" cy="36036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smtClean="0"/>
              <a:t>3) </a:t>
            </a:r>
            <a:r>
              <a:rPr lang="ru-RU" sz="2000" b="1" u="sng" dirty="0" smtClean="0"/>
              <a:t>Какие основные  задачи решаются при ознакомлении детей</a:t>
            </a:r>
            <a:br>
              <a:rPr lang="ru-RU" sz="2000" b="1" u="sng" dirty="0" smtClean="0"/>
            </a:br>
            <a:r>
              <a:rPr lang="ru-RU" sz="2000" b="1" u="sng" dirty="0" smtClean="0"/>
              <a:t> с художественной литературой?</a:t>
            </a:r>
            <a:endParaRPr lang="ru-RU" sz="2000" b="1" dirty="0"/>
          </a:p>
        </p:txBody>
      </p:sp>
      <p:sp>
        <p:nvSpPr>
          <p:cNvPr id="3" name="Содержимое 2"/>
          <p:cNvSpPr>
            <a:spLocks noGrp="1"/>
          </p:cNvSpPr>
          <p:nvPr>
            <p:ph idx="1"/>
          </p:nvPr>
        </p:nvSpPr>
        <p:spPr>
          <a:xfrm>
            <a:off x="1928794" y="1214422"/>
            <a:ext cx="7215206" cy="4911741"/>
          </a:xfrm>
        </p:spPr>
        <p:txBody>
          <a:bodyPr/>
          <a:lstStyle/>
          <a:p>
            <a:pPr>
              <a:buFont typeface="Wingdings" pitchFamily="2" charset="2"/>
              <a:buChar char="§"/>
            </a:pPr>
            <a:r>
              <a:rPr lang="ru-RU" sz="2000" dirty="0" smtClean="0">
                <a:latin typeface="Times New Roman" pitchFamily="18" charset="0"/>
                <a:cs typeface="Times New Roman" pitchFamily="18" charset="0"/>
              </a:rPr>
              <a:t>Развивать интерес детей к художественной литературе. </a:t>
            </a:r>
          </a:p>
          <a:p>
            <a:pPr>
              <a:buFont typeface="Wingdings" pitchFamily="2" charset="2"/>
              <a:buChar char="§"/>
            </a:pPr>
            <a:r>
              <a:rPr lang="ru-RU" sz="2000" dirty="0" smtClean="0">
                <a:latin typeface="Times New Roman" pitchFamily="18" charset="0"/>
                <a:cs typeface="Times New Roman" pitchFamily="18" charset="0"/>
              </a:rPr>
              <a:t>Пополнять литературный багаж. </a:t>
            </a:r>
          </a:p>
          <a:p>
            <a:pPr>
              <a:buFont typeface="Wingdings" pitchFamily="2" charset="2"/>
              <a:buChar char="§"/>
            </a:pPr>
            <a:r>
              <a:rPr lang="ru-RU" sz="2000" dirty="0" smtClean="0">
                <a:latin typeface="Times New Roman" pitchFamily="18" charset="0"/>
                <a:cs typeface="Times New Roman" pitchFamily="18" charset="0"/>
              </a:rPr>
              <a:t> Воспитывать читателя, способного испытывать сострадание и сочувствие к героям книг. </a:t>
            </a:r>
          </a:p>
          <a:p>
            <a:pPr>
              <a:buFont typeface="Wingdings" pitchFamily="2" charset="2"/>
              <a:buChar char="§"/>
            </a:pPr>
            <a:r>
              <a:rPr lang="ru-RU" sz="2000" dirty="0" smtClean="0">
                <a:latin typeface="Times New Roman" pitchFamily="18" charset="0"/>
                <a:cs typeface="Times New Roman" pitchFamily="18" charset="0"/>
              </a:rPr>
              <a:t>Развивать чувство юмора. </a:t>
            </a:r>
          </a:p>
          <a:p>
            <a:pPr>
              <a:buFont typeface="Wingdings" pitchFamily="2" charset="2"/>
              <a:buChar char="§"/>
            </a:pPr>
            <a:r>
              <a:rPr lang="ru-RU" sz="2000" dirty="0" smtClean="0">
                <a:latin typeface="Times New Roman" pitchFamily="18" charset="0"/>
                <a:cs typeface="Times New Roman" pitchFamily="18" charset="0"/>
              </a:rPr>
              <a:t>Обращать внимание детей на выразительность средств</a:t>
            </a:r>
          </a:p>
          <a:p>
            <a:pPr>
              <a:buNone/>
            </a:pPr>
            <a:r>
              <a:rPr lang="ru-RU" sz="2000" dirty="0" smtClean="0">
                <a:latin typeface="Times New Roman" pitchFamily="18" charset="0"/>
                <a:cs typeface="Times New Roman" pitchFamily="18" charset="0"/>
              </a:rPr>
              <a:t>    ( образные слова и выражения, эпитеты, сравнения)</a:t>
            </a:r>
          </a:p>
          <a:p>
            <a:pPr>
              <a:buFont typeface="Wingdings" pitchFamily="2" charset="2"/>
              <a:buChar char="§"/>
            </a:pPr>
            <a:r>
              <a:rPr lang="ru-RU" sz="2000" dirty="0" smtClean="0">
                <a:latin typeface="Times New Roman" pitchFamily="18" charset="0"/>
                <a:cs typeface="Times New Roman" pitchFamily="18" charset="0"/>
              </a:rPr>
              <a:t>Совершенствовать  художественно-речевые  исполнительские </a:t>
            </a:r>
            <a:r>
              <a:rPr lang="ru-RU" sz="2000" dirty="0" err="1" smtClean="0">
                <a:latin typeface="Times New Roman" pitchFamily="18" charset="0"/>
                <a:cs typeface="Times New Roman" pitchFamily="18" charset="0"/>
              </a:rPr>
              <a:t>навыкои</a:t>
            </a:r>
            <a:r>
              <a:rPr lang="ru-RU" sz="2000" dirty="0" smtClean="0">
                <a:latin typeface="Times New Roman" pitchFamily="18" charset="0"/>
                <a:cs typeface="Times New Roman" pitchFamily="18" charset="0"/>
              </a:rPr>
              <a:t> детей при чтении стихотворений, в драматизациях.</a:t>
            </a:r>
          </a:p>
          <a:p>
            <a:pPr>
              <a:buFont typeface="Wingdings" pitchFamily="2" charset="2"/>
              <a:buChar char="§"/>
            </a:pPr>
            <a:r>
              <a:rPr lang="ru-RU" sz="2000" dirty="0" smtClean="0">
                <a:latin typeface="Times New Roman" pitchFamily="18" charset="0"/>
                <a:cs typeface="Times New Roman" pitchFamily="18" charset="0"/>
              </a:rPr>
              <a:t> Формировать умение видеть основные различия  между литературными жанрами: сказкой, рассказом, стихотворением.</a:t>
            </a:r>
          </a:p>
          <a:p>
            <a:pPr>
              <a:buFont typeface="Wingdings" pitchFamily="2" charset="2"/>
              <a:buChar char="§"/>
            </a:pPr>
            <a:r>
              <a:rPr lang="ru-RU" sz="2000" dirty="0" smtClean="0">
                <a:latin typeface="Times New Roman" pitchFamily="18" charset="0"/>
                <a:cs typeface="Times New Roman" pitchFamily="18" charset="0"/>
              </a:rPr>
              <a:t>Знакомить детей с иллюстрациями известных  художников. </a:t>
            </a:r>
          </a:p>
          <a:p>
            <a:endParaRPr lang="ru-RU" sz="2000" dirty="0"/>
          </a:p>
        </p:txBody>
      </p:sp>
      <p:pic>
        <p:nvPicPr>
          <p:cNvPr id="5" name="Рисунок 4" descr="content_asmq_owl.jpg"/>
          <p:cNvPicPr>
            <a:picLocks noChangeAspect="1"/>
          </p:cNvPicPr>
          <p:nvPr/>
        </p:nvPicPr>
        <p:blipFill>
          <a:blip r:embed="rId2"/>
          <a:stretch>
            <a:fillRect/>
          </a:stretch>
        </p:blipFill>
        <p:spPr>
          <a:xfrm>
            <a:off x="0" y="2357430"/>
            <a:ext cx="2071702" cy="25003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smtClean="0"/>
              <a:t>4) </a:t>
            </a:r>
            <a:r>
              <a:rPr lang="ru-RU" sz="2000" b="1" u="sng" dirty="0" smtClean="0"/>
              <a:t>Следует ли сочетать несколько произведений на одном занятии?</a:t>
            </a:r>
            <a:endParaRPr lang="ru-RU" sz="2000" b="1" dirty="0"/>
          </a:p>
        </p:txBody>
      </p:sp>
      <p:sp>
        <p:nvSpPr>
          <p:cNvPr id="3" name="Содержимое 2"/>
          <p:cNvSpPr>
            <a:spLocks noGrp="1"/>
          </p:cNvSpPr>
          <p:nvPr>
            <p:ph idx="1"/>
          </p:nvPr>
        </p:nvSpPr>
        <p:spPr>
          <a:xfrm>
            <a:off x="0" y="1600200"/>
            <a:ext cx="7358082" cy="4525963"/>
          </a:xfrm>
        </p:spPr>
        <p:txBody>
          <a:bodyPr/>
          <a:lstStyle/>
          <a:p>
            <a:pPr>
              <a:buNone/>
            </a:pPr>
            <a:r>
              <a:rPr lang="ru-RU" sz="2000" dirty="0" smtClean="0"/>
              <a:t>		</a:t>
            </a:r>
            <a:r>
              <a:rPr lang="ru-RU" sz="2000" dirty="0" smtClean="0">
                <a:latin typeface="Times New Roman" pitchFamily="18" charset="0"/>
                <a:cs typeface="Times New Roman" pitchFamily="18" charset="0"/>
              </a:rPr>
              <a:t>На одном занятии можно сочетать несколько произведений, если они небольшого размера. Объединять их нужно по принципу тематического единства. Например, можно объединить произведения о зиме, о зверятах, об одном и том же сказочном персонаже, а также произведения, посвященные какому-либо нравственному понятию (честности, смелости и др.).</a:t>
            </a:r>
          </a:p>
          <a:p>
            <a:pPr>
              <a:buNone/>
            </a:pPr>
            <a:r>
              <a:rPr lang="ru-RU" sz="2000" dirty="0" smtClean="0">
                <a:latin typeface="Times New Roman" pitchFamily="18" charset="0"/>
                <a:cs typeface="Times New Roman" pitchFamily="18" charset="0"/>
              </a:rPr>
              <a:t>		Можно объединять произведения, различные по форме: сказку, рассказ, прибаутку, басню и т. д., или сочетать произведения, в которых изображены контрастные характеры или поступки. Это помогает детям лучше понять положительные или отрицательные качества.</a:t>
            </a:r>
          </a:p>
          <a:p>
            <a:endParaRPr lang="ru-RU" sz="2000" dirty="0"/>
          </a:p>
        </p:txBody>
      </p:sp>
      <p:pic>
        <p:nvPicPr>
          <p:cNvPr id="4" name="Рисунок 3" descr="i.jpeg"/>
          <p:cNvPicPr>
            <a:picLocks noChangeAspect="1"/>
          </p:cNvPicPr>
          <p:nvPr/>
        </p:nvPicPr>
        <p:blipFill>
          <a:blip r:embed="rId2"/>
          <a:stretch>
            <a:fillRect/>
          </a:stretch>
        </p:blipFill>
        <p:spPr>
          <a:xfrm>
            <a:off x="7143768" y="3357561"/>
            <a:ext cx="2000232" cy="25213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u="sng" dirty="0" smtClean="0"/>
              <a:t>5. Надо ли детям объяснять незнакомые слова, и если надо, то когда?</a:t>
            </a:r>
            <a:endParaRPr lang="ru-RU" sz="2000" b="1" dirty="0"/>
          </a:p>
        </p:txBody>
      </p:sp>
      <p:sp>
        <p:nvSpPr>
          <p:cNvPr id="3" name="Содержимое 2"/>
          <p:cNvSpPr>
            <a:spLocks noGrp="1"/>
          </p:cNvSpPr>
          <p:nvPr>
            <p:ph idx="1"/>
          </p:nvPr>
        </p:nvSpPr>
        <p:spPr>
          <a:xfrm>
            <a:off x="142844" y="1214423"/>
            <a:ext cx="9001156" cy="5000659"/>
          </a:xfrm>
        </p:spPr>
        <p:txBody>
          <a:bodyPr/>
          <a:lstStyle/>
          <a:p>
            <a:r>
              <a:rPr lang="ru-RU" sz="1800" dirty="0" smtClean="0">
                <a:latin typeface="Times New Roman" pitchFamily="18" charset="0"/>
                <a:cs typeface="Times New Roman" pitchFamily="18" charset="0"/>
              </a:rPr>
              <a:t>Если воспитатель предполагает, что отдельные выражения и слова дети не поймут и это будет служить препятствием к восприятию замысла автора, тогда необходимо пояснить непонятное слово во время рассказа, не останавливаясь, синонимом или краткой фразой.</a:t>
            </a:r>
          </a:p>
          <a:p>
            <a:r>
              <a:rPr lang="ru-RU" sz="1800" dirty="0" smtClean="0">
                <a:latin typeface="Times New Roman" pitchFamily="18" charset="0"/>
                <a:cs typeface="Times New Roman" pitchFamily="18" charset="0"/>
              </a:rPr>
              <a:t>Если отдельные незнакомые детям слова и понятия не помешают им воспринять основную мысль автора, то и не следует объяснять им эти слова. </a:t>
            </a:r>
          </a:p>
          <a:p>
            <a:r>
              <a:rPr lang="ru-RU" sz="1800" dirty="0" smtClean="0">
                <a:latin typeface="Times New Roman" pitchFamily="18" charset="0"/>
                <a:cs typeface="Times New Roman" pitchFamily="18" charset="0"/>
              </a:rPr>
              <a:t>В некоторых случаях детей нужно подготовить к восприятию заранее, и если из-за непонятных слов дети не поймут содержание, то эти слова или выражения лучше им объяснить.</a:t>
            </a:r>
          </a:p>
          <a:p>
            <a:r>
              <a:rPr lang="ru-RU" sz="1800" dirty="0" smtClean="0">
                <a:latin typeface="Times New Roman" pitchFamily="18" charset="0"/>
                <a:cs typeface="Times New Roman" pitchFamily="18" charset="0"/>
              </a:rPr>
              <a:t>В ходе чтения не следует отвлекать детей объяснениями, вопросами, замечаниями.</a:t>
            </a:r>
          </a:p>
          <a:p>
            <a:endParaRPr lang="ru-RU" sz="2000" dirty="0"/>
          </a:p>
        </p:txBody>
      </p:sp>
      <p:pic>
        <p:nvPicPr>
          <p:cNvPr id="4" name="Рисунок 3" descr="wpid-web_shock_s32_46_part.jpg"/>
          <p:cNvPicPr>
            <a:picLocks noChangeAspect="1"/>
          </p:cNvPicPr>
          <p:nvPr/>
        </p:nvPicPr>
        <p:blipFill>
          <a:blip r:embed="rId2"/>
          <a:stretch>
            <a:fillRect/>
          </a:stretch>
        </p:blipFill>
        <p:spPr>
          <a:xfrm>
            <a:off x="2714612" y="4214819"/>
            <a:ext cx="3970212" cy="26431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71546"/>
          </a:xfrm>
        </p:spPr>
        <p:txBody>
          <a:bodyPr/>
          <a:lstStyle/>
          <a:p>
            <a:r>
              <a:rPr lang="ru-RU" sz="2000" b="1" dirty="0" smtClean="0"/>
              <a:t>6.</a:t>
            </a:r>
            <a:r>
              <a:rPr lang="ru-RU" dirty="0" smtClean="0"/>
              <a:t> </a:t>
            </a:r>
            <a:r>
              <a:rPr lang="ru-RU" sz="2000" b="1" u="sng" dirty="0" smtClean="0"/>
              <a:t>Когда уместен на занятиях по ознакомлению с художественной литературой показ иллюстраций?</a:t>
            </a:r>
            <a:endParaRPr lang="ru-RU" sz="2000" b="1" dirty="0"/>
          </a:p>
        </p:txBody>
      </p:sp>
      <p:sp>
        <p:nvSpPr>
          <p:cNvPr id="3" name="Содержимое 2"/>
          <p:cNvSpPr>
            <a:spLocks noGrp="1"/>
          </p:cNvSpPr>
          <p:nvPr>
            <p:ph idx="1"/>
          </p:nvPr>
        </p:nvSpPr>
        <p:spPr>
          <a:xfrm>
            <a:off x="0" y="1285860"/>
            <a:ext cx="5786446" cy="4840303"/>
          </a:xfrm>
        </p:spPr>
        <p:txBody>
          <a:bodyPr/>
          <a:lstStyle/>
          <a:p>
            <a:r>
              <a:rPr lang="ru-RU" sz="2000" dirty="0" smtClean="0">
                <a:latin typeface="Times New Roman" pitchFamily="18" charset="0"/>
                <a:cs typeface="Times New Roman" pitchFamily="18" charset="0"/>
              </a:rPr>
              <a:t>Для активизации детского внимания можно иногда перед чтением показать красочную обложку. Если книга состоит из отдельных произведений и каждое проиллюстрировано, чтение можно сопровождать показом рисунков.</a:t>
            </a:r>
          </a:p>
          <a:p>
            <a:r>
              <a:rPr lang="ru-RU" sz="2000" dirty="0" smtClean="0">
                <a:latin typeface="Times New Roman" pitchFamily="18" charset="0"/>
                <a:cs typeface="Times New Roman" pitchFamily="18" charset="0"/>
              </a:rPr>
              <a:t>При чтении книг, в которых художник иллюстрировал отдельные сцены, лучше всего прочитать целиком все произведение, а затем показать детям картинки, но и то если они крупные. Если же рисунки мелкие, то во время занятия показывать их нецелесообразно. После занятия книга оставляется в книжном уголке детям для рассматривания.</a:t>
            </a:r>
          </a:p>
          <a:p>
            <a:endParaRPr lang="ru-RU" sz="2000" dirty="0"/>
          </a:p>
        </p:txBody>
      </p:sp>
      <p:pic>
        <p:nvPicPr>
          <p:cNvPr id="4" name="Рисунок 3" descr="ris2.png"/>
          <p:cNvPicPr>
            <a:picLocks noChangeAspect="1"/>
          </p:cNvPicPr>
          <p:nvPr/>
        </p:nvPicPr>
        <p:blipFill>
          <a:blip r:embed="rId2"/>
          <a:stretch>
            <a:fillRect/>
          </a:stretch>
        </p:blipFill>
        <p:spPr>
          <a:xfrm>
            <a:off x="5786446" y="2000240"/>
            <a:ext cx="3071834" cy="39290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6167</TotalTime>
  <Words>1787</Words>
  <Application>Microsoft Office PowerPoint</Application>
  <PresentationFormat>Экран (4:3)</PresentationFormat>
  <Paragraphs>183</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Diseño predeterminado</vt:lpstr>
      <vt:lpstr>Слайд 1</vt:lpstr>
      <vt:lpstr> Цели: </vt:lpstr>
      <vt:lpstr>Слайд 3</vt:lpstr>
      <vt:lpstr>Теоретико-практическая часть. 1. Методы и приемы при работе с художественной литературой. </vt:lpstr>
      <vt:lpstr>2) Какие литературные жанры вы знаете?</vt:lpstr>
      <vt:lpstr>3) Какие основные  задачи решаются при ознакомлении детей  с художественной литературой?</vt:lpstr>
      <vt:lpstr>4) Следует ли сочетать несколько произведений на одном занятии?</vt:lpstr>
      <vt:lpstr>5. Надо ли детям объяснять незнакомые слова, и если надо, то когда?</vt:lpstr>
      <vt:lpstr>6. Когда уместен на занятиях по ознакомлению с художественной литературой показ иллюстраций?</vt:lpstr>
      <vt:lpstr>7. Из каких произведений эти отрывки: </vt:lpstr>
      <vt:lpstr>8. Перечислите названия сказок К. И. Чуковского.</vt:lpstr>
      <vt:lpstr>9. Назовите особенности сказок. </vt:lpstr>
      <vt:lpstr>10. Сказочные заклинания: Кто говорил  такие волшебные слова? </vt:lpstr>
      <vt:lpstr>Особенности восприятия детьми литературных произведений  </vt:lpstr>
      <vt:lpstr>Для детей среднего дошкольного возраста </vt:lpstr>
      <vt:lpstr>Для детей старшего дошкольного возраста</vt:lpstr>
      <vt:lpstr>Для детей старшей группы</vt:lpstr>
      <vt:lpstr>Методы ознакомления с художественной литературой</vt:lpstr>
      <vt:lpstr> </vt:lpstr>
      <vt:lpstr>Типы занятий приобщения детей к художественной литературе:</vt:lpstr>
      <vt:lpstr>Слайд 21</vt:lpstr>
      <vt:lpstr>подготовка к занятию и методические требования к нему</vt:lpstr>
      <vt:lpstr>Слайд 23</vt:lpstr>
      <vt:lpstr>Слайд 24</vt:lpstr>
      <vt:lpstr>Слайд 25</vt:lpstr>
      <vt:lpstr>Вопросы можно условно классифицировать так:</vt:lpstr>
      <vt:lpstr>Слайд 27</vt:lpstr>
      <vt:lpstr>формы работы с художественной литературой можно использовать вне занятий?</vt:lpstr>
      <vt:lpstr>Слайд 29</vt:lpstr>
      <vt:lpstr>Слайд 30</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User</cp:lastModifiedBy>
  <cp:revision>847</cp:revision>
  <dcterms:created xsi:type="dcterms:W3CDTF">2010-05-23T14:28:12Z</dcterms:created>
  <dcterms:modified xsi:type="dcterms:W3CDTF">2014-02-13T04:53:33Z</dcterms:modified>
</cp:coreProperties>
</file>