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Monotype Corsiva" pitchFamily="66" charset="0"/>
              </a:rPr>
              <a:t>Народные промыслы</a:t>
            </a:r>
            <a:br>
              <a:rPr lang="ru-RU" sz="6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0070C0"/>
                </a:solidFill>
                <a:latin typeface="Monotype Corsiva" pitchFamily="66" charset="0"/>
              </a:rPr>
              <a:t>Филимоновская игрушка</a:t>
            </a:r>
            <a:endParaRPr lang="ru-RU" sz="6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1512" y="1772816"/>
            <a:ext cx="439248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4D2D3"/>
              </a:clrFrom>
              <a:clrTo>
                <a:srgbClr val="D4D2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772816"/>
            <a:ext cx="44323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Фрося Кулакова\Desktop\b978-5-86775-751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-30843"/>
            <a:ext cx="4536504" cy="68115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Фрося Кулакова\Desktop\масленица\ac7a900ab849db5af2d33be172a62b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745147" cy="3717032"/>
          </a:xfrm>
          <a:prstGeom prst="rect">
            <a:avLst/>
          </a:prstGeom>
          <a:noFill/>
        </p:spPr>
      </p:pic>
      <p:pic>
        <p:nvPicPr>
          <p:cNvPr id="51203" name="Picture 3" descr="C:\Users\Фрося Кулакова\Desktop\масленица\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237904"/>
          </a:xfrm>
          <a:prstGeom prst="rect">
            <a:avLst/>
          </a:prstGeom>
          <a:noFill/>
        </p:spPr>
      </p:pic>
      <p:pic>
        <p:nvPicPr>
          <p:cNvPr id="51206" name="Picture 6" descr="C:\Users\Фрося Кулакова\Desktop\масленица\493267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7032"/>
            <a:ext cx="4567237" cy="1687513"/>
          </a:xfrm>
          <a:prstGeom prst="rect">
            <a:avLst/>
          </a:prstGeom>
          <a:noFill/>
        </p:spPr>
      </p:pic>
      <p:pic>
        <p:nvPicPr>
          <p:cNvPr id="51207" name="Picture 7" descr="C:\Users\Фрося Кулакова\Desktop\масленица\194417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6763" y="3861048"/>
            <a:ext cx="4567237" cy="16954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5517232"/>
            <a:ext cx="9144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Gabriola" pitchFamily="82" charset="0"/>
              </a:rPr>
              <a:t>Свистулька – её еще называют в разных местах сопелкой, </a:t>
            </a:r>
            <a:r>
              <a:rPr lang="ru-RU" sz="3200" b="1" dirty="0" err="1" smtClean="0">
                <a:solidFill>
                  <a:srgbClr val="7030A0"/>
                </a:solidFill>
                <a:latin typeface="Gabriola" pitchFamily="82" charset="0"/>
              </a:rPr>
              <a:t>гудухой</a:t>
            </a:r>
            <a:r>
              <a:rPr lang="ru-RU" sz="3200" b="1" dirty="0" smtClean="0">
                <a:solidFill>
                  <a:srgbClr val="7030A0"/>
                </a:solidFill>
                <a:latin typeface="Gabriola" pitchFamily="82" charset="0"/>
              </a:rPr>
              <a:t>, улиткой, соловьём – древняя и до сих пор популярная игрушка на Руси. </a:t>
            </a:r>
            <a:endParaRPr lang="ru-RU" sz="3200" dirty="0">
              <a:solidFill>
                <a:srgbClr val="7030A0"/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7030A0"/>
                </a:solidFill>
                <a:latin typeface="Gabriola" pitchFamily="82" charset="0"/>
                <a:ea typeface="+mj-ea"/>
                <a:cs typeface="+mj-cs"/>
              </a:rPr>
              <a:t>Филимоновская игрушка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pic>
        <p:nvPicPr>
          <p:cNvPr id="3" name="Picture 4" descr="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36131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2524" y="1124744"/>
            <a:ext cx="2724567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Безымянн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1260" y="1052736"/>
            <a:ext cx="306274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5571712"/>
            <a:ext cx="9144000" cy="12464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3750" b="1" dirty="0">
                <a:solidFill>
                  <a:srgbClr val="7030A0"/>
                </a:solidFill>
                <a:latin typeface="Gabriola" pitchFamily="82" charset="0"/>
              </a:rPr>
              <a:t>Филимоновская </a:t>
            </a:r>
            <a:r>
              <a:rPr lang="ru-RU" sz="3750" b="1" dirty="0" smtClean="0">
                <a:solidFill>
                  <a:srgbClr val="7030A0"/>
                </a:solidFill>
                <a:latin typeface="Gabriola" pitchFamily="82" charset="0"/>
              </a:rPr>
              <a:t>деревушка .Синий </a:t>
            </a:r>
            <a:r>
              <a:rPr lang="ru-RU" sz="3750" b="1" dirty="0">
                <a:solidFill>
                  <a:srgbClr val="7030A0"/>
                </a:solidFill>
                <a:latin typeface="Gabriola" pitchFamily="82" charset="0"/>
              </a:rPr>
              <a:t>лес, холмы, косогор</a:t>
            </a:r>
            <a:br>
              <a:rPr lang="ru-RU" sz="3750" b="1" dirty="0">
                <a:solidFill>
                  <a:srgbClr val="7030A0"/>
                </a:solidFill>
                <a:latin typeface="Gabriola" pitchFamily="82" charset="0"/>
              </a:rPr>
            </a:br>
            <a:r>
              <a:rPr lang="ru-RU" sz="3750" b="1" dirty="0">
                <a:solidFill>
                  <a:srgbClr val="7030A0"/>
                </a:solidFill>
                <a:latin typeface="Gabriola" pitchFamily="82" charset="0"/>
              </a:rPr>
              <a:t>Лепят там из глины </a:t>
            </a:r>
            <a:r>
              <a:rPr lang="ru-RU" sz="3750" b="1" dirty="0" smtClean="0">
                <a:solidFill>
                  <a:srgbClr val="7030A0"/>
                </a:solidFill>
                <a:latin typeface="Gabriola" pitchFamily="82" charset="0"/>
              </a:rPr>
              <a:t>игрушку. И </a:t>
            </a:r>
            <a:r>
              <a:rPr lang="ru-RU" sz="3750" b="1" dirty="0">
                <a:solidFill>
                  <a:srgbClr val="7030A0"/>
                </a:solidFill>
                <a:latin typeface="Gabriola" pitchFamily="82" charset="0"/>
              </a:rPr>
              <a:t>расписывают до сих пор.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http://www.krupenichka.ru/images/inter/filimon_igr_thumb_medium356_50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90513" cy="6858000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860032" y="0"/>
            <a:ext cx="4283968" cy="67403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7030A0"/>
                </a:solidFill>
                <a:latin typeface="Gabriola" pitchFamily="82" charset="0"/>
              </a:rPr>
              <a:t>Да, из красной обычной глины</a:t>
            </a:r>
            <a:br>
              <a:rPr lang="ru-RU" sz="5400" b="1" dirty="0">
                <a:solidFill>
                  <a:srgbClr val="7030A0"/>
                </a:solidFill>
                <a:latin typeface="Gabriola" pitchFamily="82" charset="0"/>
              </a:rPr>
            </a:br>
            <a:r>
              <a:rPr lang="ru-RU" sz="5400" b="1" dirty="0">
                <a:solidFill>
                  <a:srgbClr val="7030A0"/>
                </a:solidFill>
                <a:latin typeface="Gabriola" pitchFamily="82" charset="0"/>
              </a:rPr>
              <a:t>Появляются вдруг на свет</a:t>
            </a:r>
            <a:br>
              <a:rPr lang="ru-RU" sz="5400" b="1" dirty="0">
                <a:solidFill>
                  <a:srgbClr val="7030A0"/>
                </a:solidFill>
                <a:latin typeface="Gabriola" pitchFamily="82" charset="0"/>
              </a:rPr>
            </a:br>
            <a:r>
              <a:rPr lang="ru-RU" sz="5400" b="1" dirty="0">
                <a:solidFill>
                  <a:srgbClr val="7030A0"/>
                </a:solidFill>
                <a:latin typeface="Gabriola" pitchFamily="82" charset="0"/>
              </a:rPr>
              <a:t>Зайцы, коники, павлины</a:t>
            </a:r>
            <a:br>
              <a:rPr lang="ru-RU" sz="5400" b="1" dirty="0">
                <a:solidFill>
                  <a:srgbClr val="7030A0"/>
                </a:solidFill>
                <a:latin typeface="Gabriola" pitchFamily="82" charset="0"/>
              </a:rPr>
            </a:br>
            <a:r>
              <a:rPr lang="ru-RU" sz="5400" b="1" dirty="0">
                <a:solidFill>
                  <a:srgbClr val="7030A0"/>
                </a:solidFill>
                <a:latin typeface="Gabriola" pitchFamily="82" charset="0"/>
              </a:rPr>
              <a:t>И солдатиков войско цвет.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1-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4831" y="0"/>
            <a:ext cx="51391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53925"/>
            <a:ext cx="3995936" cy="67403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Gabriola" pitchFamily="82" charset="0"/>
              </a:rPr>
              <a:t>      В самом сердце России, недалеко от старинного города Одоева, Тульской области, на высоком берегу реки </a:t>
            </a:r>
            <a:r>
              <a:rPr lang="ru-RU" sz="3600" b="1" dirty="0" err="1">
                <a:solidFill>
                  <a:srgbClr val="7030A0"/>
                </a:solidFill>
                <a:latin typeface="Gabriola" pitchFamily="82" charset="0"/>
              </a:rPr>
              <a:t>Уны</a:t>
            </a:r>
            <a:r>
              <a:rPr lang="ru-RU" sz="3600" b="1" dirty="0">
                <a:solidFill>
                  <a:srgbClr val="7030A0"/>
                </a:solidFill>
                <a:latin typeface="Gabriola" pitchFamily="82" charset="0"/>
              </a:rPr>
              <a:t> стоит деревня Филимоново. По местным преданиям, истоки гончарного ремесла относятся к временам Ивана Грозного. </a:t>
            </a:r>
            <a:endParaRPr lang="ru-RU" sz="3600" b="1" dirty="0" smtClean="0">
              <a:solidFill>
                <a:srgbClr val="7030A0"/>
              </a:solidFill>
              <a:latin typeface="Gabriola" pitchFamily="82" charset="0"/>
            </a:endParaRPr>
          </a:p>
          <a:p>
            <a:endParaRPr lang="ru-RU" sz="3600" b="1" dirty="0">
              <a:solidFill>
                <a:srgbClr val="0000FF"/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6375"/>
            <a:ext cx="9144000" cy="548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559866"/>
            <a:ext cx="9144000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      </a:t>
            </a:r>
            <a:r>
              <a:rPr lang="ru-RU" sz="2800" b="1" dirty="0">
                <a:solidFill>
                  <a:srgbClr val="7030A0"/>
                </a:solidFill>
                <a:latin typeface="Gabriola" pitchFamily="82" charset="0"/>
              </a:rPr>
              <a:t>Именно тогда в местные владения князя </a:t>
            </a:r>
            <a:r>
              <a:rPr lang="ru-RU" sz="2800" b="1" dirty="0" err="1">
                <a:solidFill>
                  <a:srgbClr val="7030A0"/>
                </a:solidFill>
                <a:latin typeface="Gabriola" pitchFamily="82" charset="0"/>
              </a:rPr>
              <a:t>Воро-тынского</a:t>
            </a:r>
            <a:r>
              <a:rPr lang="ru-RU" sz="2800" b="1" dirty="0">
                <a:solidFill>
                  <a:srgbClr val="7030A0"/>
                </a:solidFill>
                <a:latin typeface="Gabriola" pitchFamily="82" charset="0"/>
              </a:rPr>
              <a:t> будто бы прибыл гончар </a:t>
            </a:r>
            <a:r>
              <a:rPr lang="ru-RU" sz="2800" b="1" dirty="0" err="1">
                <a:solidFill>
                  <a:srgbClr val="7030A0"/>
                </a:solidFill>
                <a:latin typeface="Gabriola" pitchFamily="82" charset="0"/>
              </a:rPr>
              <a:t>Филимон</a:t>
            </a:r>
            <a:r>
              <a:rPr lang="ru-RU" sz="2800" b="1" dirty="0">
                <a:solidFill>
                  <a:srgbClr val="7030A0"/>
                </a:solidFill>
                <a:latin typeface="Gabriola" pitchFamily="82" charset="0"/>
              </a:rPr>
              <a:t>. Он </a:t>
            </a:r>
            <a:r>
              <a:rPr lang="ru-RU" sz="2800" b="1" dirty="0" err="1">
                <a:solidFill>
                  <a:srgbClr val="7030A0"/>
                </a:solidFill>
                <a:latin typeface="Gabriola" pitchFamily="82" charset="0"/>
              </a:rPr>
              <a:t>обна-ружил</a:t>
            </a:r>
            <a:r>
              <a:rPr lang="ru-RU" sz="2800" b="1" dirty="0">
                <a:solidFill>
                  <a:srgbClr val="7030A0"/>
                </a:solidFill>
                <a:latin typeface="Gabriola" pitchFamily="82" charset="0"/>
              </a:rPr>
              <a:t> залежи отличной глины и начал лепить из неё горшки. Место, где он поселился, так и </a:t>
            </a:r>
            <a:r>
              <a:rPr lang="ru-RU" sz="2800" b="1" dirty="0" smtClean="0">
                <a:solidFill>
                  <a:srgbClr val="7030A0"/>
                </a:solidFill>
                <a:latin typeface="Gabriola" pitchFamily="82" charset="0"/>
              </a:rPr>
              <a:t>прозвали Филимоново</a:t>
            </a:r>
            <a:r>
              <a:rPr lang="ru-RU" sz="2800" b="1" dirty="0">
                <a:solidFill>
                  <a:srgbClr val="7030A0"/>
                </a:solidFill>
                <a:latin typeface="Gabriola" pitchFamily="82" charset="0"/>
              </a:rPr>
              <a:t>. </a:t>
            </a:r>
            <a:endParaRPr lang="ru-RU" sz="2800" b="1" dirty="0" smtClean="0">
              <a:solidFill>
                <a:srgbClr val="7030A0"/>
              </a:solidFill>
              <a:latin typeface="Gabriola" pitchFamily="82" charset="0"/>
            </a:endParaRPr>
          </a:p>
          <a:p>
            <a:endParaRPr lang="ru-RU" sz="2800" b="1" dirty="0" smtClean="0">
              <a:solidFill>
                <a:srgbClr val="7030A0"/>
              </a:solidFill>
              <a:latin typeface="Gabriola" pitchFamily="82" charset="0"/>
            </a:endParaRPr>
          </a:p>
          <a:p>
            <a:endParaRPr lang="ru-RU" sz="2800" b="1" dirty="0">
              <a:solidFill>
                <a:srgbClr val="0000FF"/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Gabriola" pitchFamily="82" charset="0"/>
              </a:rPr>
              <a:t> Ловко получалось у </a:t>
            </a:r>
            <a:r>
              <a:rPr lang="ru-RU" sz="2400" b="1" dirty="0" err="1" smtClean="0">
                <a:solidFill>
                  <a:srgbClr val="7030A0"/>
                </a:solidFill>
                <a:latin typeface="Gabriola" pitchFamily="82" charset="0"/>
              </a:rPr>
              <a:t>Филимона</a:t>
            </a:r>
            <a:r>
              <a:rPr lang="ru-RU" sz="2400" b="1" dirty="0" smtClean="0">
                <a:solidFill>
                  <a:srgbClr val="7030A0"/>
                </a:solidFill>
                <a:latin typeface="Gabriola" pitchFamily="82" charset="0"/>
              </a:rPr>
              <a:t> это </a:t>
            </a:r>
            <a:r>
              <a:rPr lang="ru-RU" sz="2400" b="1" dirty="0" err="1" smtClean="0">
                <a:solidFill>
                  <a:srgbClr val="7030A0"/>
                </a:solidFill>
                <a:latin typeface="Gabriola" pitchFamily="82" charset="0"/>
              </a:rPr>
              <a:t>неведанное</a:t>
            </a:r>
            <a:r>
              <a:rPr lang="ru-RU" sz="2400" b="1" dirty="0" smtClean="0">
                <a:solidFill>
                  <a:srgbClr val="7030A0"/>
                </a:solidFill>
                <a:latin typeface="Gabriola" pitchFamily="82" charset="0"/>
              </a:rPr>
              <a:t> до сих пор дело,  лепить посуду, игрушки. Местные жители диву давались, как он смог приспособить никому не нужные глиняные залежи. Понравилось </a:t>
            </a:r>
            <a:r>
              <a:rPr lang="ru-RU" sz="2400" b="1" dirty="0" err="1" smtClean="0">
                <a:solidFill>
                  <a:srgbClr val="7030A0"/>
                </a:solidFill>
                <a:latin typeface="Gabriola" pitchFamily="82" charset="0"/>
              </a:rPr>
              <a:t>Филимону</a:t>
            </a:r>
            <a:r>
              <a:rPr lang="ru-RU" sz="2400" b="1" dirty="0" smtClean="0">
                <a:solidFill>
                  <a:srgbClr val="7030A0"/>
                </a:solidFill>
                <a:latin typeface="Gabriola" pitchFamily="82" charset="0"/>
              </a:rPr>
              <a:t> это выгодное предприятие. Отбою от покупателей не было. А однажды дырочку в игрушке проколупал, чтоб свистела. Залилась звонкой песней игрушка. Детишкам и людям на ярмарке понравилось. И стал </a:t>
            </a:r>
            <a:r>
              <a:rPr lang="ru-RU" sz="2400" b="1" dirty="0" err="1" smtClean="0">
                <a:solidFill>
                  <a:srgbClr val="7030A0"/>
                </a:solidFill>
                <a:latin typeface="Gabriola" pitchFamily="82" charset="0"/>
              </a:rPr>
              <a:t>Филимон</a:t>
            </a:r>
            <a:r>
              <a:rPr lang="ru-RU" sz="2400" b="1" dirty="0" smtClean="0">
                <a:solidFill>
                  <a:srgbClr val="7030A0"/>
                </a:solidFill>
                <a:latin typeface="Gabriola" pitchFamily="82" charset="0"/>
              </a:rPr>
              <a:t> свистульки для народа делать. От деревенских ребятишек отбоя не было. Да он и не отбивался. К детворе у него доброе, нежное отношение было.</a:t>
            </a:r>
            <a:endParaRPr lang="ru-RU" sz="2400" dirty="0">
              <a:solidFill>
                <a:srgbClr val="7030A0"/>
              </a:solidFill>
              <a:latin typeface="Gabriola" pitchFamily="82" charset="0"/>
            </a:endParaRPr>
          </a:p>
        </p:txBody>
      </p:sp>
      <p:pic>
        <p:nvPicPr>
          <p:cNvPr id="3" name="Picture 2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2771800" cy="415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725904"/>
            <a:ext cx="3168476" cy="413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708920"/>
            <a:ext cx="3203848" cy="417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0"/>
            <a:ext cx="9123363" cy="17420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80" b="1" dirty="0">
                <a:solidFill>
                  <a:srgbClr val="0000FF"/>
                </a:solidFill>
                <a:latin typeface="Gabriola" pitchFamily="82" charset="0"/>
              </a:rPr>
              <a:t>     </a:t>
            </a:r>
            <a:r>
              <a:rPr lang="ru-RU" sz="2680" b="1" dirty="0">
                <a:solidFill>
                  <a:srgbClr val="7030A0"/>
                </a:solidFill>
                <a:latin typeface="Gabriola" pitchFamily="82" charset="0"/>
              </a:rPr>
              <a:t>С тех пор заиграла, </a:t>
            </a:r>
            <a:r>
              <a:rPr lang="ru-RU" sz="2680" b="1" dirty="0" smtClean="0">
                <a:solidFill>
                  <a:srgbClr val="7030A0"/>
                </a:solidFill>
                <a:latin typeface="Gabriola" pitchFamily="82" charset="0"/>
              </a:rPr>
              <a:t>запела </a:t>
            </a:r>
            <a:r>
              <a:rPr lang="ru-RU" sz="2680" b="1" dirty="0">
                <a:solidFill>
                  <a:srgbClr val="7030A0"/>
                </a:solidFill>
                <a:latin typeface="Gabriola" pitchFamily="82" charset="0"/>
              </a:rPr>
              <a:t>цветная </a:t>
            </a:r>
            <a:r>
              <a:rPr lang="ru-RU" sz="2680" b="1" dirty="0" smtClean="0">
                <a:solidFill>
                  <a:srgbClr val="7030A0"/>
                </a:solidFill>
                <a:latin typeface="Gabriola" pitchFamily="82" charset="0"/>
              </a:rPr>
              <a:t>мягкая глина </a:t>
            </a:r>
            <a:r>
              <a:rPr lang="ru-RU" sz="2680" b="1" dirty="0">
                <a:solidFill>
                  <a:srgbClr val="7030A0"/>
                </a:solidFill>
                <a:latin typeface="Gabriola" pitchFamily="82" charset="0"/>
              </a:rPr>
              <a:t>под руками </a:t>
            </a:r>
            <a:r>
              <a:rPr lang="ru-RU" sz="2680" b="1" dirty="0" smtClean="0">
                <a:solidFill>
                  <a:srgbClr val="7030A0"/>
                </a:solidFill>
                <a:latin typeface="Gabriola" pitchFamily="82" charset="0"/>
              </a:rPr>
              <a:t>мастеров</a:t>
            </a:r>
            <a:r>
              <a:rPr lang="ru-RU" sz="2680" b="1" dirty="0">
                <a:solidFill>
                  <a:srgbClr val="7030A0"/>
                </a:solidFill>
                <a:latin typeface="Gabriola" pitchFamily="82" charset="0"/>
              </a:rPr>
              <a:t>. Пользу в </a:t>
            </a:r>
            <a:r>
              <a:rPr lang="ru-RU" sz="2680" b="1" dirty="0" smtClean="0">
                <a:solidFill>
                  <a:srgbClr val="7030A0"/>
                </a:solidFill>
                <a:latin typeface="Gabriola" pitchFamily="82" charset="0"/>
              </a:rPr>
              <a:t>ней люди </a:t>
            </a:r>
            <a:r>
              <a:rPr lang="ru-RU" sz="2680" b="1" dirty="0">
                <a:solidFill>
                  <a:srgbClr val="7030A0"/>
                </a:solidFill>
                <a:latin typeface="Gabriola" pitchFamily="82" charset="0"/>
              </a:rPr>
              <a:t>увидели </a:t>
            </a:r>
            <a:r>
              <a:rPr lang="ru-RU" sz="2680" b="1" dirty="0" smtClean="0">
                <a:solidFill>
                  <a:srgbClr val="7030A0"/>
                </a:solidFill>
                <a:latin typeface="Gabriola" pitchFamily="82" charset="0"/>
              </a:rPr>
              <a:t>немалую, радость </a:t>
            </a:r>
            <a:r>
              <a:rPr lang="ru-RU" sz="2680" b="1" dirty="0">
                <a:solidFill>
                  <a:srgbClr val="7030A0"/>
                </a:solidFill>
                <a:latin typeface="Gabriola" pitchFamily="82" charset="0"/>
              </a:rPr>
              <a:t>она в </a:t>
            </a:r>
            <a:r>
              <a:rPr lang="ru-RU" sz="2680" b="1" dirty="0" smtClean="0">
                <a:solidFill>
                  <a:srgbClr val="7030A0"/>
                </a:solidFill>
                <a:latin typeface="Gabriola" pitchFamily="82" charset="0"/>
              </a:rPr>
              <a:t>дом принесла.</a:t>
            </a:r>
            <a:r>
              <a:rPr lang="ru-RU" sz="2680" b="1" dirty="0" smtClean="0">
                <a:solidFill>
                  <a:srgbClr val="0000FF"/>
                </a:solidFill>
                <a:latin typeface="Gabriola" pitchFamily="82" charset="0"/>
              </a:rPr>
              <a:t> </a:t>
            </a:r>
            <a:r>
              <a:rPr lang="ru-RU" sz="2680" b="1" dirty="0" err="1" smtClean="0">
                <a:solidFill>
                  <a:srgbClr val="7030A0"/>
                </a:solidFill>
                <a:latin typeface="Gabriola" pitchFamily="82" charset="0"/>
              </a:rPr>
              <a:t>Гончарили</a:t>
            </a:r>
            <a:r>
              <a:rPr lang="ru-RU" sz="2680" b="1" dirty="0" smtClean="0">
                <a:solidFill>
                  <a:srgbClr val="7030A0"/>
                </a:solidFill>
                <a:latin typeface="Gabriola" pitchFamily="82" charset="0"/>
              </a:rPr>
              <a:t>  мужчины, а женщины лепили звонкие свистульки, за что жители окрестных деревень прозвали их “</a:t>
            </a:r>
            <a:r>
              <a:rPr lang="ru-RU" sz="2680" b="1" dirty="0" err="1" smtClean="0">
                <a:solidFill>
                  <a:srgbClr val="7030A0"/>
                </a:solidFill>
                <a:latin typeface="Gabriola" pitchFamily="82" charset="0"/>
              </a:rPr>
              <a:t>свистулечницами</a:t>
            </a:r>
            <a:r>
              <a:rPr lang="ru-RU" sz="2680" b="1" dirty="0" smtClean="0">
                <a:solidFill>
                  <a:srgbClr val="7030A0"/>
                </a:solidFill>
                <a:latin typeface="Gabriola" pitchFamily="82" charset="0"/>
              </a:rPr>
              <a:t>”, потому что игрушки делались со свистками.</a:t>
            </a:r>
            <a:endParaRPr lang="ru-RU" sz="2680" b="1" dirty="0">
              <a:solidFill>
                <a:srgbClr val="7030A0"/>
              </a:solidFill>
              <a:latin typeface="Gabriola" pitchFamily="82" charset="0"/>
            </a:endParaRPr>
          </a:p>
        </p:txBody>
      </p:sp>
      <p:pic>
        <p:nvPicPr>
          <p:cNvPr id="45061" name="Picture 5" descr="http://www.btula.ru/data/mods/news_images/6860c9168b63447489975103abe3bee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72817"/>
            <a:ext cx="4067944" cy="5085184"/>
          </a:xfrm>
          <a:prstGeom prst="rect">
            <a:avLst/>
          </a:prstGeom>
          <a:noFill/>
        </p:spPr>
      </p:pic>
      <p:pic>
        <p:nvPicPr>
          <p:cNvPr id="45063" name="Picture 7" descr="http://www.stragon.ru/images0/filimon02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72816"/>
            <a:ext cx="5085184" cy="5085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C:\Users\Фрося Кулакова\Desktop\b978-5-86775-751-9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0"/>
            <a:ext cx="3923928" cy="4328979"/>
          </a:xfrm>
          <a:prstGeom prst="rect">
            <a:avLst/>
          </a:prstGeom>
          <a:noFill/>
        </p:spPr>
      </p:pic>
      <p:pic>
        <p:nvPicPr>
          <p:cNvPr id="49156" name="Picture 4" descr="C:\Users\Фрося Кулакова\Desktop\масленица\_1303890664_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215209" cy="6858000"/>
          </a:xfrm>
          <a:prstGeom prst="rect">
            <a:avLst/>
          </a:prstGeom>
          <a:noFill/>
        </p:spPr>
      </p:pic>
      <p:pic>
        <p:nvPicPr>
          <p:cNvPr id="49157" name="Picture 5" descr="C:\Users\Фрося Кулакова\Desktop\масленица\989504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9" y="4310722"/>
            <a:ext cx="4139952" cy="2547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Фрося Кулакова\Desktop\1_ENL_~1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12313" cy="3861047"/>
          </a:xfrm>
          <a:prstGeom prst="rect">
            <a:avLst/>
          </a:prstGeom>
          <a:noFill/>
        </p:spPr>
      </p:pic>
      <p:pic>
        <p:nvPicPr>
          <p:cNvPr id="50178" name="Picture 2" descr="C:\Users\Фрося Кулакова\Desktop\масленица\106595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95161"/>
            <a:ext cx="5004048" cy="3062839"/>
          </a:xfrm>
          <a:prstGeom prst="rect">
            <a:avLst/>
          </a:prstGeom>
          <a:noFill/>
        </p:spPr>
      </p:pic>
      <p:pic>
        <p:nvPicPr>
          <p:cNvPr id="50179" name="Picture 3" descr="C:\Users\Фрося Кулакова\Desktop\масленица\304375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7484" y="3861048"/>
            <a:ext cx="4446516" cy="2996952"/>
          </a:xfrm>
          <a:prstGeom prst="rect">
            <a:avLst/>
          </a:prstGeom>
          <a:noFill/>
        </p:spPr>
      </p:pic>
      <p:pic>
        <p:nvPicPr>
          <p:cNvPr id="50180" name="Picture 4" descr="C:\Users\Фрося Кулакова\Desktop\масленица\648049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-1"/>
            <a:ext cx="4139952" cy="3034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Народные промыслы Филимоновская игрушка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промыслы Филимоновская игрушка</dc:title>
  <dc:creator>Фрося Кулакова</dc:creator>
  <cp:lastModifiedBy>Фрося Кулакова</cp:lastModifiedBy>
  <cp:revision>2</cp:revision>
  <dcterms:created xsi:type="dcterms:W3CDTF">2013-06-13T22:26:40Z</dcterms:created>
  <dcterms:modified xsi:type="dcterms:W3CDTF">2013-06-14T06:08:53Z</dcterms:modified>
</cp:coreProperties>
</file>