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48FE344-A718-4A35-9249-C3EDB3A136F7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F658C1-9992-4B6F-9B6C-81240B919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8FE344-A718-4A35-9249-C3EDB3A136F7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F658C1-9992-4B6F-9B6C-81240B919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48FE344-A718-4A35-9249-C3EDB3A136F7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F658C1-9992-4B6F-9B6C-81240B919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8FE344-A718-4A35-9249-C3EDB3A136F7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F658C1-9992-4B6F-9B6C-81240B919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48FE344-A718-4A35-9249-C3EDB3A136F7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FF658C1-9992-4B6F-9B6C-81240B919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8FE344-A718-4A35-9249-C3EDB3A136F7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F658C1-9992-4B6F-9B6C-81240B919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8FE344-A718-4A35-9249-C3EDB3A136F7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F658C1-9992-4B6F-9B6C-81240B919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8FE344-A718-4A35-9249-C3EDB3A136F7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F658C1-9992-4B6F-9B6C-81240B919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48FE344-A718-4A35-9249-C3EDB3A136F7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F658C1-9992-4B6F-9B6C-81240B919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8FE344-A718-4A35-9249-C3EDB3A136F7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F658C1-9992-4B6F-9B6C-81240B919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8FE344-A718-4A35-9249-C3EDB3A136F7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F658C1-9992-4B6F-9B6C-81240B919A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48FE344-A718-4A35-9249-C3EDB3A136F7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F658C1-9992-4B6F-9B6C-81240B919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266429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Музейная педагогика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60648"/>
            <a:ext cx="73448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Направление работы по патриотическому воспитанию дошкольников через музейную педагогику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1052736"/>
            <a:ext cx="525658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Знакомство с родной страной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1628800"/>
            <a:ext cx="525658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Знакомство с родным краем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2204864"/>
            <a:ext cx="525658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Знакомство с родным городом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052736"/>
            <a:ext cx="1728192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Знакомство с природой родного края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99792" y="2924944"/>
            <a:ext cx="136815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Граждане города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355976" y="2924944"/>
            <a:ext cx="151216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События в жизни города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28184" y="2996952"/>
            <a:ext cx="15841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Архитектура города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3933056"/>
            <a:ext cx="68407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Музеи города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99592" y="4653136"/>
            <a:ext cx="68407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</a:t>
            </a:r>
            <a:r>
              <a:rPr lang="ru-RU" dirty="0" smtClean="0"/>
              <a:t>иблиотеки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99592" y="5301208"/>
            <a:ext cx="68407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Патриотический уголок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99592" y="6093296"/>
            <a:ext cx="68407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Мини – музей ДОУ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932040" y="83671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932040" y="141277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6" idx="2"/>
            <a:endCxn id="6" idx="2"/>
          </p:cNvCxnSpPr>
          <p:nvPr/>
        </p:nvCxnSpPr>
        <p:spPr>
          <a:xfrm>
            <a:off x="5184068" y="198884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860032" y="198884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275856" y="256490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076056" y="256490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948264" y="263691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4139952" y="5805264"/>
            <a:ext cx="0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Ромб 31"/>
          <p:cNvSpPr/>
          <p:nvPr/>
        </p:nvSpPr>
        <p:spPr>
          <a:xfrm>
            <a:off x="4139952" y="5157192"/>
            <a:ext cx="72008" cy="14401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омб 32"/>
          <p:cNvSpPr/>
          <p:nvPr/>
        </p:nvSpPr>
        <p:spPr>
          <a:xfrm>
            <a:off x="4211960" y="4437112"/>
            <a:ext cx="72008" cy="21602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 стрелкой 34"/>
          <p:cNvCxnSpPr/>
          <p:nvPr/>
        </p:nvCxnSpPr>
        <p:spPr>
          <a:xfrm flipV="1">
            <a:off x="1547664" y="364502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9" idx="2"/>
          </p:cNvCxnSpPr>
          <p:nvPr/>
        </p:nvCxnSpPr>
        <p:spPr>
          <a:xfrm flipV="1">
            <a:off x="3347864" y="3717032"/>
            <a:ext cx="3600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10" idx="2"/>
          </p:cNvCxnSpPr>
          <p:nvPr/>
        </p:nvCxnSpPr>
        <p:spPr>
          <a:xfrm flipH="1" flipV="1">
            <a:off x="5112060" y="3717032"/>
            <a:ext cx="360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11" idx="2"/>
          </p:cNvCxnSpPr>
          <p:nvPr/>
        </p:nvCxnSpPr>
        <p:spPr>
          <a:xfrm flipV="1">
            <a:off x="7020272" y="371703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6" idx="1"/>
          </p:cNvCxnSpPr>
          <p:nvPr/>
        </p:nvCxnSpPr>
        <p:spPr>
          <a:xfrm flipH="1">
            <a:off x="2267744" y="1808820"/>
            <a:ext cx="288032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7527032" cy="628648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ФОРМЫ РАБОТЫ С РОДИТЕЛЯМИ</a:t>
            </a:r>
          </a:p>
          <a:p>
            <a:pPr algn="r"/>
            <a:endParaRPr lang="ru-RU" dirty="0" smtClean="0"/>
          </a:p>
          <a:p>
            <a:pPr algn="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Деловая игра («История, традиции, культура народов России»)</a:t>
            </a:r>
          </a:p>
          <a:p>
            <a:pPr algn="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Семинар – практикум («Основы патриотического воспитания»)</a:t>
            </a:r>
          </a:p>
          <a:p>
            <a:pPr algn="r"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Тренинг («Духовное воспитание ребенка»)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536" y="404664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395536" y="476672"/>
            <a:ext cx="21602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95536" y="14127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95536" y="2708920"/>
            <a:ext cx="216024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95536" y="45811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7776864" cy="6123080"/>
          </a:xfrm>
        </p:spPr>
        <p:txBody>
          <a:bodyPr/>
          <a:lstStyle/>
          <a:p>
            <a:pPr algn="r"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ФОРМЫ МУЗЕЙНО – ОБРАЗОВАТЕЛЬНОЙ РАБОТЫ</a:t>
            </a:r>
          </a:p>
          <a:p>
            <a:pPr algn="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Музейные занятия</a:t>
            </a:r>
          </a:p>
          <a:p>
            <a:pPr algn="ctr">
              <a:buNone/>
            </a:pPr>
            <a:endParaRPr lang="ru-RU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Выставки</a:t>
            </a:r>
          </a:p>
          <a:p>
            <a:pPr algn="ctr">
              <a:buNone/>
            </a:pPr>
            <a:endParaRPr lang="ru-RU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Экскурсии</a:t>
            </a:r>
          </a:p>
          <a:p>
            <a:pPr algn="ctr">
              <a:buNone/>
            </a:pPr>
            <a:endParaRPr lang="ru-RU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Методические мероприятия</a:t>
            </a:r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611560" y="764704"/>
            <a:ext cx="864096" cy="3888432"/>
          </a:xfrm>
          <a:prstGeom prst="curvedRightArrow">
            <a:avLst>
              <a:gd name="adj1" fmla="val 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 flipV="1">
            <a:off x="827584" y="1556790"/>
            <a:ext cx="187220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611560" y="2420888"/>
            <a:ext cx="266429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683568" y="3356992"/>
            <a:ext cx="259228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916832"/>
            <a:ext cx="6552414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Спасибо за внимание!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632848" cy="1152128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000" b="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зажечь искорку любви и интереса к жизни народа в  разное историческое время и его культуре.</a:t>
            </a:r>
            <a:endParaRPr lang="ru-RU" sz="2000" b="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познакомить детей с элементами материальной культуры,  включающими в себя знакомство с предметами быта, орудиями труда, одеждой;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прививать интерес к духовной культуре русского народа через обычаи. Праздники, народное творчество, искусство;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ормировать общечеловеческие нравственные качества, правила общения между людьми;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Воспитывать свободную и творческую личность, осознающую свои корни. Национальные истоки и свободную ориентацию в современном мире.</a:t>
            </a:r>
          </a:p>
          <a:p>
            <a:pPr>
              <a:buFont typeface="Wingdings" pitchFamily="2" charset="2"/>
              <a:buChar char="ü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Формы работы:   </a:t>
            </a:r>
          </a:p>
          <a:p>
            <a:pPr algn="ctr">
              <a:buNone/>
            </a:pPr>
            <a:r>
              <a:rPr lang="ru-RU" sz="4000" dirty="0" smtClean="0"/>
              <a:t>               </a:t>
            </a:r>
          </a:p>
          <a:p>
            <a:pPr algn="ctr">
              <a:buFont typeface="Wingdings" pitchFamily="2" charset="2"/>
              <a:buChar char="v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Экскурсии;</a:t>
            </a:r>
          </a:p>
          <a:p>
            <a:pPr algn="ctr"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Путешествия;</a:t>
            </a:r>
          </a:p>
          <a:p>
            <a:pPr algn="ctr"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Занятия;</a:t>
            </a:r>
          </a:p>
          <a:p>
            <a:pPr algn="ctr"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Театрализованные игры;</a:t>
            </a:r>
          </a:p>
          <a:p>
            <a:pPr algn="ctr"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Выставки;</a:t>
            </a:r>
          </a:p>
          <a:p>
            <a:pPr algn="ctr"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Конкурсы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Цели внедрения музейной педагогики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Овладение основными музейными терминами, культурой поведения в музее, расширение кругозора, обогащение словарного запаса, повышение познавательного интереса;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уровня коммуникативных и интеллектуально – познавательных способностей;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Установление дополнительного взаимодействия ДОУ и семьи, повышение уровня музейной культуры родителей, обогащение родительского опыта новыми средствами общения с детьми.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Цели и задачи мини - музея</a:t>
            </a:r>
            <a:endParaRPr lang="ru-RU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4726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Обогащение предметно-развивающей среды;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Обогащение воспитательно-образовательного пространства новыми формами;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Расширение кругозора дошкольников;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проектно-исследовательских умений и навыков, формирование активной жизненной позиции;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умения самостоятельно анализировать и систематизировать полученные знания;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познавательной деятельности и познавательных способностей;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у дошкольников представлений о музее.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Профили музея: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Краеведческий с широкой или конкретной тематикой;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Этнографический;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Естественно – научный;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Музей одного образа</a:t>
            </a:r>
          </a:p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Жанры: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Музей – экспозиция;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Музей – лаборатория;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Музей – театр;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Музей – игротека;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Музей – мастерская.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548680"/>
          </a:xfrm>
        </p:spPr>
        <p:txBody>
          <a:bodyPr>
            <a:normAutofit/>
          </a:bodyPr>
          <a:lstStyle/>
          <a:p>
            <a:pPr algn="ctr"/>
            <a:r>
              <a:rPr lang="ru-RU" sz="2400" b="0" dirty="0" smtClean="0">
                <a:solidFill>
                  <a:schemeClr val="tx2">
                    <a:lumMod val="75000"/>
                  </a:schemeClr>
                </a:solidFill>
              </a:rPr>
              <a:t>Интеграция музейной педагогики</a:t>
            </a:r>
            <a:endParaRPr lang="ru-RU" sz="2400" b="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267744" y="476672"/>
            <a:ext cx="2880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2"/>
          </p:cNvCxnSpPr>
          <p:nvPr/>
        </p:nvCxnSpPr>
        <p:spPr>
          <a:xfrm flipH="1">
            <a:off x="4644008" y="548680"/>
            <a:ext cx="1034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588224" y="404664"/>
            <a:ext cx="2880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827584" y="1052736"/>
            <a:ext cx="2207560" cy="576064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Организационное обучение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63887" y="980728"/>
            <a:ext cx="2512051" cy="576064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Совместная деятельность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444208" y="836712"/>
            <a:ext cx="2435928" cy="648072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Самостоятельная деятельность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1772816"/>
            <a:ext cx="2283682" cy="504056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Социальный мир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63887" y="1772816"/>
            <a:ext cx="2512051" cy="504056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экскурсии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2420888"/>
            <a:ext cx="2283682" cy="504056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Мир природы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444207" y="1700808"/>
            <a:ext cx="2342079" cy="432048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предметная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635896" y="3789040"/>
            <a:ext cx="2435928" cy="432048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Кружковая работа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563887" y="3068960"/>
            <a:ext cx="2512051" cy="504056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Создание мини-музеев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563888" y="2420888"/>
            <a:ext cx="2435928" cy="504056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проектирование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516216" y="4581128"/>
            <a:ext cx="2283682" cy="432048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поисковая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516216" y="3861048"/>
            <a:ext cx="2283682" cy="504056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творческая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516216" y="3212976"/>
            <a:ext cx="2283682" cy="432048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театрализованная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444207" y="2420888"/>
            <a:ext cx="2359805" cy="504056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игровая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755576" y="3140968"/>
            <a:ext cx="2283682" cy="504056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Физическая культура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55576" y="3861048"/>
            <a:ext cx="2283682" cy="432048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изодеятельность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755576" y="4509120"/>
            <a:ext cx="2283682" cy="432048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математика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419872" y="4437112"/>
            <a:ext cx="2664296" cy="504056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экспериментирование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827584" y="5229200"/>
            <a:ext cx="2207560" cy="504056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музыкальное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611560" y="5949280"/>
            <a:ext cx="81369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коммуникативных, мыслительных, интеллектуально – познавательных способностей ребенка 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516216" y="5301208"/>
            <a:ext cx="2207560" cy="432048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общение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707904" y="5157192"/>
            <a:ext cx="2207560" cy="576064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Развлечения, праздники и т.д.</a:t>
            </a:r>
            <a:endParaRPr lang="ru-RU" dirty="0"/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1475656" y="1628800"/>
            <a:ext cx="0" cy="144016"/>
          </a:xfrm>
          <a:prstGeom prst="straightConnector1">
            <a:avLst/>
          </a:prstGeom>
          <a:ln>
            <a:tailEnd type="arrow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>
            <a:off x="1259632" y="2276872"/>
            <a:ext cx="72008" cy="144016"/>
          </a:xfrm>
          <a:prstGeom prst="straightConnector1">
            <a:avLst/>
          </a:prstGeom>
          <a:ln>
            <a:tailEnd type="arrow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1547664" y="2924944"/>
            <a:ext cx="0" cy="216024"/>
          </a:xfrm>
          <a:prstGeom prst="straightConnector1">
            <a:avLst/>
          </a:prstGeom>
          <a:ln>
            <a:tailEnd type="arrow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1403648" y="3645024"/>
            <a:ext cx="0" cy="216024"/>
          </a:xfrm>
          <a:prstGeom prst="straightConnector1">
            <a:avLst/>
          </a:prstGeom>
          <a:ln>
            <a:tailEnd type="arrow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1331640" y="4293096"/>
            <a:ext cx="0" cy="216024"/>
          </a:xfrm>
          <a:prstGeom prst="straightConnector1">
            <a:avLst/>
          </a:prstGeom>
          <a:ln>
            <a:tailEnd type="arrow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1403648" y="4941168"/>
            <a:ext cx="0" cy="288032"/>
          </a:xfrm>
          <a:prstGeom prst="straightConnector1">
            <a:avLst/>
          </a:prstGeom>
          <a:ln>
            <a:tailEnd type="arrow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1475656" y="5733256"/>
            <a:ext cx="0" cy="216024"/>
          </a:xfrm>
          <a:prstGeom prst="straightConnector1">
            <a:avLst/>
          </a:prstGeom>
          <a:ln>
            <a:tailEnd type="arrow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5004048" y="1556792"/>
            <a:ext cx="0" cy="216024"/>
          </a:xfrm>
          <a:prstGeom prst="straightConnector1">
            <a:avLst/>
          </a:prstGeom>
          <a:ln>
            <a:tailEnd type="arrow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4427984" y="2276872"/>
            <a:ext cx="0" cy="144016"/>
          </a:xfrm>
          <a:prstGeom prst="straightConnector1">
            <a:avLst/>
          </a:prstGeom>
          <a:ln>
            <a:tailEnd type="arrow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4355976" y="2924944"/>
            <a:ext cx="0" cy="144016"/>
          </a:xfrm>
          <a:prstGeom prst="straightConnector1">
            <a:avLst/>
          </a:prstGeom>
          <a:ln>
            <a:tailEnd type="arrow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4283968" y="3573016"/>
            <a:ext cx="0" cy="216024"/>
          </a:xfrm>
          <a:prstGeom prst="straightConnector1">
            <a:avLst/>
          </a:prstGeom>
          <a:ln>
            <a:tailEnd type="arrow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4211960" y="4221088"/>
            <a:ext cx="0" cy="216024"/>
          </a:xfrm>
          <a:prstGeom prst="straightConnector1">
            <a:avLst/>
          </a:prstGeom>
          <a:ln>
            <a:tailEnd type="arrow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355976" y="4941168"/>
            <a:ext cx="0" cy="216024"/>
          </a:xfrm>
          <a:prstGeom prst="straightConnector1">
            <a:avLst/>
          </a:prstGeom>
          <a:ln>
            <a:tailEnd type="arrow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4427984" y="5733256"/>
            <a:ext cx="0" cy="216024"/>
          </a:xfrm>
          <a:prstGeom prst="straightConnector1">
            <a:avLst/>
          </a:prstGeom>
          <a:ln>
            <a:tailEnd type="arrow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7308304" y="1484784"/>
            <a:ext cx="0" cy="216024"/>
          </a:xfrm>
          <a:prstGeom prst="straightConnector1">
            <a:avLst/>
          </a:prstGeom>
          <a:ln>
            <a:tailEnd type="arrow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7092280" y="2132856"/>
            <a:ext cx="0" cy="288032"/>
          </a:xfrm>
          <a:prstGeom prst="straightConnector1">
            <a:avLst/>
          </a:prstGeom>
          <a:ln>
            <a:tailEnd type="arrow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7164288" y="2924944"/>
            <a:ext cx="0" cy="288032"/>
          </a:xfrm>
          <a:prstGeom prst="straightConnector1">
            <a:avLst/>
          </a:prstGeom>
          <a:ln>
            <a:tailEnd type="arrow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7164288" y="3645024"/>
            <a:ext cx="0" cy="144016"/>
          </a:xfrm>
          <a:prstGeom prst="straightConnector1">
            <a:avLst/>
          </a:prstGeom>
          <a:ln>
            <a:tailEnd type="arrow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7164288" y="4365104"/>
            <a:ext cx="0" cy="216024"/>
          </a:xfrm>
          <a:prstGeom prst="straightConnector1">
            <a:avLst/>
          </a:prstGeom>
          <a:ln>
            <a:tailEnd type="arrow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7092280" y="5733256"/>
            <a:ext cx="0" cy="216024"/>
          </a:xfrm>
          <a:prstGeom prst="straightConnector1">
            <a:avLst/>
          </a:prstGeom>
          <a:ln>
            <a:tailEnd type="arrow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>
            <a:off x="7164288" y="5013176"/>
            <a:ext cx="0" cy="288032"/>
          </a:xfrm>
          <a:prstGeom prst="straightConnector1">
            <a:avLst/>
          </a:prstGeom>
          <a:ln>
            <a:tailEnd type="arrow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мини - музеев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7239000" cy="4610912"/>
          </a:xfrm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ПОДГОТОВИТЕЛЬНЫЙ ЭТАП;</a:t>
            </a:r>
          </a:p>
          <a:p>
            <a:pPr marL="571500" indent="-571500">
              <a:buFont typeface="+mj-lt"/>
              <a:buAutoNum type="romanUcPeriod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ПРАКТИЧЕСКИЙ ЭТАП (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этап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реализации проекта);</a:t>
            </a:r>
          </a:p>
          <a:p>
            <a:pPr marL="571500" indent="-571500">
              <a:buFont typeface="+mj-lt"/>
              <a:buAutoNum type="romanUcPeriod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ПРОВЕДЕНИЕ КОНКУРСА «ЛУЧШИЙ МИНИ - МУЗЕЙ».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0"/>
            <a:ext cx="7848872" cy="6597352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                             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0099"/>
                </a:solidFill>
              </a:rPr>
              <a:t>МУЗЕЙ – ИЗБА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79512" y="260648"/>
            <a:ext cx="1944216" cy="108012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ПОЗНАВАТЕЛЬНАЯ ДЕЯТЕЛЬНОСТЬ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19672" y="980728"/>
            <a:ext cx="2736304" cy="1224136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Художественно – речевая деятельность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211960" y="1484784"/>
            <a:ext cx="2592288" cy="1224136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Художественно-творческая  деятельность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724128" y="332656"/>
            <a:ext cx="2376264" cy="1224136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Музыкально - творческая деятельность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4283968" y="5661248"/>
            <a:ext cx="2160240" cy="864096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вышивание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940152" y="4869160"/>
            <a:ext cx="1944216" cy="864096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игры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267744" y="5589240"/>
            <a:ext cx="1872208" cy="864096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плетение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940152" y="3717032"/>
            <a:ext cx="1944216" cy="864096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чаепития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3203848" y="4437112"/>
            <a:ext cx="1944216" cy="864096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рукоделие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3275856" y="3429000"/>
            <a:ext cx="2304256" cy="864096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развлечения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1043608" y="3429000"/>
            <a:ext cx="1944216" cy="864096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экскурсии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539552" y="5661248"/>
            <a:ext cx="1584176" cy="864096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вязание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1043608" y="4581128"/>
            <a:ext cx="1944216" cy="864096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посиделки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323528" y="2132856"/>
            <a:ext cx="2232248" cy="1008112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Рассматривание экспонатов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flipH="1" flipV="1">
            <a:off x="1187624" y="1412776"/>
            <a:ext cx="2232248" cy="158417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 flipV="1">
            <a:off x="3491880" y="2276872"/>
            <a:ext cx="216024" cy="648072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4211960" y="2564904"/>
            <a:ext cx="288032" cy="360040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5148064" y="1556792"/>
            <a:ext cx="1944216" cy="158417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 flipV="1">
            <a:off x="2483768" y="2780928"/>
            <a:ext cx="648072" cy="216024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14" idx="7"/>
          </p:cNvCxnSpPr>
          <p:nvPr/>
        </p:nvCxnSpPr>
        <p:spPr>
          <a:xfrm flipH="1">
            <a:off x="2703100" y="3212976"/>
            <a:ext cx="428740" cy="34256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2555776" y="3212976"/>
            <a:ext cx="792088" cy="1368152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3707904" y="3212976"/>
            <a:ext cx="432048" cy="216024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148064" y="3212976"/>
            <a:ext cx="1224136" cy="50405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12" idx="1"/>
          </p:cNvCxnSpPr>
          <p:nvPr/>
        </p:nvCxnSpPr>
        <p:spPr>
          <a:xfrm>
            <a:off x="2915816" y="4149080"/>
            <a:ext cx="572756" cy="41457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2051720" y="5013176"/>
            <a:ext cx="1152128" cy="7920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>
            <a:off x="3563888" y="5301208"/>
            <a:ext cx="72008" cy="288032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4427984" y="5373216"/>
            <a:ext cx="504056" cy="288032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5364088" y="4221088"/>
            <a:ext cx="720080" cy="7920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4F4F4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153</TotalTime>
  <Words>449</Words>
  <Application>Microsoft Office PowerPoint</Application>
  <PresentationFormat>Экран (4:3)</PresentationFormat>
  <Paragraphs>120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 </vt:lpstr>
      <vt:lpstr>Цель: зажечь искорку любви и интереса к жизни народа в  разное историческое время и его культуре.</vt:lpstr>
      <vt:lpstr>Слайд 3</vt:lpstr>
      <vt:lpstr>Цели внедрения музейной педагогики</vt:lpstr>
      <vt:lpstr>Цели и задачи мини - музея</vt:lpstr>
      <vt:lpstr>Слайд 6</vt:lpstr>
      <vt:lpstr>Интеграция музейной педагогики</vt:lpstr>
      <vt:lpstr>Создание мини - музеев</vt:lpstr>
      <vt:lpstr>Слайд 9</vt:lpstr>
      <vt:lpstr>Слайд 10</vt:lpstr>
      <vt:lpstr>Слайд 11</vt:lpstr>
      <vt:lpstr>Слайд 12</vt:lpstr>
      <vt:lpstr>Слайд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Люда</dc:creator>
  <cp:lastModifiedBy>Люда</cp:lastModifiedBy>
  <cp:revision>17</cp:revision>
  <dcterms:created xsi:type="dcterms:W3CDTF">2013-01-21T10:01:19Z</dcterms:created>
  <dcterms:modified xsi:type="dcterms:W3CDTF">2013-01-21T12:37:03Z</dcterms:modified>
</cp:coreProperties>
</file>