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есня" initials="П"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89" autoAdjust="0"/>
  </p:normalViewPr>
  <p:slideViewPr>
    <p:cSldViewPr>
      <p:cViewPr varScale="1">
        <p:scale>
          <a:sx n="58" d="100"/>
          <a:sy n="58" d="100"/>
        </p:scale>
        <p:origin x="-9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foxdesign.ru/aphorism/author/a_suhomlinsky.html"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Песня\Desktop\Новая папка (2)\5___\126 фоны для презентаций\53034.JPG"/>
          <p:cNvPicPr>
            <a:picLocks noChangeAspect="1" noChangeArrowheads="1"/>
          </p:cNvPicPr>
          <p:nvPr/>
        </p:nvPicPr>
        <p:blipFill>
          <a:blip r:embed="rId2" cstate="print"/>
          <a:srcRect/>
          <a:stretch>
            <a:fillRect/>
          </a:stretch>
        </p:blipFill>
        <p:spPr bwMode="auto">
          <a:xfrm>
            <a:off x="-2297" y="1"/>
            <a:ext cx="9146479" cy="6858000"/>
          </a:xfrm>
          <a:prstGeom prst="rect">
            <a:avLst/>
          </a:prstGeom>
          <a:noFill/>
        </p:spPr>
      </p:pic>
      <p:pic>
        <p:nvPicPr>
          <p:cNvPr id="4" name="Picture 74" descr="I:\1249248038_03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929062"/>
            <a:ext cx="2627784" cy="2928937"/>
          </a:xfrm>
          <a:prstGeom prst="rect">
            <a:avLst/>
          </a:prstGeom>
          <a:noFill/>
          <a:ln w="9525">
            <a:noFill/>
            <a:miter lim="800000"/>
            <a:headEnd/>
            <a:tailEnd/>
          </a:ln>
        </p:spPr>
      </p:pic>
      <p:pic>
        <p:nvPicPr>
          <p:cNvPr id="5" name="Picture 73" descr="I:\60113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20272" y="3573016"/>
            <a:ext cx="2123728" cy="4235916"/>
          </a:xfrm>
          <a:prstGeom prst="rect">
            <a:avLst/>
          </a:prstGeom>
          <a:noFill/>
          <a:ln w="9525">
            <a:noFill/>
            <a:miter lim="800000"/>
            <a:headEnd/>
            <a:tailEnd/>
          </a:ln>
        </p:spPr>
      </p:pic>
      <p:pic>
        <p:nvPicPr>
          <p:cNvPr id="6" name="Picture 76" descr="D:\Documents and Settings\YgolovnicK40000\Рабочий стол\bestgif.narod.ru_8112.gif"/>
          <p:cNvPicPr>
            <a:picLocks noChangeAspect="1" noChangeArrowheads="1" noCrop="1"/>
          </p:cNvPicPr>
          <p:nvPr/>
        </p:nvPicPr>
        <p:blipFill>
          <a:blip r:embed="rId5" cstate="print"/>
          <a:srcRect/>
          <a:stretch>
            <a:fillRect/>
          </a:stretch>
        </p:blipFill>
        <p:spPr bwMode="auto">
          <a:xfrm>
            <a:off x="5076056" y="3991517"/>
            <a:ext cx="2620025" cy="2866483"/>
          </a:xfrm>
          <a:prstGeom prst="rect">
            <a:avLst/>
          </a:prstGeom>
          <a:noFill/>
          <a:ln w="9525">
            <a:noFill/>
            <a:miter lim="800000"/>
            <a:headEnd/>
            <a:tailEnd/>
          </a:ln>
        </p:spPr>
      </p:pic>
      <p:sp>
        <p:nvSpPr>
          <p:cNvPr id="7" name="Прямоугольник 6"/>
          <p:cNvSpPr/>
          <p:nvPr/>
        </p:nvSpPr>
        <p:spPr>
          <a:xfrm>
            <a:off x="899592" y="620688"/>
            <a:ext cx="745723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rgbClr val="00B050"/>
                </a:solidFill>
                <a:effectLst>
                  <a:outerShdw blurRad="50800" dist="39000" dir="5460000" algn="tl">
                    <a:srgbClr val="000000">
                      <a:alpha val="38000"/>
                    </a:srgbClr>
                  </a:outerShdw>
                </a:effectLst>
              </a:rPr>
              <a:t>Программа</a:t>
            </a:r>
            <a:r>
              <a:rPr lang="ru-RU" sz="5400" b="1" dirty="0" smtClean="0">
                <a:ln w="11430"/>
                <a:solidFill>
                  <a:srgbClr val="00B050"/>
                </a:solidFill>
                <a:effectLst>
                  <a:outerShdw blurRad="50800" dist="39000" dir="5460000" algn="tl">
                    <a:srgbClr val="000000">
                      <a:alpha val="38000"/>
                    </a:srgbClr>
                  </a:outerShdw>
                </a:effectLst>
              </a:rPr>
              <a:t> работы</a:t>
            </a:r>
          </a:p>
          <a:p>
            <a:pPr algn="ctr"/>
            <a:r>
              <a:rPr lang="ru-RU" sz="5400" b="1" cap="none" spc="0" dirty="0" smtClean="0">
                <a:ln w="11430"/>
                <a:solidFill>
                  <a:srgbClr val="00B050"/>
                </a:solidFill>
                <a:effectLst>
                  <a:outerShdw blurRad="50800" dist="39000" dir="5460000" algn="tl">
                    <a:srgbClr val="000000">
                      <a:alpha val="38000"/>
                    </a:srgbClr>
                  </a:outerShdw>
                </a:effectLst>
              </a:rPr>
              <a:t>Клуба «Семейный очаг»</a:t>
            </a:r>
          </a:p>
        </p:txBody>
      </p:sp>
      <p:sp>
        <p:nvSpPr>
          <p:cNvPr id="8" name="Прямоугольник 7"/>
          <p:cNvSpPr/>
          <p:nvPr/>
        </p:nvSpPr>
        <p:spPr>
          <a:xfrm>
            <a:off x="2694634" y="2967335"/>
            <a:ext cx="3754746" cy="1200329"/>
          </a:xfrm>
          <a:prstGeom prst="rect">
            <a:avLst/>
          </a:prstGeom>
          <a:noFill/>
        </p:spPr>
        <p:txBody>
          <a:bodyPr wrap="none" lIns="91440" tIns="45720" rIns="91440" bIns="45720">
            <a:spAutoFit/>
          </a:bodyPr>
          <a:lstStyle/>
          <a:p>
            <a:pPr algn="ctr"/>
            <a:r>
              <a:rPr lang="ru-RU" sz="2400" b="1" cap="none" spc="0" dirty="0" smtClean="0">
                <a:ln w="10541" cmpd="sng">
                  <a:solidFill>
                    <a:srgbClr val="7D7D7D">
                      <a:tint val="100000"/>
                      <a:shade val="100000"/>
                      <a:satMod val="110000"/>
                    </a:srgbClr>
                  </a:solidFill>
                  <a:prstDash val="solid"/>
                </a:ln>
                <a:solidFill>
                  <a:srgbClr val="C00000"/>
                </a:solidFill>
                <a:effectLst/>
              </a:rPr>
              <a:t>Приготовила </a:t>
            </a:r>
            <a:r>
              <a:rPr lang="ru-RU" sz="2400" b="1" cap="none" spc="0" dirty="0" err="1" smtClean="0">
                <a:ln w="10541" cmpd="sng">
                  <a:solidFill>
                    <a:srgbClr val="7D7D7D">
                      <a:tint val="100000"/>
                      <a:shade val="100000"/>
                      <a:satMod val="110000"/>
                    </a:srgbClr>
                  </a:solidFill>
                  <a:prstDash val="solid"/>
                </a:ln>
                <a:solidFill>
                  <a:srgbClr val="C00000"/>
                </a:solidFill>
                <a:effectLst/>
              </a:rPr>
              <a:t>Намдакова</a:t>
            </a:r>
            <a:endParaRPr lang="ru-RU" sz="2400" b="1" cap="none" spc="0" dirty="0" smtClean="0">
              <a:ln w="10541" cmpd="sng">
                <a:solidFill>
                  <a:srgbClr val="7D7D7D">
                    <a:tint val="100000"/>
                    <a:shade val="100000"/>
                    <a:satMod val="110000"/>
                  </a:srgbClr>
                </a:solidFill>
                <a:prstDash val="solid"/>
              </a:ln>
              <a:solidFill>
                <a:srgbClr val="C00000"/>
              </a:solidFill>
              <a:effectLst/>
            </a:endParaRPr>
          </a:p>
          <a:p>
            <a:pPr algn="ctr"/>
            <a:r>
              <a:rPr lang="ru-RU" sz="2400" b="1" dirty="0" smtClean="0">
                <a:ln w="10541" cmpd="sng">
                  <a:solidFill>
                    <a:srgbClr val="7D7D7D">
                      <a:tint val="100000"/>
                      <a:shade val="100000"/>
                      <a:satMod val="110000"/>
                    </a:srgbClr>
                  </a:solidFill>
                  <a:prstDash val="solid"/>
                </a:ln>
                <a:solidFill>
                  <a:srgbClr val="C00000"/>
                </a:solidFill>
              </a:rPr>
              <a:t>Людмила Викторовна</a:t>
            </a:r>
          </a:p>
          <a:p>
            <a:pPr algn="ctr"/>
            <a:r>
              <a:rPr lang="ru-RU" sz="2400" b="1" cap="none" spc="0" dirty="0" smtClean="0">
                <a:ln w="10541" cmpd="sng">
                  <a:solidFill>
                    <a:srgbClr val="7D7D7D">
                      <a:tint val="100000"/>
                      <a:shade val="100000"/>
                      <a:satMod val="110000"/>
                    </a:srgbClr>
                  </a:solidFill>
                  <a:prstDash val="solid"/>
                </a:ln>
                <a:solidFill>
                  <a:srgbClr val="C00000"/>
                </a:solidFill>
                <a:effectLst/>
              </a:rPr>
              <a:t>Воспитатель 1-й категории</a:t>
            </a:r>
            <a:endParaRPr lang="ru-RU" sz="2400" b="1" cap="none" spc="0" dirty="0">
              <a:ln w="10541" cmpd="sng">
                <a:solidFill>
                  <a:srgbClr val="7D7D7D">
                    <a:tint val="100000"/>
                    <a:shade val="100000"/>
                    <a:satMod val="110000"/>
                  </a:srgbClr>
                </a:solidFill>
                <a:prstDash val="solid"/>
              </a:ln>
              <a:solidFill>
                <a:srgbClr val="C00000"/>
              </a:solidFill>
              <a:effectLst/>
            </a:endParaRPr>
          </a:p>
        </p:txBody>
      </p:sp>
      <p:sp>
        <p:nvSpPr>
          <p:cNvPr id="9" name="Прямоугольник 8"/>
          <p:cNvSpPr/>
          <p:nvPr/>
        </p:nvSpPr>
        <p:spPr>
          <a:xfrm>
            <a:off x="3419872" y="4725144"/>
            <a:ext cx="1814792" cy="400110"/>
          </a:xfrm>
          <a:prstGeom prst="rect">
            <a:avLst/>
          </a:prstGeom>
          <a:noFill/>
        </p:spPr>
        <p:txBody>
          <a:bodyPr wrap="none" lIns="91440" tIns="45720" rIns="91440" bIns="45720">
            <a:spAutoFit/>
          </a:bodyPr>
          <a:lstStyle/>
          <a:p>
            <a:pPr algn="ct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 Новый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Уоян</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Песня\Desktop\Новая папка (2)\5___\126 фоны для презентаций\2313.JPG"/>
          <p:cNvPicPr>
            <a:picLocks noChangeAspect="1" noChangeArrowheads="1"/>
          </p:cNvPicPr>
          <p:nvPr/>
        </p:nvPicPr>
        <p:blipFill>
          <a:blip r:embed="rId2" cstate="print"/>
          <a:srcRect/>
          <a:stretch>
            <a:fillRect/>
          </a:stretch>
        </p:blipFill>
        <p:spPr bwMode="auto">
          <a:xfrm>
            <a:off x="-57086" y="0"/>
            <a:ext cx="9201086" cy="6858000"/>
          </a:xfrm>
          <a:prstGeom prst="rect">
            <a:avLst/>
          </a:prstGeom>
          <a:noFill/>
        </p:spPr>
      </p:pic>
      <p:pic>
        <p:nvPicPr>
          <p:cNvPr id="21507" name="Picture 3" descr="C:\Users\Песня\Desktop\Новая папка (2)\ANIMASHKI_0193.gif"/>
          <p:cNvPicPr>
            <a:picLocks noChangeAspect="1" noChangeArrowheads="1"/>
          </p:cNvPicPr>
          <p:nvPr/>
        </p:nvPicPr>
        <p:blipFill>
          <a:blip r:embed="rId3" cstate="print"/>
          <a:srcRect/>
          <a:stretch>
            <a:fillRect/>
          </a:stretch>
        </p:blipFill>
        <p:spPr bwMode="auto">
          <a:xfrm>
            <a:off x="0" y="3284984"/>
            <a:ext cx="4860032" cy="4680520"/>
          </a:xfrm>
          <a:prstGeom prst="rect">
            <a:avLst/>
          </a:prstGeom>
          <a:noFill/>
        </p:spPr>
      </p:pic>
      <p:pic>
        <p:nvPicPr>
          <p:cNvPr id="21508" name="Picture 4" descr="C:\Users\Песня\Desktop\Новая папка (2)\1026_babochkiz_narod_ru.gif"/>
          <p:cNvPicPr>
            <a:picLocks noChangeAspect="1" noChangeArrowheads="1" noCrop="1"/>
          </p:cNvPicPr>
          <p:nvPr/>
        </p:nvPicPr>
        <p:blipFill>
          <a:blip r:embed="rId4" cstate="print"/>
          <a:srcRect/>
          <a:stretch>
            <a:fillRect/>
          </a:stretch>
        </p:blipFill>
        <p:spPr bwMode="auto">
          <a:xfrm rot="20820669">
            <a:off x="5561762" y="3293311"/>
            <a:ext cx="2948477" cy="2735360"/>
          </a:xfrm>
          <a:prstGeom prst="rect">
            <a:avLst/>
          </a:prstGeom>
          <a:noFill/>
        </p:spPr>
      </p:pic>
      <p:sp>
        <p:nvSpPr>
          <p:cNvPr id="6" name="Прямоугольник 5"/>
          <p:cNvSpPr/>
          <p:nvPr/>
        </p:nvSpPr>
        <p:spPr>
          <a:xfrm>
            <a:off x="3419872" y="0"/>
            <a:ext cx="231505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локи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509" name="Rectangle 5"/>
          <p:cNvSpPr>
            <a:spLocks noChangeArrowheads="1"/>
          </p:cNvSpPr>
          <p:nvPr/>
        </p:nvSpPr>
        <p:spPr bwMode="auto">
          <a:xfrm>
            <a:off x="1403648" y="692696"/>
            <a:ext cx="712879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«Социально-правовой»,</a:t>
            </a:r>
            <a:endParaRPr kumimoji="0" lang="ru-RU" sz="3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«Социально-медицинский»,</a:t>
            </a:r>
            <a:endParaRPr kumimoji="0" lang="ru-RU" sz="3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«Педагогический»,</a:t>
            </a:r>
            <a:endParaRPr kumimoji="0" lang="ru-RU" sz="3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«Психологический»,</a:t>
            </a:r>
            <a:endParaRPr kumimoji="0" lang="ru-RU" sz="36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a:t>
            </a:r>
            <a:r>
              <a:rPr kumimoji="0" lang="ru-RU" sz="3600" b="1"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Досуговый</a:t>
            </a:r>
            <a:r>
              <a:rPr kumimoji="0" lang="ru-RU" sz="36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a:t>
            </a:r>
            <a:endParaRPr kumimoji="0" lang="ru-RU" sz="3600"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Песня\Desktop\Новая папка (2)\5___\126 фоны для презентаций\53006.JPG"/>
          <p:cNvPicPr>
            <a:picLocks noChangeAspect="1" noChangeArrowheads="1"/>
          </p:cNvPicPr>
          <p:nvPr/>
        </p:nvPicPr>
        <p:blipFill>
          <a:blip r:embed="rId2" cstate="print"/>
          <a:srcRect/>
          <a:stretch>
            <a:fillRect/>
          </a:stretch>
        </p:blipFill>
        <p:spPr bwMode="auto">
          <a:xfrm>
            <a:off x="0" y="136"/>
            <a:ext cx="9146297" cy="6857864"/>
          </a:xfrm>
          <a:prstGeom prst="rect">
            <a:avLst/>
          </a:prstGeom>
          <a:noFill/>
        </p:spPr>
      </p:pic>
      <p:sp>
        <p:nvSpPr>
          <p:cNvPr id="22531" name="Rectangle 3"/>
          <p:cNvSpPr>
            <a:spLocks noChangeArrowheads="1"/>
          </p:cNvSpPr>
          <p:nvPr/>
        </p:nvSpPr>
        <p:spPr bwMode="auto">
          <a:xfrm>
            <a:off x="683568" y="0"/>
            <a:ext cx="76328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ОБЩИЕ ПРИНЦИПЫ ВЗАИМОДЕЙСТВИЯ ЧЛЕНОВ КЛУБА</a:t>
            </a:r>
            <a:r>
              <a:rPr kumimoji="0" lang="ru-RU" sz="2400" b="1" i="1"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rgbClr val="00B050"/>
              </a:solidFill>
              <a:effectLst/>
              <a:latin typeface="Arial" pitchFamily="34" charset="0"/>
              <a:cs typeface="Arial" pitchFamily="34" charset="0"/>
            </a:endParaRPr>
          </a:p>
        </p:txBody>
      </p:sp>
      <p:sp>
        <p:nvSpPr>
          <p:cNvPr id="22532" name="Rectangle 4"/>
          <p:cNvSpPr>
            <a:spLocks noChangeArrowheads="1"/>
          </p:cNvSpPr>
          <p:nvPr/>
        </p:nvSpPr>
        <p:spPr bwMode="auto">
          <a:xfrm>
            <a:off x="70992" y="980728"/>
            <a:ext cx="90730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добровольности и открытости.</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равенства.</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общности.</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уважения и понимания друг друга.</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активности.</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конфиденциальности.</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учета пожеланий и предложений каждого члена клуба.</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доброжелательности, поддержки и взаимопомощи.</a:t>
            </a:r>
            <a:endParaRPr kumimoji="0" lang="ru-RU" sz="2800" b="1" i="0" u="none" strike="noStrike" cap="none" normalizeH="0" baseline="0" dirty="0" smtClean="0">
              <a:ln>
                <a:noFill/>
              </a:ln>
              <a:solidFill>
                <a:srgbClr val="0070C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8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Принцип стремления к здоровому образу жизни</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3" name="Picture 5" descr="C:\Users\Песня\Desktop\Новая папка (2)\1025_babochkiz_narod_ru.gif"/>
          <p:cNvPicPr>
            <a:picLocks noChangeAspect="1" noChangeArrowheads="1" noCrop="1"/>
          </p:cNvPicPr>
          <p:nvPr/>
        </p:nvPicPr>
        <p:blipFill>
          <a:blip r:embed="rId3" cstate="print"/>
          <a:srcRect/>
          <a:stretch>
            <a:fillRect/>
          </a:stretch>
        </p:blipFill>
        <p:spPr bwMode="auto">
          <a:xfrm>
            <a:off x="7524328" y="188640"/>
            <a:ext cx="1428750" cy="1428750"/>
          </a:xfrm>
          <a:prstGeom prst="rect">
            <a:avLst/>
          </a:prstGeom>
          <a:noFill/>
        </p:spPr>
      </p:pic>
      <p:pic>
        <p:nvPicPr>
          <p:cNvPr id="22534" name="Picture 6" descr="C:\Users\Песня\Desktop\Новая папка (2)\1025_babochkiz_narod_ru.gif"/>
          <p:cNvPicPr>
            <a:picLocks noChangeAspect="1" noChangeArrowheads="1" noCrop="1"/>
          </p:cNvPicPr>
          <p:nvPr/>
        </p:nvPicPr>
        <p:blipFill>
          <a:blip r:embed="rId3" cstate="print"/>
          <a:srcRect/>
          <a:stretch>
            <a:fillRect/>
          </a:stretch>
        </p:blipFill>
        <p:spPr bwMode="auto">
          <a:xfrm rot="5400000">
            <a:off x="7267736" y="5197760"/>
            <a:ext cx="2348880" cy="2123728"/>
          </a:xfrm>
          <a:prstGeom prst="rect">
            <a:avLst/>
          </a:prstGeom>
          <a:noFill/>
        </p:spPr>
      </p:pic>
      <p:pic>
        <p:nvPicPr>
          <p:cNvPr id="22535" name="Picture 7" descr="C:\Users\Песня\Desktop\Новая папка (2)\1025_babochkiz_narod_ru.gif"/>
          <p:cNvPicPr>
            <a:picLocks noChangeAspect="1" noChangeArrowheads="1" noCrop="1"/>
          </p:cNvPicPr>
          <p:nvPr/>
        </p:nvPicPr>
        <p:blipFill>
          <a:blip r:embed="rId3" cstate="print"/>
          <a:srcRect/>
          <a:stretch>
            <a:fillRect/>
          </a:stretch>
        </p:blipFill>
        <p:spPr bwMode="auto">
          <a:xfrm rot="16425459">
            <a:off x="-279264" y="45282"/>
            <a:ext cx="1428750" cy="1428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Песня\Desktop\Новая папка (2)\5___\126 фоны для презентаций\530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115616" y="0"/>
            <a:ext cx="7143239"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Права членов клуба: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555" name="Rectangle 3"/>
          <p:cNvSpPr>
            <a:spLocks noChangeArrowheads="1"/>
          </p:cNvSpPr>
          <p:nvPr/>
        </p:nvSpPr>
        <p:spPr bwMode="auto">
          <a:xfrm>
            <a:off x="1187624" y="764704"/>
            <a:ext cx="71287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Быть членом клуба «Семейный очаг».</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Участвовать в планировании работы клуба.</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Иметь и высказывать свою точку зрения по тому или иному вопросу.</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Пользоваться библиотекой клуба.</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Получать индивидуальную консультацию у специалистов, принимающих участие в заседаниях клуба.</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Быть избранным в Совет клуба.</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24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Вносить предложения по улучшению работы клуба.</a:t>
            </a:r>
            <a:endParaRPr kumimoji="0" lang="ru-RU" sz="2400" b="1" i="0" u="none" strike="noStrike" cap="none" normalizeH="0" baseline="0" dirty="0" smtClean="0">
              <a:ln>
                <a:noFill/>
              </a:ln>
              <a:solidFill>
                <a:srgbClr val="00B050"/>
              </a:solidFill>
              <a:effectLst/>
              <a:latin typeface="Arial" pitchFamily="34" charset="0"/>
              <a:cs typeface="Arial" pitchFamily="34" charset="0"/>
            </a:endParaRPr>
          </a:p>
        </p:txBody>
      </p:sp>
      <p:pic>
        <p:nvPicPr>
          <p:cNvPr id="23556" name="Picture 4" descr="C:\Users\Песня\Desktop\Новая папка (2)\ANIMASHKI_0109.gif"/>
          <p:cNvPicPr>
            <a:picLocks noChangeAspect="1" noChangeArrowheads="1"/>
          </p:cNvPicPr>
          <p:nvPr/>
        </p:nvPicPr>
        <p:blipFill>
          <a:blip r:embed="rId3" cstate="print"/>
          <a:srcRect/>
          <a:stretch>
            <a:fillRect/>
          </a:stretch>
        </p:blipFill>
        <p:spPr bwMode="auto">
          <a:xfrm>
            <a:off x="6436123" y="5157192"/>
            <a:ext cx="2707877" cy="1942902"/>
          </a:xfrm>
          <a:prstGeom prst="rect">
            <a:avLst/>
          </a:prstGeom>
          <a:noFill/>
        </p:spPr>
      </p:pic>
      <p:pic>
        <p:nvPicPr>
          <p:cNvPr id="23557" name="Picture 5" descr="C:\Users\Песня\Desktop\Новая папка (2)\ANIMASHKI_0109.gif"/>
          <p:cNvPicPr>
            <a:picLocks noChangeAspect="1" noChangeArrowheads="1"/>
          </p:cNvPicPr>
          <p:nvPr/>
        </p:nvPicPr>
        <p:blipFill>
          <a:blip r:embed="rId3" cstate="print"/>
          <a:srcRect/>
          <a:stretch>
            <a:fillRect/>
          </a:stretch>
        </p:blipFill>
        <p:spPr bwMode="auto">
          <a:xfrm>
            <a:off x="323528" y="5336165"/>
            <a:ext cx="2121024" cy="1521835"/>
          </a:xfrm>
          <a:prstGeom prst="rect">
            <a:avLst/>
          </a:prstGeom>
          <a:noFill/>
        </p:spPr>
      </p:pic>
      <p:pic>
        <p:nvPicPr>
          <p:cNvPr id="23558" name="Picture 6" descr="C:\Users\Песня\Desktop\Новая папка (2)\ANIMASHKI_0109.gif"/>
          <p:cNvPicPr>
            <a:picLocks noChangeAspect="1" noChangeArrowheads="1"/>
          </p:cNvPicPr>
          <p:nvPr/>
        </p:nvPicPr>
        <p:blipFill>
          <a:blip r:embed="rId3" cstate="print"/>
          <a:srcRect/>
          <a:stretch>
            <a:fillRect/>
          </a:stretch>
        </p:blipFill>
        <p:spPr bwMode="auto">
          <a:xfrm rot="16630587">
            <a:off x="7085064" y="3495290"/>
            <a:ext cx="2735862" cy="19629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Песня\Desktop\Новая папка (2)\5___\126 фоны для презентаций\336.JPG"/>
          <p:cNvPicPr>
            <a:picLocks noChangeAspect="1" noChangeArrowheads="1"/>
          </p:cNvPicPr>
          <p:nvPr/>
        </p:nvPicPr>
        <p:blipFill>
          <a:blip r:embed="rId2" cstate="print"/>
          <a:srcRect/>
          <a:stretch>
            <a:fillRect/>
          </a:stretch>
        </p:blipFill>
        <p:spPr bwMode="auto">
          <a:xfrm>
            <a:off x="0" y="0"/>
            <a:ext cx="9797142" cy="6858000"/>
          </a:xfrm>
          <a:prstGeom prst="rect">
            <a:avLst/>
          </a:prstGeom>
          <a:noFill/>
        </p:spPr>
      </p:pic>
      <p:pic>
        <p:nvPicPr>
          <p:cNvPr id="24579" name="Picture 3" descr="C:\Users\Песня\Desktop\Новая папка (2)\ANIMASHKI_0193.gif"/>
          <p:cNvPicPr>
            <a:picLocks noChangeAspect="1" noChangeArrowheads="1"/>
          </p:cNvPicPr>
          <p:nvPr/>
        </p:nvPicPr>
        <p:blipFill>
          <a:blip r:embed="rId3" cstate="print"/>
          <a:srcRect/>
          <a:stretch>
            <a:fillRect/>
          </a:stretch>
        </p:blipFill>
        <p:spPr bwMode="auto">
          <a:xfrm rot="8046452">
            <a:off x="3407648" y="2788217"/>
            <a:ext cx="6864356" cy="5078369"/>
          </a:xfrm>
          <a:prstGeom prst="rect">
            <a:avLst/>
          </a:prstGeom>
          <a:noFill/>
        </p:spPr>
      </p:pic>
      <p:sp>
        <p:nvSpPr>
          <p:cNvPr id="4" name="Прямоугольник 3"/>
          <p:cNvSpPr/>
          <p:nvPr/>
        </p:nvSpPr>
        <p:spPr>
          <a:xfrm>
            <a:off x="0" y="0"/>
            <a:ext cx="9459193"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Обязанности членов клуба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580" name="Rectangle 4"/>
          <p:cNvSpPr>
            <a:spLocks noChangeArrowheads="1"/>
          </p:cNvSpPr>
          <p:nvPr/>
        </p:nvSpPr>
        <p:spPr bwMode="auto">
          <a:xfrm>
            <a:off x="539552" y="1124744"/>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ru-RU" sz="3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Регулярно посещать заседания клуба.</a:t>
            </a:r>
            <a:endParaRPr kumimoji="0" lang="ru-RU" sz="32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3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Активно участвовать в заседаниях.</a:t>
            </a:r>
            <a:endParaRPr kumimoji="0" lang="ru-RU" sz="3200" b="1" i="0" u="none" strike="noStrike" cap="none" normalizeH="0" baseline="0" dirty="0" smtClean="0">
              <a:ln>
                <a:noFill/>
              </a:ln>
              <a:solidFill>
                <a:srgbClr val="00B05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ru-RU" sz="3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Быть тактичными и доброжелательными по отношению друг к другу.</a:t>
            </a:r>
            <a:endParaRPr kumimoji="0" lang="ru-RU" sz="3200"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Песня\Desktop\Новая папка (2)\5___\126 фоны для презентаций\1188641109_hf_s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04" name="Rectangle 4"/>
          <p:cNvSpPr>
            <a:spLocks noChangeArrowheads="1"/>
          </p:cNvSpPr>
          <p:nvPr/>
        </p:nvSpPr>
        <p:spPr bwMode="auto">
          <a:xfrm>
            <a:off x="539552" y="0"/>
            <a:ext cx="6372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ПЛАН РАБОТЫ  КЛУБА  ДЛЯ  РОДИТЕЛЕЙ «СЕМЕЙНЫЙ ОЧАГ»   </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395536" y="836712"/>
          <a:ext cx="8064896" cy="5829688"/>
        </p:xfrm>
        <a:graphic>
          <a:graphicData uri="http://schemas.openxmlformats.org/drawingml/2006/table">
            <a:tbl>
              <a:tblPr/>
              <a:tblGrid>
                <a:gridCol w="3043357"/>
                <a:gridCol w="1826013"/>
                <a:gridCol w="1673847"/>
                <a:gridCol w="1521679"/>
              </a:tblGrid>
              <a:tr h="465208">
                <a:tc>
                  <a:txBody>
                    <a:bodyPr/>
                    <a:lstStyle/>
                    <a:p>
                      <a:pPr marL="228600" indent="-114300">
                        <a:spcAft>
                          <a:spcPts val="0"/>
                        </a:spcAft>
                      </a:pPr>
                      <a:r>
                        <a:rPr lang="ru-RU" sz="1400" b="1" dirty="0">
                          <a:solidFill>
                            <a:schemeClr val="accent2">
                              <a:lumMod val="40000"/>
                              <a:lumOff val="60000"/>
                            </a:schemeClr>
                          </a:solidFill>
                          <a:latin typeface="Times New Roman"/>
                          <a:ea typeface="Times New Roman"/>
                        </a:rPr>
                        <a:t>Тема заседания </a:t>
                      </a:r>
                      <a:r>
                        <a:rPr lang="ru-RU" sz="1400" b="1" dirty="0" smtClean="0">
                          <a:solidFill>
                            <a:schemeClr val="accent2">
                              <a:lumMod val="40000"/>
                              <a:lumOff val="60000"/>
                            </a:schemeClr>
                          </a:solidFill>
                          <a:latin typeface="Times New Roman"/>
                          <a:ea typeface="Times New Roman"/>
                        </a:rPr>
                        <a:t>                                                                                                                                                                                                             </a:t>
                      </a:r>
                      <a:endParaRPr lang="ru-RU" sz="1400" dirty="0">
                        <a:solidFill>
                          <a:schemeClr val="accent2">
                            <a:lumMod val="40000"/>
                            <a:lumOff val="60000"/>
                          </a:schemeClr>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indent="-114300">
                        <a:spcAft>
                          <a:spcPts val="0"/>
                        </a:spcAft>
                      </a:pPr>
                      <a:r>
                        <a:rPr lang="ru-RU" sz="1400" b="1" dirty="0">
                          <a:solidFill>
                            <a:schemeClr val="accent2">
                              <a:lumMod val="40000"/>
                              <a:lumOff val="60000"/>
                            </a:schemeClr>
                          </a:solidFill>
                          <a:latin typeface="Times New Roman"/>
                          <a:ea typeface="Times New Roman"/>
                        </a:rPr>
                        <a:t>Форма проведения</a:t>
                      </a:r>
                      <a:endParaRPr lang="ru-RU" sz="1400" dirty="0">
                        <a:solidFill>
                          <a:schemeClr val="accent2">
                            <a:lumMod val="40000"/>
                            <a:lumOff val="60000"/>
                          </a:schemeClr>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indent="-114300">
                        <a:spcAft>
                          <a:spcPts val="0"/>
                        </a:spcAft>
                      </a:pPr>
                      <a:r>
                        <a:rPr lang="ru-RU" sz="1400" b="1" dirty="0">
                          <a:solidFill>
                            <a:schemeClr val="accent2">
                              <a:lumMod val="40000"/>
                              <a:lumOff val="60000"/>
                            </a:schemeClr>
                          </a:solidFill>
                          <a:latin typeface="Times New Roman"/>
                          <a:ea typeface="Times New Roman"/>
                        </a:rPr>
                        <a:t>Ответственные </a:t>
                      </a:r>
                      <a:endParaRPr lang="ru-RU" sz="1400" dirty="0">
                        <a:solidFill>
                          <a:schemeClr val="accent2">
                            <a:lumMod val="40000"/>
                            <a:lumOff val="60000"/>
                          </a:schemeClr>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indent="-114300">
                        <a:spcAft>
                          <a:spcPts val="0"/>
                        </a:spcAft>
                      </a:pPr>
                      <a:r>
                        <a:rPr lang="ru-RU" sz="1400" b="1" dirty="0">
                          <a:solidFill>
                            <a:schemeClr val="accent2">
                              <a:lumMod val="40000"/>
                              <a:lumOff val="60000"/>
                            </a:schemeClr>
                          </a:solidFill>
                          <a:latin typeface="Times New Roman"/>
                          <a:ea typeface="Times New Roman"/>
                        </a:rPr>
                        <a:t>Срок проведения </a:t>
                      </a:r>
                      <a:endParaRPr lang="ru-RU" sz="1400" dirty="0">
                        <a:solidFill>
                          <a:schemeClr val="accent2">
                            <a:lumMod val="40000"/>
                            <a:lumOff val="60000"/>
                          </a:schemeClr>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151416">
                <a:tc>
                  <a:txBody>
                    <a:bodyPr/>
                    <a:lstStyle/>
                    <a:p>
                      <a:pPr marL="228600" indent="685800">
                        <a:spcAft>
                          <a:spcPts val="0"/>
                        </a:spcAft>
                      </a:pPr>
                      <a:endParaRPr lang="ru-RU" sz="1600" b="1">
                        <a:solidFill>
                          <a:srgbClr val="7030A0"/>
                        </a:solidFill>
                        <a:latin typeface="Times New Roman"/>
                        <a:ea typeface="Times New Roman"/>
                      </a:endParaRPr>
                    </a:p>
                    <a:p>
                      <a:pPr marL="228600" indent="-114300">
                        <a:spcAft>
                          <a:spcPts val="0"/>
                        </a:spcAft>
                      </a:pPr>
                      <a:r>
                        <a:rPr lang="ru-RU" sz="1600" b="1">
                          <a:solidFill>
                            <a:srgbClr val="7030A0"/>
                          </a:solidFill>
                          <a:latin typeface="Times New Roman"/>
                          <a:ea typeface="Times New Roman"/>
                        </a:rPr>
                        <a:t>1  Индивидуально психологические особенности детей </a:t>
                      </a:r>
                    </a:p>
                    <a:p>
                      <a:pPr marL="228600" indent="-114300">
                        <a:spcAft>
                          <a:spcPts val="0"/>
                        </a:spcAft>
                      </a:pPr>
                      <a:r>
                        <a:rPr lang="ru-RU" sz="1600" b="1">
                          <a:solidFill>
                            <a:srgbClr val="7030A0"/>
                          </a:solidFill>
                          <a:latin typeface="Times New Roman"/>
                          <a:ea typeface="Times New Roman"/>
                        </a:rPr>
                        <a:t>2. Почему дети такие неуправляемые?</a:t>
                      </a:r>
                    </a:p>
                    <a:p>
                      <a:pPr marL="228600" indent="-114300">
                        <a:spcAft>
                          <a:spcPts val="0"/>
                        </a:spcAft>
                      </a:pPr>
                      <a:r>
                        <a:rPr lang="ru-RU" sz="1600" b="1">
                          <a:solidFill>
                            <a:srgbClr val="7030A0"/>
                          </a:solidFill>
                          <a:latin typeface="Times New Roman"/>
                          <a:ea typeface="Times New Roman"/>
                        </a:rPr>
                        <a:t>3.Полезные и бесполезные правила жизни моего ребенка</a:t>
                      </a:r>
                    </a:p>
                    <a:p>
                      <a:pPr marL="228600" indent="-114300">
                        <a:spcAft>
                          <a:spcPts val="0"/>
                        </a:spcAft>
                      </a:pPr>
                      <a:r>
                        <a:rPr lang="ru-RU" sz="1600" b="1">
                          <a:solidFill>
                            <a:srgbClr val="7030A0"/>
                          </a:solidFill>
                          <a:latin typeface="Times New Roman"/>
                          <a:ea typeface="Times New Roman"/>
                        </a:rPr>
                        <a:t>4. О детской истерике</a:t>
                      </a:r>
                    </a:p>
                    <a:p>
                      <a:pPr marL="228600" indent="-114300">
                        <a:spcAft>
                          <a:spcPts val="0"/>
                        </a:spcAft>
                      </a:pPr>
                      <a:r>
                        <a:rPr lang="ru-RU" sz="1600" b="1">
                          <a:solidFill>
                            <a:srgbClr val="7030A0"/>
                          </a:solidFill>
                          <a:latin typeface="Times New Roman"/>
                          <a:ea typeface="Times New Roman"/>
                        </a:rPr>
                        <a:t>5. Родительская авторитарность</a:t>
                      </a:r>
                    </a:p>
                    <a:p>
                      <a:pPr marL="228600" indent="-114300">
                        <a:spcAft>
                          <a:spcPts val="0"/>
                        </a:spcAft>
                      </a:pPr>
                      <a:r>
                        <a:rPr lang="ru-RU" sz="1600" b="1">
                          <a:solidFill>
                            <a:srgbClr val="7030A0"/>
                          </a:solidFill>
                          <a:latin typeface="Times New Roman"/>
                          <a:ea typeface="Times New Roman"/>
                        </a:rPr>
                        <a:t>6. Как приучить ребенка к </a:t>
                      </a:r>
                    </a:p>
                    <a:p>
                      <a:pPr marL="228600" indent="-114300">
                        <a:spcAft>
                          <a:spcPts val="0"/>
                        </a:spcAft>
                      </a:pPr>
                      <a:r>
                        <a:rPr lang="ru-RU" sz="1600" b="1">
                          <a:solidFill>
                            <a:srgbClr val="7030A0"/>
                          </a:solidFill>
                          <a:latin typeface="Times New Roman"/>
                          <a:ea typeface="Times New Roman"/>
                        </a:rPr>
                        <a:t>самостоятельности</a:t>
                      </a:r>
                    </a:p>
                    <a:p>
                      <a:pPr marL="228600" indent="-114300">
                        <a:spcAft>
                          <a:spcPts val="0"/>
                        </a:spcAft>
                      </a:pPr>
                      <a:r>
                        <a:rPr lang="ru-RU" sz="1600" b="1">
                          <a:solidFill>
                            <a:srgbClr val="7030A0"/>
                          </a:solidFill>
                          <a:latin typeface="Times New Roman"/>
                          <a:ea typeface="Times New Roman"/>
                        </a:rPr>
                        <a:t>7. Поощрения и наказания </a:t>
                      </a:r>
                    </a:p>
                    <a:p>
                      <a:pPr marL="228600" indent="-114300">
                        <a:spcAft>
                          <a:spcPts val="0"/>
                        </a:spcAft>
                      </a:pPr>
                      <a:r>
                        <a:rPr lang="ru-RU" sz="1600" b="1">
                          <a:solidFill>
                            <a:srgbClr val="7030A0"/>
                          </a:solidFill>
                          <a:latin typeface="Times New Roman"/>
                          <a:ea typeface="Times New Roman"/>
                        </a:rPr>
                        <a:t>8. Запугивание ребенка в семье. Его последствия</a:t>
                      </a:r>
                    </a:p>
                    <a:p>
                      <a:pPr marL="228600" indent="-114300">
                        <a:spcAft>
                          <a:spcPts val="0"/>
                        </a:spcAft>
                      </a:pPr>
                      <a:r>
                        <a:rPr lang="ru-RU" sz="1600" b="1">
                          <a:solidFill>
                            <a:srgbClr val="7030A0"/>
                          </a:solidFill>
                          <a:latin typeface="Times New Roman"/>
                          <a:ea typeface="Times New Roman"/>
                        </a:rPr>
                        <a:t>9. Влияние супружеских отношений на эмоциональное самочувствие ребенка в семье</a:t>
                      </a: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endParaRPr lang="ru-RU" sz="1600" b="1" dirty="0">
                        <a:solidFill>
                          <a:srgbClr val="7030A0"/>
                        </a:solidFill>
                        <a:latin typeface="Times New Roman"/>
                        <a:ea typeface="Times New Roman"/>
                      </a:endParaRPr>
                    </a:p>
                    <a:p>
                      <a:pPr>
                        <a:spcAft>
                          <a:spcPts val="0"/>
                        </a:spcAft>
                      </a:pPr>
                      <a:r>
                        <a:rPr lang="ru-RU" sz="1600" b="1" dirty="0">
                          <a:solidFill>
                            <a:srgbClr val="7030A0"/>
                          </a:solidFill>
                          <a:latin typeface="Times New Roman"/>
                          <a:ea typeface="Times New Roman"/>
                        </a:rPr>
                        <a:t>Лекция</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Круглый </a:t>
                      </a:r>
                      <a:r>
                        <a:rPr lang="ru-RU" sz="1600" b="1" dirty="0">
                          <a:solidFill>
                            <a:srgbClr val="7030A0"/>
                          </a:solidFill>
                          <a:latin typeface="Times New Roman"/>
                          <a:ea typeface="Times New Roman"/>
                        </a:rPr>
                        <a:t>стол</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Практикум </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Тренинг </a:t>
                      </a:r>
                      <a:endParaRPr lang="ru-RU" sz="1600" b="1" dirty="0">
                        <a:solidFill>
                          <a:srgbClr val="7030A0"/>
                        </a:solidFill>
                        <a:latin typeface="Times New Roman"/>
                        <a:ea typeface="Times New Roman"/>
                      </a:endParaRPr>
                    </a:p>
                    <a:p>
                      <a:pPr marL="228600" indent="-114300">
                        <a:spcAft>
                          <a:spcPts val="0"/>
                        </a:spcAft>
                      </a:pPr>
                      <a:r>
                        <a:rPr lang="ru-RU" sz="1600" b="1" dirty="0">
                          <a:solidFill>
                            <a:srgbClr val="7030A0"/>
                          </a:solidFill>
                          <a:latin typeface="Times New Roman"/>
                          <a:ea typeface="Times New Roman"/>
                        </a:rPr>
                        <a:t>Дискуссия</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Практикум</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Диспут </a:t>
                      </a:r>
                      <a:endParaRPr lang="ru-RU" sz="1600" b="1" dirty="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Консультация</a:t>
                      </a:r>
                      <a:endParaRPr lang="ru-RU" sz="1600" b="1" dirty="0">
                        <a:solidFill>
                          <a:srgbClr val="7030A0"/>
                        </a:solidFill>
                        <a:latin typeface="Times New Roman"/>
                        <a:ea typeface="Times New Roman"/>
                      </a:endParaRPr>
                    </a:p>
                    <a:p>
                      <a:pPr marL="228600" indent="-114300">
                        <a:spcAft>
                          <a:spcPts val="0"/>
                        </a:spcAft>
                      </a:pPr>
                      <a:r>
                        <a:rPr lang="ru-RU" sz="1600" b="1" dirty="0">
                          <a:solidFill>
                            <a:srgbClr val="7030A0"/>
                          </a:solidFill>
                          <a:latin typeface="Times New Roman"/>
                          <a:ea typeface="Times New Roman"/>
                        </a:rPr>
                        <a:t> </a:t>
                      </a:r>
                    </a:p>
                    <a:p>
                      <a:pPr marL="228600" indent="-114300">
                        <a:spcAft>
                          <a:spcPts val="0"/>
                        </a:spcAft>
                      </a:pPr>
                      <a:r>
                        <a:rPr lang="ru-RU" sz="1600" b="1" dirty="0" smtClean="0">
                          <a:solidFill>
                            <a:srgbClr val="7030A0"/>
                          </a:solidFill>
                          <a:latin typeface="Times New Roman"/>
                          <a:ea typeface="Times New Roman"/>
                        </a:rPr>
                        <a:t>Консультация</a:t>
                      </a:r>
                      <a:endParaRPr lang="ru-RU" sz="1600" b="1" dirty="0">
                        <a:solidFill>
                          <a:srgbClr val="7030A0"/>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endParaRPr lang="ru-RU" sz="1600" b="1" dirty="0">
                        <a:solidFill>
                          <a:srgbClr val="7030A0"/>
                        </a:solidFill>
                        <a:latin typeface="Times New Roman"/>
                        <a:ea typeface="Times New Roman"/>
                      </a:endParaRPr>
                    </a:p>
                    <a:p>
                      <a:pPr>
                        <a:spcAft>
                          <a:spcPts val="0"/>
                        </a:spcAft>
                      </a:pPr>
                      <a:r>
                        <a:rPr lang="ru-RU" sz="1600" b="1" dirty="0">
                          <a:solidFill>
                            <a:srgbClr val="7030A0"/>
                          </a:solidFill>
                          <a:latin typeface="Times New Roman"/>
                          <a:ea typeface="Times New Roman"/>
                        </a:rPr>
                        <a:t>Воспитатели </a:t>
                      </a:r>
                    </a:p>
                    <a:p>
                      <a:pPr>
                        <a:spcAft>
                          <a:spcPts val="0"/>
                        </a:spcAft>
                      </a:pPr>
                      <a:endParaRPr lang="ru-RU" sz="1600" b="1" dirty="0" smtClean="0">
                        <a:solidFill>
                          <a:srgbClr val="7030A0"/>
                        </a:solidFill>
                        <a:latin typeface="Times New Roman"/>
                        <a:ea typeface="Times New Roman"/>
                      </a:endParaRPr>
                    </a:p>
                    <a:p>
                      <a:pPr>
                        <a:spcAft>
                          <a:spcPts val="0"/>
                        </a:spcAft>
                      </a:pPr>
                      <a:endParaRPr lang="ru-RU" sz="1600" b="1" dirty="0" smtClean="0">
                        <a:solidFill>
                          <a:srgbClr val="7030A0"/>
                        </a:solidFill>
                        <a:latin typeface="Times New Roman"/>
                        <a:ea typeface="Times New Roman"/>
                      </a:endParaRPr>
                    </a:p>
                    <a:p>
                      <a:pPr>
                        <a:spcAft>
                          <a:spcPts val="0"/>
                        </a:spcAft>
                      </a:pPr>
                      <a:r>
                        <a:rPr lang="ru-RU" sz="1600" b="1" dirty="0" smtClean="0">
                          <a:solidFill>
                            <a:srgbClr val="7030A0"/>
                          </a:solidFill>
                          <a:latin typeface="Times New Roman"/>
                          <a:ea typeface="Times New Roman"/>
                        </a:rPr>
                        <a:t>Воспитатели </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Воспитатели </a:t>
                      </a:r>
                      <a:endParaRPr lang="ru-RU" sz="1600" b="1" dirty="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Психолог</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Воспитатели </a:t>
                      </a:r>
                      <a:endParaRPr lang="ru-RU" sz="1600" b="1" dirty="0">
                        <a:solidFill>
                          <a:srgbClr val="7030A0"/>
                        </a:solidFill>
                        <a:latin typeface="Times New Roman"/>
                        <a:ea typeface="Times New Roman"/>
                      </a:endParaRPr>
                    </a:p>
                    <a:p>
                      <a:pPr marL="228600" indent="-114300">
                        <a:spcAft>
                          <a:spcPts val="0"/>
                        </a:spcAft>
                      </a:pPr>
                      <a:r>
                        <a:rPr lang="ru-RU" sz="1600" b="1" dirty="0">
                          <a:solidFill>
                            <a:srgbClr val="7030A0"/>
                          </a:solidFill>
                          <a:latin typeface="Times New Roman"/>
                          <a:ea typeface="Times New Roman"/>
                        </a:rPr>
                        <a:t>Воспитатели</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Соц.педагог </a:t>
                      </a:r>
                      <a:r>
                        <a:rPr lang="ru-RU" sz="1600" b="1" dirty="0">
                          <a:solidFill>
                            <a:srgbClr val="7030A0"/>
                          </a:solidFill>
                          <a:latin typeface="Times New Roman"/>
                          <a:ea typeface="Times New Roman"/>
                        </a:rPr>
                        <a:t>школы.</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Психолог</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Соц.педагог </a:t>
                      </a:r>
                      <a:r>
                        <a:rPr lang="ru-RU" sz="1600" b="1" dirty="0" err="1">
                          <a:solidFill>
                            <a:srgbClr val="7030A0"/>
                          </a:solidFill>
                          <a:latin typeface="Times New Roman"/>
                          <a:ea typeface="Times New Roman"/>
                        </a:rPr>
                        <a:t>шк</a:t>
                      </a:r>
                      <a:r>
                        <a:rPr lang="ru-RU" sz="1600" b="1" dirty="0">
                          <a:solidFill>
                            <a:srgbClr val="7030A0"/>
                          </a:solidFill>
                          <a:latin typeface="Times New Roman"/>
                          <a:ea typeface="Times New Roman"/>
                        </a:rPr>
                        <a:t>.</a:t>
                      </a: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endParaRPr lang="ru-RU" sz="1600" b="1" dirty="0">
                        <a:solidFill>
                          <a:srgbClr val="7030A0"/>
                        </a:solidFill>
                        <a:latin typeface="Times New Roman"/>
                        <a:ea typeface="Times New Roman"/>
                      </a:endParaRPr>
                    </a:p>
                    <a:p>
                      <a:pPr>
                        <a:spcAft>
                          <a:spcPts val="0"/>
                        </a:spcAft>
                      </a:pPr>
                      <a:r>
                        <a:rPr lang="ru-RU" sz="1600" b="1" dirty="0">
                          <a:solidFill>
                            <a:srgbClr val="7030A0"/>
                          </a:solidFill>
                          <a:latin typeface="Times New Roman"/>
                          <a:ea typeface="Times New Roman"/>
                        </a:rPr>
                        <a:t>сентябрь</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октябрь </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ноябрь</a:t>
                      </a:r>
                      <a:endParaRPr lang="ru-RU" sz="1600" b="1" dirty="0">
                        <a:solidFill>
                          <a:srgbClr val="7030A0"/>
                        </a:solidFill>
                        <a:latin typeface="Times New Roman"/>
                        <a:ea typeface="Times New Roman"/>
                      </a:endParaRPr>
                    </a:p>
                    <a:p>
                      <a:pPr marL="228600" indent="-114300">
                        <a:spcAft>
                          <a:spcPts val="0"/>
                        </a:spcAft>
                      </a:pPr>
                      <a:r>
                        <a:rPr lang="ru-RU" sz="1600" b="1" dirty="0">
                          <a:solidFill>
                            <a:srgbClr val="7030A0"/>
                          </a:solidFill>
                          <a:latin typeface="Times New Roman"/>
                          <a:ea typeface="Times New Roman"/>
                        </a:rPr>
                        <a:t>декабрь </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январь </a:t>
                      </a:r>
                      <a:endParaRPr lang="ru-RU" sz="1600" b="1" dirty="0">
                        <a:solidFill>
                          <a:srgbClr val="7030A0"/>
                        </a:solidFill>
                        <a:latin typeface="Times New Roman"/>
                        <a:ea typeface="Times New Roman"/>
                      </a:endParaRPr>
                    </a:p>
                    <a:p>
                      <a:pPr marL="228600" indent="-114300">
                        <a:spcAft>
                          <a:spcPts val="0"/>
                        </a:spcAft>
                      </a:pPr>
                      <a:r>
                        <a:rPr lang="ru-RU" sz="1600" b="1" dirty="0">
                          <a:solidFill>
                            <a:srgbClr val="7030A0"/>
                          </a:solidFill>
                          <a:latin typeface="Times New Roman"/>
                          <a:ea typeface="Times New Roman"/>
                        </a:rPr>
                        <a:t>февраль</a:t>
                      </a: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март</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апрель</a:t>
                      </a:r>
                      <a:endParaRPr lang="ru-RU" sz="1600" b="1" dirty="0">
                        <a:solidFill>
                          <a:srgbClr val="7030A0"/>
                        </a:solidFill>
                        <a:latin typeface="Times New Roman"/>
                        <a:ea typeface="Times New Roman"/>
                      </a:endParaRPr>
                    </a:p>
                    <a:p>
                      <a:pPr marL="228600" indent="-114300">
                        <a:spcAft>
                          <a:spcPts val="0"/>
                        </a:spcAft>
                      </a:pPr>
                      <a:endParaRPr lang="ru-RU" sz="1600" b="1" dirty="0" smtClean="0">
                        <a:solidFill>
                          <a:srgbClr val="7030A0"/>
                        </a:solidFill>
                        <a:latin typeface="Times New Roman"/>
                        <a:ea typeface="Times New Roman"/>
                      </a:endParaRPr>
                    </a:p>
                    <a:p>
                      <a:pPr marL="228600" indent="-114300">
                        <a:spcAft>
                          <a:spcPts val="0"/>
                        </a:spcAft>
                      </a:pPr>
                      <a:r>
                        <a:rPr lang="ru-RU" sz="1600" b="1" dirty="0" smtClean="0">
                          <a:solidFill>
                            <a:srgbClr val="7030A0"/>
                          </a:solidFill>
                          <a:latin typeface="Times New Roman"/>
                          <a:ea typeface="Times New Roman"/>
                        </a:rPr>
                        <a:t>май </a:t>
                      </a:r>
                      <a:endParaRPr lang="ru-RU" sz="1600" b="1" dirty="0">
                        <a:solidFill>
                          <a:srgbClr val="7030A0"/>
                        </a:solidFill>
                        <a:latin typeface="Times New Roman"/>
                        <a:ea typeface="Times New Roman"/>
                      </a:endParaRPr>
                    </a:p>
                  </a:txBody>
                  <a:tcPr marL="60556" marR="60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25605" name="Picture 5" descr="C:\Users\Песня\Desktop\Новая папка (2)\animashki-46.gif"/>
          <p:cNvPicPr>
            <a:picLocks noChangeAspect="1" noChangeArrowheads="1" noCrop="1"/>
          </p:cNvPicPr>
          <p:nvPr/>
        </p:nvPicPr>
        <p:blipFill>
          <a:blip r:embed="rId3" cstate="print"/>
          <a:srcRect/>
          <a:stretch>
            <a:fillRect/>
          </a:stretch>
        </p:blipFill>
        <p:spPr bwMode="auto">
          <a:xfrm>
            <a:off x="8460432" y="5157192"/>
            <a:ext cx="683568" cy="17008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Песня\Desktop\Новая папка (2)\Новая папка (5)\bestgif_narod_ru_21162.gif"/>
          <p:cNvPicPr>
            <a:picLocks noChangeAspect="1" noChangeArrowheads="1" noCrop="1"/>
          </p:cNvPicPr>
          <p:nvPr/>
        </p:nvPicPr>
        <p:blipFill>
          <a:blip r:embed="rId2" cstate="print"/>
          <a:srcRect/>
          <a:stretch>
            <a:fillRect/>
          </a:stretch>
        </p:blipFill>
        <p:spPr bwMode="auto">
          <a:xfrm>
            <a:off x="-180528" y="0"/>
            <a:ext cx="9324528" cy="6857999"/>
          </a:xfrm>
          <a:prstGeom prst="rect">
            <a:avLst/>
          </a:prstGeom>
          <a:noFill/>
        </p:spPr>
      </p:pic>
      <p:sp>
        <p:nvSpPr>
          <p:cNvPr id="4" name="Прямоугольник 3"/>
          <p:cNvSpPr/>
          <p:nvPr/>
        </p:nvSpPr>
        <p:spPr>
          <a:xfrm>
            <a:off x="2600949" y="2967335"/>
            <a:ext cx="3942106" cy="2585323"/>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есня\Desktop\Новая папка (2)\5___\126 фоны для презентаций\53037.JPG"/>
          <p:cNvPicPr>
            <a:picLocks noChangeAspect="1" noChangeArrowheads="1"/>
          </p:cNvPicPr>
          <p:nvPr/>
        </p:nvPicPr>
        <p:blipFill>
          <a:blip r:embed="rId2" cstate="print"/>
          <a:srcRect/>
          <a:stretch>
            <a:fillRect/>
          </a:stretch>
        </p:blipFill>
        <p:spPr bwMode="auto">
          <a:xfrm>
            <a:off x="-396552" y="75"/>
            <a:ext cx="9721080" cy="6857925"/>
          </a:xfrm>
          <a:prstGeom prst="rect">
            <a:avLst/>
          </a:prstGeom>
          <a:noFill/>
        </p:spPr>
      </p:pic>
      <p:sp>
        <p:nvSpPr>
          <p:cNvPr id="3" name="Прямоугольник 2"/>
          <p:cNvSpPr/>
          <p:nvPr/>
        </p:nvSpPr>
        <p:spPr>
          <a:xfrm>
            <a:off x="899592" y="332656"/>
            <a:ext cx="7200800" cy="1200329"/>
          </a:xfrm>
          <a:prstGeom prst="rect">
            <a:avLst/>
          </a:prstGeom>
        </p:spPr>
        <p:txBody>
          <a:bodyPr wrap="square">
            <a:spAutoFit/>
          </a:bodyPr>
          <a:lstStyle/>
          <a:p>
            <a:r>
              <a:rPr lang="ru-RU" sz="5400" b="1" dirty="0" smtClean="0">
                <a:solidFill>
                  <a:srgbClr val="00B050"/>
                </a:solidFill>
              </a:rPr>
              <a:t>Клуб «</a:t>
            </a:r>
            <a:r>
              <a:rPr lang="ru-RU" sz="5400" b="1" dirty="0" smtClean="0">
                <a:solidFill>
                  <a:srgbClr val="00B050"/>
                </a:solidFill>
              </a:rPr>
              <a:t>Семейный очаг»</a:t>
            </a:r>
            <a:r>
              <a:rPr lang="ru-RU" sz="2800" dirty="0" smtClean="0"/>
              <a:t/>
            </a:r>
            <a:br>
              <a:rPr lang="ru-RU" sz="2800" dirty="0" smtClean="0"/>
            </a:br>
            <a:endParaRPr lang="ru-RU" dirty="0"/>
          </a:p>
        </p:txBody>
      </p:sp>
      <p:sp>
        <p:nvSpPr>
          <p:cNvPr id="4" name="Прямоугольник 3"/>
          <p:cNvSpPr/>
          <p:nvPr/>
        </p:nvSpPr>
        <p:spPr>
          <a:xfrm>
            <a:off x="1547664" y="1556792"/>
            <a:ext cx="6174432" cy="2431435"/>
          </a:xfrm>
          <a:prstGeom prst="rect">
            <a:avLst/>
          </a:prstGeom>
        </p:spPr>
        <p:txBody>
          <a:bodyPr wrap="square">
            <a:spAutoFit/>
          </a:bodyPr>
          <a:lstStyle/>
          <a:p>
            <a:r>
              <a:rPr lang="ru-RU" sz="3600" b="1" dirty="0" smtClean="0">
                <a:solidFill>
                  <a:schemeClr val="accent2">
                    <a:lumMod val="60000"/>
                    <a:lumOff val="40000"/>
                  </a:schemeClr>
                </a:solidFill>
              </a:rPr>
              <a:t>Семья - это та первичная среда, где человек должен учиться творить добро. - </a:t>
            </a:r>
            <a:r>
              <a:rPr lang="ru-RU" sz="4400" b="1" i="1" dirty="0" smtClean="0">
                <a:hlinkClick r:id="rId3"/>
              </a:rPr>
              <a:t>В. Сухомлинский</a:t>
            </a:r>
            <a:r>
              <a:rPr lang="ru-RU" sz="4400" b="1" dirty="0" smtClean="0"/>
              <a:t> </a:t>
            </a:r>
            <a:endParaRPr lang="ru-RU" sz="4400" b="1" dirty="0"/>
          </a:p>
        </p:txBody>
      </p:sp>
      <p:pic>
        <p:nvPicPr>
          <p:cNvPr id="5" name="Picture 6" descr="D:\Documents and Settings\YgolovnicK40000\Рабочий стол\Новая папка (2)\1263584506_pravilno-nachat-semejnuyu-zhizn.jpg"/>
          <p:cNvPicPr>
            <a:picLocks noChangeAspect="1" noChangeArrowheads="1"/>
          </p:cNvPicPr>
          <p:nvPr/>
        </p:nvPicPr>
        <p:blipFill>
          <a:blip r:embed="rId4" cstate="print"/>
          <a:srcRect/>
          <a:stretch>
            <a:fillRect/>
          </a:stretch>
        </p:blipFill>
        <p:spPr bwMode="auto">
          <a:xfrm>
            <a:off x="467544" y="548680"/>
            <a:ext cx="8185970" cy="6077714"/>
          </a:xfrm>
          <a:prstGeom prst="rect">
            <a:avLst/>
          </a:prstGeom>
          <a:noFill/>
          <a:ln w="76200" cmpd="tri">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Песня\Desktop\Новая папка (2)\5___\126 фоны для презентаций\5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339752" y="332656"/>
            <a:ext cx="4217758" cy="523220"/>
          </a:xfrm>
          <a:prstGeom prst="rect">
            <a:avLst/>
          </a:prstGeom>
        </p:spPr>
        <p:txBody>
          <a:bodyPr wrap="none">
            <a:spAutoFit/>
          </a:bodyPr>
          <a:lstStyle/>
          <a:p>
            <a:r>
              <a:rPr lang="ru-RU" sz="2800" b="1" dirty="0" smtClean="0">
                <a:solidFill>
                  <a:srgbClr val="0070C0"/>
                </a:solidFill>
              </a:rPr>
              <a:t>АСПЕКТЫ РАБОТЫ КЛУБА </a:t>
            </a:r>
            <a:endParaRPr lang="ru-RU" sz="2800" b="1" dirty="0">
              <a:solidFill>
                <a:srgbClr val="0070C0"/>
              </a:solidFill>
            </a:endParaRPr>
          </a:p>
        </p:txBody>
      </p:sp>
      <p:sp>
        <p:nvSpPr>
          <p:cNvPr id="2053" name="Rectangle 5"/>
          <p:cNvSpPr>
            <a:spLocks noChangeArrowheads="1"/>
          </p:cNvSpPr>
          <p:nvPr/>
        </p:nvSpPr>
        <p:spPr bwMode="auto">
          <a:xfrm>
            <a:off x="683568" y="1258307"/>
            <a:ext cx="79208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Сотрудничество с родителями – это процесс многоуровневый и сложный. Чтобы выйти на высокий уровень сотрудничества специалистам образовательного учреждения необходимо создать для этого необходимые условия. Одним из условий эффективного сотрудничества является повышение уровня педагогической компетенции родителей. Для этого специалисты образовательного учреждения используют различные формы работы (совместные мероприятия, привлечение родителей к созданию развивающей среды, к деятельности различных кружков, к участию в различных просветительских программах и т. д.)  Комплексной формой такого взаимодействия с родителями в нашей группе стал клуб «Семейный очаг». </a:t>
            </a:r>
            <a:endParaRPr kumimoji="0" lang="ru-RU" sz="2000" b="1" i="0" u="none" strike="noStrike" cap="none" normalizeH="0" baseline="0" dirty="0" smtClean="0">
              <a:ln>
                <a:noFill/>
              </a:ln>
              <a:solidFill>
                <a:srgbClr val="00B050"/>
              </a:solidFill>
              <a:effectLst/>
              <a:latin typeface="Arial" pitchFamily="34" charset="0"/>
              <a:cs typeface="Arial" pitchFamily="34" charset="0"/>
            </a:endParaRPr>
          </a:p>
        </p:txBody>
      </p:sp>
      <p:pic>
        <p:nvPicPr>
          <p:cNvPr id="2055" name="Picture 7" descr="C:\Users\Песня\Desktop\Новая папка (2)\ANIMASHKI_0103.gif"/>
          <p:cNvPicPr>
            <a:picLocks noChangeAspect="1" noChangeArrowheads="1"/>
          </p:cNvPicPr>
          <p:nvPr/>
        </p:nvPicPr>
        <p:blipFill>
          <a:blip r:embed="rId3" cstate="print"/>
          <a:srcRect/>
          <a:stretch>
            <a:fillRect/>
          </a:stretch>
        </p:blipFill>
        <p:spPr bwMode="auto">
          <a:xfrm rot="10529880">
            <a:off x="6868970" y="4582970"/>
            <a:ext cx="2275030" cy="2275030"/>
          </a:xfrm>
          <a:prstGeom prst="rect">
            <a:avLst/>
          </a:prstGeom>
          <a:noFill/>
        </p:spPr>
      </p:pic>
      <p:pic>
        <p:nvPicPr>
          <p:cNvPr id="2056" name="Picture 8" descr="C:\Users\Песня\Desktop\Новая папка (2)\ANIMASHKI_0103.gif"/>
          <p:cNvPicPr>
            <a:picLocks noChangeAspect="1" noChangeArrowheads="1"/>
          </p:cNvPicPr>
          <p:nvPr/>
        </p:nvPicPr>
        <p:blipFill>
          <a:blip r:embed="rId3" cstate="print"/>
          <a:srcRect/>
          <a:stretch>
            <a:fillRect/>
          </a:stretch>
        </p:blipFill>
        <p:spPr bwMode="auto">
          <a:xfrm rot="16200000">
            <a:off x="0" y="5157192"/>
            <a:ext cx="1700808" cy="17008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Песня\Desktop\Новая папка (2)\5___\126 фоны для презентаций\3174.jpg"/>
          <p:cNvPicPr>
            <a:picLocks noChangeAspect="1" noChangeArrowheads="1"/>
          </p:cNvPicPr>
          <p:nvPr/>
        </p:nvPicPr>
        <p:blipFill>
          <a:blip r:embed="rId2" cstate="print"/>
          <a:srcRect b="4851"/>
          <a:stretch>
            <a:fillRect/>
          </a:stretch>
        </p:blipFill>
        <p:spPr bwMode="auto">
          <a:xfrm>
            <a:off x="0" y="0"/>
            <a:ext cx="9144000" cy="6858000"/>
          </a:xfrm>
          <a:prstGeom prst="rect">
            <a:avLst/>
          </a:prstGeom>
          <a:noFill/>
        </p:spPr>
      </p:pic>
      <p:sp>
        <p:nvSpPr>
          <p:cNvPr id="4" name="Прямоугольник 3"/>
          <p:cNvSpPr/>
          <p:nvPr/>
        </p:nvSpPr>
        <p:spPr>
          <a:xfrm>
            <a:off x="2699792" y="260648"/>
            <a:ext cx="3654441" cy="1446550"/>
          </a:xfrm>
          <a:prstGeom prst="rect">
            <a:avLst/>
          </a:prstGeom>
          <a:noFill/>
        </p:spPr>
        <p:txBody>
          <a:bodyPr wrap="square" lIns="91440" tIns="45720" rIns="91440" bIns="45720">
            <a:spAutoFit/>
          </a:bodyPr>
          <a:lstStyle/>
          <a:p>
            <a:pPr algn="ctr"/>
            <a:r>
              <a:rPr lang="ru-RU"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Цель:</a:t>
            </a:r>
            <a:endParaRPr lang="ru-RU"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363" name="Rectangle 3"/>
          <p:cNvSpPr>
            <a:spLocks noChangeArrowheads="1"/>
          </p:cNvSpPr>
          <p:nvPr/>
        </p:nvSpPr>
        <p:spPr bwMode="auto">
          <a:xfrm>
            <a:off x="251520" y="1412776"/>
            <a:ext cx="853244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b="1" i="1"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активизация сотрудничества между педагогами  группы и семьями воспитанников для создания благоприятных условий развития детей</a:t>
            </a:r>
            <a:r>
              <a:rPr kumimoji="0" lang="ru-RU"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4" name="Picture 4" descr="C:\Users\Песня\Desktop\Новая папка (2)\ANIMASHKI_0103.gif"/>
          <p:cNvPicPr>
            <a:picLocks noChangeAspect="1" noChangeArrowheads="1"/>
          </p:cNvPicPr>
          <p:nvPr/>
        </p:nvPicPr>
        <p:blipFill>
          <a:blip r:embed="rId3" cstate="print"/>
          <a:srcRect/>
          <a:stretch>
            <a:fillRect/>
          </a:stretch>
        </p:blipFill>
        <p:spPr bwMode="auto">
          <a:xfrm rot="5222801">
            <a:off x="6011868" y="260355"/>
            <a:ext cx="2857500" cy="2857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Песня\Desktop\Новая папка (2)\5___\126 фоны для презентаций\53006.JPG"/>
          <p:cNvPicPr>
            <a:picLocks noChangeAspect="1" noChangeArrowheads="1"/>
          </p:cNvPicPr>
          <p:nvPr/>
        </p:nvPicPr>
        <p:blipFill>
          <a:blip r:embed="rId2" cstate="print"/>
          <a:srcRect/>
          <a:stretch>
            <a:fillRect/>
          </a:stretch>
        </p:blipFill>
        <p:spPr bwMode="auto">
          <a:xfrm>
            <a:off x="-2297" y="137"/>
            <a:ext cx="9146297" cy="6857864"/>
          </a:xfrm>
          <a:prstGeom prst="rect">
            <a:avLst/>
          </a:prstGeom>
          <a:noFill/>
        </p:spPr>
      </p:pic>
      <p:sp>
        <p:nvSpPr>
          <p:cNvPr id="3" name="Прямоугольник 2"/>
          <p:cNvSpPr/>
          <p:nvPr/>
        </p:nvSpPr>
        <p:spPr>
          <a:xfrm>
            <a:off x="971600" y="-459432"/>
            <a:ext cx="6716903" cy="1446550"/>
          </a:xfrm>
          <a:prstGeom prst="rect">
            <a:avLst/>
          </a:prstGeom>
          <a:noFill/>
        </p:spPr>
        <p:txBody>
          <a:bodyPr wrap="square" lIns="91440" tIns="45720" rIns="91440" bIns="45720">
            <a:spAutoFit/>
          </a:bodyPr>
          <a:lstStyle/>
          <a:p>
            <a:pPr algn="ctr"/>
            <a:r>
              <a:rPr lang="ru-RU" sz="8800" b="1" dirty="0" smtClean="0">
                <a:solidFill>
                  <a:srgbClr val="00B0F0"/>
                </a:solidFill>
              </a:rPr>
              <a:t>задачи клуба</a:t>
            </a:r>
            <a:endParaRPr lang="ru-RU"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outerShdw blurRad="50800" dist="40000" dir="5400000" algn="tl" rotWithShape="0">
                  <a:srgbClr val="000000">
                    <a:shade val="5000"/>
                    <a:satMod val="120000"/>
                    <a:alpha val="33000"/>
                  </a:srgbClr>
                </a:outerShdw>
              </a:effectLst>
            </a:endParaRPr>
          </a:p>
        </p:txBody>
      </p:sp>
      <p:sp>
        <p:nvSpPr>
          <p:cNvPr id="16388" name="Rectangle 4"/>
          <p:cNvSpPr>
            <a:spLocks noChangeArrowheads="1"/>
          </p:cNvSpPr>
          <p:nvPr/>
        </p:nvSpPr>
        <p:spPr bwMode="auto">
          <a:xfrm>
            <a:off x="251520" y="626781"/>
            <a:ext cx="85689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повышение педагогической культуры родителей и совершенствование условий воспитания ребенка в семье и в детском саду;</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обмен позитивным опытом семейного воспитания;</a:t>
            </a:r>
            <a:endParaRPr kumimoji="0" lang="ru-RU" sz="32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accent2">
                    <a:lumMod val="75000"/>
                  </a:schemeClr>
                </a:solidFill>
                <a:effectLst/>
                <a:latin typeface="Arial" pitchFamily="34" charset="0"/>
                <a:ea typeface="Times New Roman" pitchFamily="18" charset="0"/>
                <a:cs typeface="Arial" pitchFamily="34" charset="0"/>
              </a:rPr>
              <a:t>инициирование и реализация новых форм организации воспитательной работы</a:t>
            </a:r>
            <a:r>
              <a:rPr kumimoji="0" lang="ru-RU" sz="3200" b="1" i="0" u="none" strike="noStrike" cap="none" normalizeH="0" baseline="0" dirty="0" smtClean="0">
                <a:ln>
                  <a:noFill/>
                </a:ln>
                <a:solidFill>
                  <a:schemeClr val="accent2">
                    <a:lumMod val="75000"/>
                  </a:schemeClr>
                </a:solidFill>
                <a:effectLst/>
                <a:latin typeface="Arial" pitchFamily="34" charset="0"/>
                <a:cs typeface="Arial" pitchFamily="34" charset="0"/>
              </a:rPr>
              <a:t> </a:t>
            </a:r>
          </a:p>
        </p:txBody>
      </p:sp>
      <p:pic>
        <p:nvPicPr>
          <p:cNvPr id="16389" name="Picture 5" descr="C:\Users\Песня\Desktop\Новая папка (2)\Новая папка (5)\167379133[1].jpg"/>
          <p:cNvPicPr>
            <a:picLocks noChangeAspect="1" noChangeArrowheads="1" noCrop="1"/>
          </p:cNvPicPr>
          <p:nvPr/>
        </p:nvPicPr>
        <p:blipFill>
          <a:blip r:embed="rId3" cstate="print"/>
          <a:srcRect/>
          <a:stretch>
            <a:fillRect/>
          </a:stretch>
        </p:blipFill>
        <p:spPr bwMode="auto">
          <a:xfrm rot="16200000">
            <a:off x="4499992" y="5201816"/>
            <a:ext cx="1296144" cy="2016224"/>
          </a:xfrm>
          <a:prstGeom prst="rect">
            <a:avLst/>
          </a:prstGeom>
          <a:noFill/>
        </p:spPr>
      </p:pic>
      <p:pic>
        <p:nvPicPr>
          <p:cNvPr id="16390" name="Picture 6" descr="C:\Users\Песня\Desktop\Новая папка (2)\Новая папка (5)\167379133[1].jpg"/>
          <p:cNvPicPr>
            <a:picLocks noChangeAspect="1" noChangeArrowheads="1" noCrop="1"/>
          </p:cNvPicPr>
          <p:nvPr/>
        </p:nvPicPr>
        <p:blipFill>
          <a:blip r:embed="rId3" cstate="print"/>
          <a:srcRect/>
          <a:stretch>
            <a:fillRect/>
          </a:stretch>
        </p:blipFill>
        <p:spPr bwMode="auto">
          <a:xfrm rot="18108246">
            <a:off x="2607449" y="5120327"/>
            <a:ext cx="1211545" cy="1982101"/>
          </a:xfrm>
          <a:prstGeom prst="rect">
            <a:avLst/>
          </a:prstGeom>
          <a:noFill/>
        </p:spPr>
      </p:pic>
      <p:pic>
        <p:nvPicPr>
          <p:cNvPr id="16391" name="Picture 7" descr="C:\Users\Песня\Desktop\Новая папка (2)\Новая папка (5)\167379133[1].jpg"/>
          <p:cNvPicPr>
            <a:picLocks noChangeAspect="1" noChangeArrowheads="1" noCrop="1"/>
          </p:cNvPicPr>
          <p:nvPr/>
        </p:nvPicPr>
        <p:blipFill>
          <a:blip r:embed="rId3" cstate="print"/>
          <a:srcRect/>
          <a:stretch>
            <a:fillRect/>
          </a:stretch>
        </p:blipFill>
        <p:spPr bwMode="auto">
          <a:xfrm rot="2559524" flipH="1">
            <a:off x="6543322" y="5061209"/>
            <a:ext cx="916285" cy="17129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Users\Песня\Desktop\Новая папка (2)\5___\126 фоны для презентаций\21321.jpg"/>
          <p:cNvPicPr>
            <a:picLocks noChangeAspect="1" noChangeArrowheads="1"/>
          </p:cNvPicPr>
          <p:nvPr/>
        </p:nvPicPr>
        <p:blipFill>
          <a:blip r:embed="rId2" cstate="print"/>
          <a:srcRect/>
          <a:stretch>
            <a:fillRect/>
          </a:stretch>
        </p:blipFill>
        <p:spPr bwMode="auto">
          <a:xfrm>
            <a:off x="0" y="-1823"/>
            <a:ext cx="9144000" cy="6859823"/>
          </a:xfrm>
          <a:prstGeom prst="rect">
            <a:avLst/>
          </a:prstGeom>
          <a:noFill/>
        </p:spPr>
      </p:pic>
      <p:sp>
        <p:nvSpPr>
          <p:cNvPr id="17413" name="Rectangle 5"/>
          <p:cNvSpPr>
            <a:spLocks noChangeArrowheads="1"/>
          </p:cNvSpPr>
          <p:nvPr/>
        </p:nvSpPr>
        <p:spPr bwMode="auto">
          <a:xfrm>
            <a:off x="0" y="-186898"/>
            <a:ext cx="837524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Основные функции клуба:</a:t>
            </a:r>
            <a:endParaRPr kumimoji="0" lang="ru-RU" sz="4800" b="1" i="0" u="none" strike="noStrike" cap="none" normalizeH="0" baseline="0" dirty="0" smtClean="0">
              <a:ln>
                <a:noFill/>
              </a:ln>
              <a:solidFill>
                <a:srgbClr val="00B050"/>
              </a:solidFill>
              <a:effectLst/>
              <a:latin typeface="Arial" pitchFamily="34" charset="0"/>
              <a:cs typeface="Arial" pitchFamily="34" charset="0"/>
            </a:endParaRPr>
          </a:p>
        </p:txBody>
      </p:sp>
      <p:sp>
        <p:nvSpPr>
          <p:cNvPr id="17414" name="Rectangle 6"/>
          <p:cNvSpPr>
            <a:spLocks noChangeArrowheads="1"/>
          </p:cNvSpPr>
          <p:nvPr/>
        </p:nvSpPr>
        <p:spPr bwMode="auto">
          <a:xfrm>
            <a:off x="251520" y="836712"/>
            <a:ext cx="860444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Информационно - образовательная (повышение уровня психолого-педагогических знаний родителей);</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Организационно - коммуникативная (позволит общаться родителям с педагогами и другими специалистами, между собой, учиться общаться с ребенком);</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социально-терапевтическая (поддержка в трудных жизненных ситуациях, профилактика стрессов, депрессий)</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17415" name="Picture 7" descr="C:\Users\Песня\Desktop\Новая папка (2)\Новая папка (5)\ANIMASHKI_028.gif"/>
          <p:cNvPicPr>
            <a:picLocks noChangeAspect="1" noChangeArrowheads="1"/>
          </p:cNvPicPr>
          <p:nvPr/>
        </p:nvPicPr>
        <p:blipFill>
          <a:blip r:embed="rId3" cstate="print"/>
          <a:srcRect/>
          <a:stretch>
            <a:fillRect/>
          </a:stretch>
        </p:blipFill>
        <p:spPr bwMode="auto">
          <a:xfrm rot="5400000">
            <a:off x="5107496" y="2821496"/>
            <a:ext cx="2348880" cy="5724128"/>
          </a:xfrm>
          <a:prstGeom prst="rect">
            <a:avLst/>
          </a:prstGeom>
          <a:noFill/>
        </p:spPr>
      </p:pic>
      <p:pic>
        <p:nvPicPr>
          <p:cNvPr id="17417" name="Picture 9" descr="C:\Users\Песня\Desktop\Новая папка (2)\1047_babochkiz_narod_ru.gif"/>
          <p:cNvPicPr>
            <a:picLocks noChangeAspect="1" noChangeArrowheads="1" noCrop="1"/>
          </p:cNvPicPr>
          <p:nvPr/>
        </p:nvPicPr>
        <p:blipFill>
          <a:blip r:embed="rId4" cstate="print"/>
          <a:srcRect/>
          <a:stretch>
            <a:fillRect/>
          </a:stretch>
        </p:blipFill>
        <p:spPr bwMode="auto">
          <a:xfrm rot="789063">
            <a:off x="1907704" y="5373216"/>
            <a:ext cx="1562100" cy="1285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Песня\Desktop\Новая папка (2)\5___\126 фоны для презентаций\3174.jpg"/>
          <p:cNvPicPr>
            <a:picLocks noChangeAspect="1" noChangeArrowheads="1"/>
          </p:cNvPicPr>
          <p:nvPr/>
        </p:nvPicPr>
        <p:blipFill>
          <a:blip r:embed="rId2" cstate="print"/>
          <a:srcRect b="5901"/>
          <a:stretch>
            <a:fillRect/>
          </a:stretch>
        </p:blipFill>
        <p:spPr bwMode="auto">
          <a:xfrm>
            <a:off x="0" y="0"/>
            <a:ext cx="9144000" cy="6858000"/>
          </a:xfrm>
          <a:prstGeom prst="rect">
            <a:avLst/>
          </a:prstGeom>
          <a:noFill/>
        </p:spPr>
      </p:pic>
      <p:sp>
        <p:nvSpPr>
          <p:cNvPr id="3" name="Прямоугольник 2"/>
          <p:cNvSpPr/>
          <p:nvPr/>
        </p:nvSpPr>
        <p:spPr>
          <a:xfrm>
            <a:off x="2771800" y="188640"/>
            <a:ext cx="3036409" cy="830997"/>
          </a:xfrm>
          <a:prstGeom prst="rect">
            <a:avLst/>
          </a:prstGeom>
        </p:spPr>
        <p:txBody>
          <a:bodyPr wrap="none">
            <a:spAutoFit/>
          </a:bodyPr>
          <a:lstStyle/>
          <a:p>
            <a:r>
              <a:rPr lang="ru-RU" sz="4800" b="1" dirty="0" smtClean="0">
                <a:solidFill>
                  <a:srgbClr val="00B0F0"/>
                </a:solidFill>
              </a:rPr>
              <a:t>Принципы</a:t>
            </a:r>
            <a:endParaRPr lang="ru-RU" sz="4800" dirty="0">
              <a:solidFill>
                <a:srgbClr val="00B0F0"/>
              </a:solidFill>
            </a:endParaRPr>
          </a:p>
        </p:txBody>
      </p:sp>
      <p:sp>
        <p:nvSpPr>
          <p:cNvPr id="7" name="Прямоугольник 6"/>
          <p:cNvSpPr/>
          <p:nvPr/>
        </p:nvSpPr>
        <p:spPr>
          <a:xfrm>
            <a:off x="683568" y="836712"/>
            <a:ext cx="8028384" cy="5786199"/>
          </a:xfrm>
          <a:prstGeom prst="rect">
            <a:avLst/>
          </a:prstGeom>
        </p:spPr>
        <p:txBody>
          <a:bodyPr wrap="square">
            <a:spAutoFit/>
          </a:bodyPr>
          <a:lstStyle/>
          <a:p>
            <a:pPr lvl="0" fontAlgn="base">
              <a:spcBef>
                <a:spcPct val="0"/>
              </a:spcBef>
              <a:spcAft>
                <a:spcPct val="0"/>
              </a:spcAft>
            </a:pPr>
            <a:endParaRPr lang="ru-RU" b="1" dirty="0" smtClean="0">
              <a:latin typeface="Arial" pitchFamily="34" charset="0"/>
              <a:cs typeface="Arial" pitchFamily="34" charset="0"/>
            </a:endParaRPr>
          </a:p>
          <a:p>
            <a:pPr lvl="0" eaLnBrk="0" fontAlgn="base" hangingPunct="0">
              <a:spcBef>
                <a:spcPct val="0"/>
              </a:spcBef>
              <a:spcAft>
                <a:spcPct val="0"/>
              </a:spcAft>
              <a:buFontTx/>
              <a:buAutoNum type="arabicPeriod"/>
            </a:pPr>
            <a:r>
              <a:rPr lang="ru-RU" sz="1600" b="1" dirty="0" smtClean="0">
                <a:solidFill>
                  <a:srgbClr val="00B050"/>
                </a:solidFill>
                <a:latin typeface="Arial" pitchFamily="34" charset="0"/>
                <a:ea typeface="Times New Roman" pitchFamily="18" charset="0"/>
                <a:cs typeface="Arial" pitchFamily="34" charset="0"/>
              </a:rPr>
              <a:t>Гуманистический характер отношений педагога и родителя, родителя и ребенка: все участники рассматриваются как активные субъекты совместной деятельности, основанной на реальном сотрудничестве, демократии и творческих началах.</a:t>
            </a:r>
          </a:p>
          <a:p>
            <a:pPr lvl="0" eaLnBrk="0" fontAlgn="base" hangingPunct="0">
              <a:spcBef>
                <a:spcPct val="0"/>
              </a:spcBef>
              <a:spcAft>
                <a:spcPct val="0"/>
              </a:spcAft>
              <a:buFontTx/>
              <a:buAutoNum type="arabicPeriod"/>
            </a:pPr>
            <a:r>
              <a:rPr lang="ru-RU" sz="1600" b="1" dirty="0" smtClean="0">
                <a:solidFill>
                  <a:srgbClr val="00B050"/>
                </a:solidFill>
                <a:latin typeface="Arial" pitchFamily="34" charset="0"/>
                <a:ea typeface="Times New Roman" pitchFamily="18" charset="0"/>
                <a:cs typeface="Arial" pitchFamily="34" charset="0"/>
              </a:rPr>
              <a:t>Максимальный учет индивидуальных особенностей участников позволяет организовывать просвещение по отдельным группам проблем: это может повысить актуальность просвещения в глазах потенциальных участников.</a:t>
            </a:r>
          </a:p>
          <a:p>
            <a:pPr lvl="0" eaLnBrk="0" fontAlgn="base" hangingPunct="0">
              <a:spcBef>
                <a:spcPct val="0"/>
              </a:spcBef>
              <a:spcAft>
                <a:spcPct val="0"/>
              </a:spcAft>
              <a:buFontTx/>
              <a:buAutoNum type="arabicPeriod"/>
            </a:pPr>
            <a:r>
              <a:rPr lang="ru-RU" sz="1600" b="1" dirty="0" smtClean="0">
                <a:solidFill>
                  <a:srgbClr val="00B050"/>
                </a:solidFill>
                <a:latin typeface="Arial" pitchFamily="34" charset="0"/>
                <a:ea typeface="Times New Roman" pitchFamily="18" charset="0"/>
                <a:cs typeface="Arial" pitchFamily="34" charset="0"/>
              </a:rPr>
              <a:t>Согласно принципу </a:t>
            </a:r>
            <a:r>
              <a:rPr lang="ru-RU" sz="1600" b="1" dirty="0" err="1" smtClean="0">
                <a:solidFill>
                  <a:srgbClr val="00B050"/>
                </a:solidFill>
                <a:latin typeface="Arial" pitchFamily="34" charset="0"/>
                <a:ea typeface="Times New Roman" pitchFamily="18" charset="0"/>
                <a:cs typeface="Arial" pitchFamily="34" charset="0"/>
              </a:rPr>
              <a:t>природосообразности</a:t>
            </a:r>
            <a:r>
              <a:rPr lang="ru-RU" sz="1600" b="1" dirty="0" smtClean="0">
                <a:solidFill>
                  <a:srgbClr val="00B050"/>
                </a:solidFill>
                <a:latin typeface="Arial" pitchFamily="34" charset="0"/>
                <a:ea typeface="Times New Roman" pitchFamily="18" charset="0"/>
                <a:cs typeface="Arial" pitchFamily="34" charset="0"/>
              </a:rPr>
              <a:t> образовательный процесс строится, следуя природе развития личности ребенка. Систему просвещения родителей создать с учетом всего периода воспитания и обучения ребенка в  детском саду: оно должно носить не только  актуальный, но и опережающий характер.</a:t>
            </a:r>
          </a:p>
          <a:p>
            <a:pPr lvl="0" eaLnBrk="0" fontAlgn="base" hangingPunct="0">
              <a:spcBef>
                <a:spcPct val="0"/>
              </a:spcBef>
              <a:spcAft>
                <a:spcPct val="0"/>
              </a:spcAft>
              <a:buFontTx/>
              <a:buAutoNum type="arabicPeriod"/>
            </a:pPr>
            <a:r>
              <a:rPr lang="ru-RU" sz="1600" b="1" dirty="0" smtClean="0">
                <a:solidFill>
                  <a:srgbClr val="00B050"/>
                </a:solidFill>
                <a:latin typeface="Arial" pitchFamily="34" charset="0"/>
                <a:ea typeface="Times New Roman" pitchFamily="18" charset="0"/>
                <a:cs typeface="Arial" pitchFamily="34" charset="0"/>
              </a:rPr>
              <a:t>Принцип индивидуального темпа продвижения слушателей в освоении учебного материала. Разные родители имеют разный темперамент, разную способность усваивать знания и развивать навыки. Поэтому необходима дифференциация родителей: иначе взаимодействие не будет эффективным.</a:t>
            </a:r>
          </a:p>
          <a:p>
            <a:pPr lvl="0" eaLnBrk="0" fontAlgn="base" hangingPunct="0">
              <a:spcBef>
                <a:spcPct val="0"/>
              </a:spcBef>
              <a:spcAft>
                <a:spcPct val="0"/>
              </a:spcAft>
              <a:buFontTx/>
              <a:buAutoNum type="arabicPeriod"/>
            </a:pPr>
            <a:r>
              <a:rPr lang="ru-RU" sz="1600" b="1" dirty="0" smtClean="0">
                <a:solidFill>
                  <a:srgbClr val="00B050"/>
                </a:solidFill>
                <a:latin typeface="Arial" pitchFamily="34" charset="0"/>
                <a:ea typeface="Times New Roman" pitchFamily="18" charset="0"/>
                <a:cs typeface="Arial" pitchFamily="34" charset="0"/>
              </a:rPr>
              <a:t>Принцип сочетания репродуктивного и творческого начала. Задача педагогов заключается прежде всего в том, чтобы родитель не усвоил чужие знания, а постарался построить свою концепцию семейного воспитания, исходя из особенностей своей ситуации и индивидуальности ребенка.</a:t>
            </a:r>
            <a:endParaRPr lang="ru-RU" sz="1600" b="1" dirty="0" smtClean="0">
              <a:solidFill>
                <a:srgbClr val="00B050"/>
              </a:solidFill>
              <a:latin typeface="Arial" pitchFamily="34" charset="0"/>
              <a:cs typeface="Arial" pitchFamily="34" charset="0"/>
            </a:endParaRPr>
          </a:p>
        </p:txBody>
      </p:sp>
      <p:pic>
        <p:nvPicPr>
          <p:cNvPr id="18438" name="Picture 6" descr="C:\Users\Песня\Desktop\Новая папка (2)\ANIMASHKI_0193.gif"/>
          <p:cNvPicPr>
            <a:picLocks noChangeAspect="1" noChangeArrowheads="1"/>
          </p:cNvPicPr>
          <p:nvPr/>
        </p:nvPicPr>
        <p:blipFill>
          <a:blip r:embed="rId3" cstate="print"/>
          <a:srcRect/>
          <a:stretch>
            <a:fillRect/>
          </a:stretch>
        </p:blipFill>
        <p:spPr bwMode="auto">
          <a:xfrm rot="189372">
            <a:off x="6050667" y="-151573"/>
            <a:ext cx="3377072" cy="1491840"/>
          </a:xfrm>
          <a:prstGeom prst="rect">
            <a:avLst/>
          </a:prstGeom>
          <a:noFill/>
        </p:spPr>
      </p:pic>
      <p:pic>
        <p:nvPicPr>
          <p:cNvPr id="18439" name="Picture 7" descr="C:\Users\Песня\Desktop\Новая папка (2)\1034_babochkiz_narod_ru.gif"/>
          <p:cNvPicPr>
            <a:picLocks noChangeAspect="1" noChangeArrowheads="1" noCrop="1"/>
          </p:cNvPicPr>
          <p:nvPr/>
        </p:nvPicPr>
        <p:blipFill>
          <a:blip r:embed="rId4" cstate="print"/>
          <a:srcRect/>
          <a:stretch>
            <a:fillRect/>
          </a:stretch>
        </p:blipFill>
        <p:spPr bwMode="auto">
          <a:xfrm flipH="1">
            <a:off x="467544" y="188640"/>
            <a:ext cx="1203177" cy="25147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Песня\Desktop\Новая папка (2)\5___\126 фоны для презентаций\336.JPG"/>
          <p:cNvPicPr>
            <a:picLocks noChangeAspect="1" noChangeArrowheads="1"/>
          </p:cNvPicPr>
          <p:nvPr/>
        </p:nvPicPr>
        <p:blipFill>
          <a:blip r:embed="rId2" cstate="print"/>
          <a:srcRect/>
          <a:stretch>
            <a:fillRect/>
          </a:stretch>
        </p:blipFill>
        <p:spPr bwMode="auto">
          <a:xfrm>
            <a:off x="-326571" y="0"/>
            <a:ext cx="9470571" cy="6858000"/>
          </a:xfrm>
          <a:prstGeom prst="rect">
            <a:avLst/>
          </a:prstGeom>
          <a:noFill/>
        </p:spPr>
      </p:pic>
      <p:sp>
        <p:nvSpPr>
          <p:cNvPr id="5" name="Прямоугольник 4"/>
          <p:cNvSpPr/>
          <p:nvPr/>
        </p:nvSpPr>
        <p:spPr>
          <a:xfrm>
            <a:off x="1619672" y="0"/>
            <a:ext cx="5388061" cy="1077218"/>
          </a:xfrm>
          <a:prstGeom prst="rect">
            <a:avLst/>
          </a:prstGeom>
        </p:spPr>
        <p:txBody>
          <a:bodyPr wrap="square">
            <a:spAutoFit/>
          </a:bodyPr>
          <a:lstStyle/>
          <a:p>
            <a:pPr algn="ctr"/>
            <a:r>
              <a:rPr lang="ru-RU" sz="3200" b="1" dirty="0" smtClean="0">
                <a:solidFill>
                  <a:schemeClr val="accent2">
                    <a:lumMod val="75000"/>
                  </a:schemeClr>
                </a:solidFill>
              </a:rPr>
              <a:t>Основные направления</a:t>
            </a:r>
            <a:r>
              <a:rPr lang="ru-RU" sz="3200" dirty="0" smtClean="0">
                <a:solidFill>
                  <a:schemeClr val="accent2">
                    <a:lumMod val="75000"/>
                  </a:schemeClr>
                </a:solidFill>
              </a:rPr>
              <a:t> деятельности клуба</a:t>
            </a:r>
            <a:endParaRPr lang="ru-RU" sz="3200" dirty="0">
              <a:solidFill>
                <a:schemeClr val="accent2">
                  <a:lumMod val="75000"/>
                </a:schemeClr>
              </a:solidFill>
            </a:endParaRPr>
          </a:p>
        </p:txBody>
      </p:sp>
      <p:sp>
        <p:nvSpPr>
          <p:cNvPr id="19460" name="Rectangle 4"/>
          <p:cNvSpPr>
            <a:spLocks noChangeArrowheads="1"/>
          </p:cNvSpPr>
          <p:nvPr/>
        </p:nvSpPr>
        <p:spPr bwMode="auto">
          <a:xfrm>
            <a:off x="539552" y="980728"/>
            <a:ext cx="82089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пропаганда положительного семейного воспитания;</a:t>
            </a:r>
            <a:endParaRPr kumimoji="0" lang="ru-RU" sz="28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развитие новых форм общественно- семейного взаимодействия;</a:t>
            </a:r>
            <a:endParaRPr kumimoji="0" lang="ru-RU" sz="28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повышение педагогических знаний родителей детей дошкольного возраста;</a:t>
            </a:r>
            <a:endParaRPr kumimoji="0" lang="ru-RU" sz="28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оказание помощи семье в выполнении воспитательной функции;</a:t>
            </a:r>
            <a:endParaRPr kumimoji="0" lang="ru-RU" sz="2800" b="1" i="0" u="none" strike="noStrike" cap="none" normalizeH="0" baseline="0" dirty="0" smtClean="0">
              <a:ln>
                <a:noFill/>
              </a:ln>
              <a:solidFill>
                <a:srgbClr val="00B050"/>
              </a:solidFill>
              <a:effectLst/>
              <a:latin typeface="Arial" pitchFamily="34" charset="0"/>
              <a:cs typeface="Arial" pitchFamily="34" charset="0"/>
            </a:endParaRPr>
          </a:p>
        </p:txBody>
      </p:sp>
      <p:pic>
        <p:nvPicPr>
          <p:cNvPr id="19464" name="Picture 8" descr="C:\Users\Песня\Desktop\Новая папка (2)\1006_babochkiz_narod_ru.gif"/>
          <p:cNvPicPr>
            <a:picLocks noChangeAspect="1" noChangeArrowheads="1" noCrop="1"/>
          </p:cNvPicPr>
          <p:nvPr/>
        </p:nvPicPr>
        <p:blipFill>
          <a:blip r:embed="rId3" cstate="print"/>
          <a:srcRect/>
          <a:stretch>
            <a:fillRect/>
          </a:stretch>
        </p:blipFill>
        <p:spPr bwMode="auto">
          <a:xfrm flipH="1">
            <a:off x="7596336" y="332656"/>
            <a:ext cx="1259632" cy="1407672"/>
          </a:xfrm>
          <a:prstGeom prst="rect">
            <a:avLst/>
          </a:prstGeom>
          <a:noFill/>
        </p:spPr>
      </p:pic>
      <p:pic>
        <p:nvPicPr>
          <p:cNvPr id="19465" name="Picture 9" descr="C:\Users\Песня\Desktop\Новая папка (2)\ANIMASHKI_0103.gif"/>
          <p:cNvPicPr>
            <a:picLocks noChangeAspect="1" noChangeArrowheads="1"/>
          </p:cNvPicPr>
          <p:nvPr/>
        </p:nvPicPr>
        <p:blipFill>
          <a:blip r:embed="rId4" cstate="print"/>
          <a:srcRect/>
          <a:stretch>
            <a:fillRect/>
          </a:stretch>
        </p:blipFill>
        <p:spPr bwMode="auto">
          <a:xfrm>
            <a:off x="5076056" y="4000500"/>
            <a:ext cx="4824536" cy="2857500"/>
          </a:xfrm>
          <a:prstGeom prst="rect">
            <a:avLst/>
          </a:prstGeom>
          <a:noFill/>
        </p:spPr>
      </p:pic>
      <p:pic>
        <p:nvPicPr>
          <p:cNvPr id="19466" name="Picture 10" descr="C:\Users\Песня\Desktop\Новая папка (2)\ANIMASHKI_0103.gif"/>
          <p:cNvPicPr>
            <a:picLocks noChangeAspect="1" noChangeArrowheads="1"/>
          </p:cNvPicPr>
          <p:nvPr/>
        </p:nvPicPr>
        <p:blipFill>
          <a:blip r:embed="rId4" cstate="print"/>
          <a:srcRect/>
          <a:stretch>
            <a:fillRect/>
          </a:stretch>
        </p:blipFill>
        <p:spPr bwMode="auto">
          <a:xfrm rot="10471725">
            <a:off x="1709635" y="3104870"/>
            <a:ext cx="7599101" cy="376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Песня\Desktop\Новая папка (2)\5___\126 фоны для презентаций\5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115616" y="0"/>
            <a:ext cx="6752169" cy="769441"/>
          </a:xfrm>
          <a:prstGeom prst="rect">
            <a:avLst/>
          </a:prstGeom>
        </p:spPr>
        <p:txBody>
          <a:bodyPr wrap="none">
            <a:spAutoFit/>
          </a:bodyPr>
          <a:lstStyle/>
          <a:p>
            <a:r>
              <a:rPr lang="ru-RU" sz="4400" b="1" dirty="0" smtClean="0">
                <a:solidFill>
                  <a:srgbClr val="0070C0"/>
                </a:solidFill>
              </a:rPr>
              <a:t>Содержание работы клуба</a:t>
            </a:r>
            <a:endParaRPr lang="ru-RU" sz="4400" dirty="0">
              <a:solidFill>
                <a:srgbClr val="0070C0"/>
              </a:solidFill>
            </a:endParaRPr>
          </a:p>
        </p:txBody>
      </p:sp>
      <p:sp>
        <p:nvSpPr>
          <p:cNvPr id="20483" name="Rectangle 3"/>
          <p:cNvSpPr>
            <a:spLocks noChangeArrowheads="1"/>
          </p:cNvSpPr>
          <p:nvPr/>
        </p:nvSpPr>
        <p:spPr bwMode="auto">
          <a:xfrm>
            <a:off x="683568" y="609362"/>
            <a:ext cx="806489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1Активное участие родителей в жизни ребенка не только дома, но и в детском саду.</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2Оказание помощи родителям со стороны педагогов с целью:</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сформировать у родителей позитивную установку на материнство и отцовство;</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достигнуть положительной динамики изменения семейного микроклимата;</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принять и реализовать лично- ориентированную позицию в воспитании детей;</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сформировать оптимальные детско-родительские отношения.</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3Деятельность Клуба осуществляется в соответствии с годовым планом работы ДОУ.</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4.Работа Клуба организуется с учетом возраста детей.</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5.Заседания Клуба проводятся не реже одного раза в квартал и по мере необходимости.</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6. Решения Клуба для сотрудников и родителей носят рекомендательный характер.</a:t>
            </a:r>
            <a:endParaRPr kumimoji="0" lang="ru-RU"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7. Возглавляет Клуб председатель данного объединения, избираемый на общем собрании членов Клуба.</a:t>
            </a:r>
            <a:endParaRPr kumimoji="0" lang="ru-RU" b="1" i="0" u="none" strike="noStrike" cap="none" normalizeH="0" baseline="0" dirty="0" smtClean="0">
              <a:ln>
                <a:noFill/>
              </a:ln>
              <a:solidFill>
                <a:srgbClr val="7030A0"/>
              </a:solidFill>
              <a:effectLst/>
              <a:latin typeface="Arial" pitchFamily="34" charset="0"/>
              <a:cs typeface="Arial" pitchFamily="34" charset="0"/>
            </a:endParaRPr>
          </a:p>
        </p:txBody>
      </p:sp>
      <p:pic>
        <p:nvPicPr>
          <p:cNvPr id="20484" name="Picture 4" descr="C:\Users\Песня\Desktop\Новая папка (2)\1034_babochkiz_narod_ru.gif"/>
          <p:cNvPicPr>
            <a:picLocks noChangeAspect="1" noChangeArrowheads="1" noCrop="1"/>
          </p:cNvPicPr>
          <p:nvPr/>
        </p:nvPicPr>
        <p:blipFill>
          <a:blip r:embed="rId3" cstate="print"/>
          <a:srcRect/>
          <a:stretch>
            <a:fillRect/>
          </a:stretch>
        </p:blipFill>
        <p:spPr bwMode="auto">
          <a:xfrm>
            <a:off x="7596336" y="4365104"/>
            <a:ext cx="1266056" cy="4288765"/>
          </a:xfrm>
          <a:prstGeom prst="rect">
            <a:avLst/>
          </a:prstGeom>
          <a:noFill/>
        </p:spPr>
      </p:pic>
      <p:pic>
        <p:nvPicPr>
          <p:cNvPr id="7" name="Picture 4" descr="C:\Users\Песня\Desktop\Новая папка (2)\1034_babochkiz_narod_ru.gif"/>
          <p:cNvPicPr>
            <a:picLocks noChangeAspect="1" noChangeArrowheads="1" noCrop="1"/>
          </p:cNvPicPr>
          <p:nvPr/>
        </p:nvPicPr>
        <p:blipFill>
          <a:blip r:embed="rId3" cstate="print"/>
          <a:srcRect/>
          <a:stretch>
            <a:fillRect/>
          </a:stretch>
        </p:blipFill>
        <p:spPr bwMode="auto">
          <a:xfrm>
            <a:off x="7877944" y="1772816"/>
            <a:ext cx="1266056" cy="428876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820</Words>
  <Application>Microsoft Office PowerPoint</Application>
  <PresentationFormat>Экран (4:3)</PresentationFormat>
  <Paragraphs>145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Песня</dc:creator>
  <cp:lastModifiedBy>Песня</cp:lastModifiedBy>
  <cp:revision>11</cp:revision>
  <dcterms:created xsi:type="dcterms:W3CDTF">2011-10-27T01:15:51Z</dcterms:created>
  <dcterms:modified xsi:type="dcterms:W3CDTF">2011-10-31T16:01:13Z</dcterms:modified>
</cp:coreProperties>
</file>