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56" r:id="rId3"/>
    <p:sldId id="263" r:id="rId4"/>
    <p:sldId id="257" r:id="rId5"/>
    <p:sldId id="261" r:id="rId6"/>
    <p:sldId id="270" r:id="rId7"/>
    <p:sldId id="260" r:id="rId8"/>
    <p:sldId id="269" r:id="rId9"/>
    <p:sldId id="259" r:id="rId10"/>
    <p:sldId id="271" r:id="rId11"/>
    <p:sldId id="279" r:id="rId12"/>
    <p:sldId id="273" r:id="rId13"/>
    <p:sldId id="274" r:id="rId14"/>
    <p:sldId id="272" r:id="rId15"/>
    <p:sldId id="278" r:id="rId16"/>
    <p:sldId id="268" r:id="rId17"/>
    <p:sldId id="275" r:id="rId18"/>
    <p:sldId id="276" r:id="rId19"/>
    <p:sldId id="277" r:id="rId2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008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87" autoAdjust="0"/>
    <p:restoredTop sz="86380" autoAdjust="0"/>
  </p:normalViewPr>
  <p:slideViewPr>
    <p:cSldViewPr>
      <p:cViewPr>
        <p:scale>
          <a:sx n="100" d="100"/>
          <a:sy n="100" d="100"/>
        </p:scale>
        <p:origin x="-1152" y="1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56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9E1C7-5A68-4E92-9D9C-A8630D2D9B79}" type="doc">
      <dgm:prSet loTypeId="urn:microsoft.com/office/officeart/2005/8/layout/hProcess3" loCatId="process" qsTypeId="urn:microsoft.com/office/officeart/2005/8/quickstyle/simple1" qsCatId="simple" csTypeId="urn:microsoft.com/office/officeart/2005/8/colors/accent2_5" csCatId="accent2" phldr="1"/>
      <dgm:spPr/>
    </dgm:pt>
    <dgm:pt modelId="{399DA756-8671-493D-80AF-FF486A2D2E15}">
      <dgm:prSet phldrT="[Текст]"/>
      <dgm:spPr/>
      <dgm:t>
        <a:bodyPr/>
        <a:lstStyle/>
        <a:p>
          <a:r>
            <a:rPr lang="ru-RU" dirty="0" smtClean="0"/>
            <a:t>противоречия</a:t>
          </a:r>
          <a:endParaRPr lang="ru-RU" dirty="0"/>
        </a:p>
      </dgm:t>
    </dgm:pt>
    <dgm:pt modelId="{A5359499-2FCC-497F-A2E1-E96A8BA04B45}" type="parTrans" cxnId="{0937E7F5-E771-40AB-B179-8615A90E6025}">
      <dgm:prSet/>
      <dgm:spPr/>
    </dgm:pt>
    <dgm:pt modelId="{4B2981D9-1CCE-4946-9A37-C792430B4DA1}" type="sibTrans" cxnId="{0937E7F5-E771-40AB-B179-8615A90E6025}">
      <dgm:prSet/>
      <dgm:spPr/>
    </dgm:pt>
    <dgm:pt modelId="{FEC0D164-072F-4D05-B579-6B3472CBFBDE}">
      <dgm:prSet phldrT="[Текст]"/>
      <dgm:spPr/>
      <dgm:t>
        <a:bodyPr/>
        <a:lstStyle/>
        <a:p>
          <a:r>
            <a:rPr lang="ru-RU" dirty="0" smtClean="0"/>
            <a:t>противоречия</a:t>
          </a:r>
          <a:endParaRPr lang="ru-RU" dirty="0"/>
        </a:p>
      </dgm:t>
    </dgm:pt>
    <dgm:pt modelId="{37C40E53-24A3-49B4-B320-4CA6CBAF9608}" type="parTrans" cxnId="{33FAEC7F-9B1A-4255-B74F-FC30832B3DD9}">
      <dgm:prSet/>
      <dgm:spPr/>
    </dgm:pt>
    <dgm:pt modelId="{AFEC6824-0B49-4CE1-ADD0-27A35DC0C868}" type="sibTrans" cxnId="{33FAEC7F-9B1A-4255-B74F-FC30832B3DD9}">
      <dgm:prSet/>
      <dgm:spPr/>
    </dgm:pt>
    <dgm:pt modelId="{5AE50651-7FBC-4EA6-9252-16CA79DF1845}">
      <dgm:prSet phldrT="[Текст]"/>
      <dgm:spPr/>
      <dgm:t>
        <a:bodyPr/>
        <a:lstStyle/>
        <a:p>
          <a:r>
            <a:rPr lang="ru-RU" smtClean="0"/>
            <a:t>противоречия</a:t>
          </a:r>
          <a:endParaRPr lang="ru-RU" dirty="0"/>
        </a:p>
      </dgm:t>
    </dgm:pt>
    <dgm:pt modelId="{CE310581-B7BB-4928-95D2-ED07966B3151}" type="parTrans" cxnId="{2303C8F9-0AE0-4451-A120-DEB88E8FB05B}">
      <dgm:prSet/>
      <dgm:spPr/>
    </dgm:pt>
    <dgm:pt modelId="{12C03D55-714C-4ADE-9C7B-9A0890E6BC8C}" type="sibTrans" cxnId="{2303C8F9-0AE0-4451-A120-DEB88E8FB05B}">
      <dgm:prSet/>
      <dgm:spPr/>
    </dgm:pt>
    <dgm:pt modelId="{4A05CB83-34AB-4DCA-AC66-4CCB136F7870}" type="pres">
      <dgm:prSet presAssocID="{DAA9E1C7-5A68-4E92-9D9C-A8630D2D9B79}" presName="Name0" presStyleCnt="0">
        <dgm:presLayoutVars>
          <dgm:dir/>
          <dgm:animLvl val="lvl"/>
          <dgm:resizeHandles val="exact"/>
        </dgm:presLayoutVars>
      </dgm:prSet>
      <dgm:spPr/>
    </dgm:pt>
    <dgm:pt modelId="{24BE7738-6ED8-46AA-B906-381D2F8C385B}" type="pres">
      <dgm:prSet presAssocID="{DAA9E1C7-5A68-4E92-9D9C-A8630D2D9B79}" presName="dummy" presStyleCnt="0"/>
      <dgm:spPr/>
    </dgm:pt>
    <dgm:pt modelId="{7E63911D-3620-4CBD-8BFB-9D959123FABF}" type="pres">
      <dgm:prSet presAssocID="{DAA9E1C7-5A68-4E92-9D9C-A8630D2D9B79}" presName="linH" presStyleCnt="0"/>
      <dgm:spPr/>
    </dgm:pt>
    <dgm:pt modelId="{29F51DCC-9207-4DF9-9C6C-CBF79F569E12}" type="pres">
      <dgm:prSet presAssocID="{DAA9E1C7-5A68-4E92-9D9C-A8630D2D9B79}" presName="padding1" presStyleCnt="0"/>
      <dgm:spPr/>
    </dgm:pt>
    <dgm:pt modelId="{F131096B-16A1-40A3-99E9-A8A5ADAB6A5E}" type="pres">
      <dgm:prSet presAssocID="{399DA756-8671-493D-80AF-FF486A2D2E15}" presName="linV" presStyleCnt="0"/>
      <dgm:spPr/>
    </dgm:pt>
    <dgm:pt modelId="{1022AF49-400E-4199-9F05-01E5BC480635}" type="pres">
      <dgm:prSet presAssocID="{399DA756-8671-493D-80AF-FF486A2D2E15}" presName="spVertical1" presStyleCnt="0"/>
      <dgm:spPr/>
    </dgm:pt>
    <dgm:pt modelId="{CB8FC813-5853-4C2C-9A1A-55D25BDF6342}" type="pres">
      <dgm:prSet presAssocID="{399DA756-8671-493D-80AF-FF486A2D2E15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0299CC-8795-43FE-8EAB-BFB4CE6277D2}" type="pres">
      <dgm:prSet presAssocID="{399DA756-8671-493D-80AF-FF486A2D2E15}" presName="spVertical2" presStyleCnt="0"/>
      <dgm:spPr/>
    </dgm:pt>
    <dgm:pt modelId="{9CFD2942-557C-4AA6-B921-1D0CBAD744CB}" type="pres">
      <dgm:prSet presAssocID="{399DA756-8671-493D-80AF-FF486A2D2E15}" presName="spVertical3" presStyleCnt="0"/>
      <dgm:spPr/>
    </dgm:pt>
    <dgm:pt modelId="{A039EEC2-7D9C-44D9-A8B8-A48EB6D3D37E}" type="pres">
      <dgm:prSet presAssocID="{4B2981D9-1CCE-4946-9A37-C792430B4DA1}" presName="space" presStyleCnt="0"/>
      <dgm:spPr/>
    </dgm:pt>
    <dgm:pt modelId="{8EDD59D0-E409-49B8-9446-502687EE639B}" type="pres">
      <dgm:prSet presAssocID="{FEC0D164-072F-4D05-B579-6B3472CBFBDE}" presName="linV" presStyleCnt="0"/>
      <dgm:spPr/>
    </dgm:pt>
    <dgm:pt modelId="{23E80832-BB2B-4923-973C-01D60BF56170}" type="pres">
      <dgm:prSet presAssocID="{FEC0D164-072F-4D05-B579-6B3472CBFBDE}" presName="spVertical1" presStyleCnt="0"/>
      <dgm:spPr/>
    </dgm:pt>
    <dgm:pt modelId="{B8BA63B2-662E-4611-859F-528EDABE494F}" type="pres">
      <dgm:prSet presAssocID="{FEC0D164-072F-4D05-B579-6B3472CBFBDE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D9F8B-DDA4-43F5-9C87-5F256455FBCA}" type="pres">
      <dgm:prSet presAssocID="{FEC0D164-072F-4D05-B579-6B3472CBFBDE}" presName="spVertical2" presStyleCnt="0"/>
      <dgm:spPr/>
    </dgm:pt>
    <dgm:pt modelId="{644FA048-00EB-481C-8469-5345FF4A9562}" type="pres">
      <dgm:prSet presAssocID="{FEC0D164-072F-4D05-B579-6B3472CBFBDE}" presName="spVertical3" presStyleCnt="0"/>
      <dgm:spPr/>
    </dgm:pt>
    <dgm:pt modelId="{EF0F97CE-9BB7-45E5-9C51-4FA38EFD3ADB}" type="pres">
      <dgm:prSet presAssocID="{AFEC6824-0B49-4CE1-ADD0-27A35DC0C868}" presName="space" presStyleCnt="0"/>
      <dgm:spPr/>
    </dgm:pt>
    <dgm:pt modelId="{40F1F508-1357-47C9-B049-B8881301DF0E}" type="pres">
      <dgm:prSet presAssocID="{5AE50651-7FBC-4EA6-9252-16CA79DF1845}" presName="linV" presStyleCnt="0"/>
      <dgm:spPr/>
    </dgm:pt>
    <dgm:pt modelId="{1DFBEA7F-AC53-4BAF-AA7B-B1DB343231AE}" type="pres">
      <dgm:prSet presAssocID="{5AE50651-7FBC-4EA6-9252-16CA79DF1845}" presName="spVertical1" presStyleCnt="0"/>
      <dgm:spPr/>
    </dgm:pt>
    <dgm:pt modelId="{76B5A2E5-9D30-4DD6-A3C6-7C1DE131EDD2}" type="pres">
      <dgm:prSet presAssocID="{5AE50651-7FBC-4EA6-9252-16CA79DF1845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3B5C4-2C82-48BE-98DC-540C74D8D935}" type="pres">
      <dgm:prSet presAssocID="{5AE50651-7FBC-4EA6-9252-16CA79DF1845}" presName="spVertical2" presStyleCnt="0"/>
      <dgm:spPr/>
    </dgm:pt>
    <dgm:pt modelId="{DBE0AD40-04CF-4B82-80A7-9D7AAECA5965}" type="pres">
      <dgm:prSet presAssocID="{5AE50651-7FBC-4EA6-9252-16CA79DF1845}" presName="spVertical3" presStyleCnt="0"/>
      <dgm:spPr/>
    </dgm:pt>
    <dgm:pt modelId="{A533896F-9155-4575-9399-BBE6457CF500}" type="pres">
      <dgm:prSet presAssocID="{DAA9E1C7-5A68-4E92-9D9C-A8630D2D9B79}" presName="padding2" presStyleCnt="0"/>
      <dgm:spPr/>
    </dgm:pt>
    <dgm:pt modelId="{F79D4E86-2BE0-4C07-87DD-8526FF0EF9F9}" type="pres">
      <dgm:prSet presAssocID="{DAA9E1C7-5A68-4E92-9D9C-A8630D2D9B79}" presName="negArrow" presStyleCnt="0"/>
      <dgm:spPr/>
    </dgm:pt>
    <dgm:pt modelId="{523EBB51-3A70-40A9-AD2E-A186336D9049}" type="pres">
      <dgm:prSet presAssocID="{DAA9E1C7-5A68-4E92-9D9C-A8630D2D9B79}" presName="backgroundArrow" presStyleLbl="node1" presStyleIdx="0" presStyleCnt="1"/>
      <dgm:spPr/>
    </dgm:pt>
  </dgm:ptLst>
  <dgm:cxnLst>
    <dgm:cxn modelId="{E8267133-90F7-4268-A9D6-933019E347FF}" type="presOf" srcId="{DAA9E1C7-5A68-4E92-9D9C-A8630D2D9B79}" destId="{4A05CB83-34AB-4DCA-AC66-4CCB136F7870}" srcOrd="0" destOrd="0" presId="urn:microsoft.com/office/officeart/2005/8/layout/hProcess3"/>
    <dgm:cxn modelId="{E513D117-2D7F-452E-99AA-10224176287A}" type="presOf" srcId="{399DA756-8671-493D-80AF-FF486A2D2E15}" destId="{CB8FC813-5853-4C2C-9A1A-55D25BDF6342}" srcOrd="0" destOrd="0" presId="urn:microsoft.com/office/officeart/2005/8/layout/hProcess3"/>
    <dgm:cxn modelId="{691F600C-FF7D-46E3-AAF8-6C87AF832C00}" type="presOf" srcId="{FEC0D164-072F-4D05-B579-6B3472CBFBDE}" destId="{B8BA63B2-662E-4611-859F-528EDABE494F}" srcOrd="0" destOrd="0" presId="urn:microsoft.com/office/officeart/2005/8/layout/hProcess3"/>
    <dgm:cxn modelId="{33FAEC7F-9B1A-4255-B74F-FC30832B3DD9}" srcId="{DAA9E1C7-5A68-4E92-9D9C-A8630D2D9B79}" destId="{FEC0D164-072F-4D05-B579-6B3472CBFBDE}" srcOrd="1" destOrd="0" parTransId="{37C40E53-24A3-49B4-B320-4CA6CBAF9608}" sibTransId="{AFEC6824-0B49-4CE1-ADD0-27A35DC0C868}"/>
    <dgm:cxn modelId="{A484FCCA-6442-47E6-9BFD-C1AE188B0162}" type="presOf" srcId="{5AE50651-7FBC-4EA6-9252-16CA79DF1845}" destId="{76B5A2E5-9D30-4DD6-A3C6-7C1DE131EDD2}" srcOrd="0" destOrd="0" presId="urn:microsoft.com/office/officeart/2005/8/layout/hProcess3"/>
    <dgm:cxn modelId="{2303C8F9-0AE0-4451-A120-DEB88E8FB05B}" srcId="{DAA9E1C7-5A68-4E92-9D9C-A8630D2D9B79}" destId="{5AE50651-7FBC-4EA6-9252-16CA79DF1845}" srcOrd="2" destOrd="0" parTransId="{CE310581-B7BB-4928-95D2-ED07966B3151}" sibTransId="{12C03D55-714C-4ADE-9C7B-9A0890E6BC8C}"/>
    <dgm:cxn modelId="{0937E7F5-E771-40AB-B179-8615A90E6025}" srcId="{DAA9E1C7-5A68-4E92-9D9C-A8630D2D9B79}" destId="{399DA756-8671-493D-80AF-FF486A2D2E15}" srcOrd="0" destOrd="0" parTransId="{A5359499-2FCC-497F-A2E1-E96A8BA04B45}" sibTransId="{4B2981D9-1CCE-4946-9A37-C792430B4DA1}"/>
    <dgm:cxn modelId="{CE6338F5-5BC3-448A-B87F-8C7415CF4A28}" type="presParOf" srcId="{4A05CB83-34AB-4DCA-AC66-4CCB136F7870}" destId="{24BE7738-6ED8-46AA-B906-381D2F8C385B}" srcOrd="0" destOrd="0" presId="urn:microsoft.com/office/officeart/2005/8/layout/hProcess3"/>
    <dgm:cxn modelId="{D0368B10-68C7-44FE-9EC0-AB9BD294E295}" type="presParOf" srcId="{4A05CB83-34AB-4DCA-AC66-4CCB136F7870}" destId="{7E63911D-3620-4CBD-8BFB-9D959123FABF}" srcOrd="1" destOrd="0" presId="urn:microsoft.com/office/officeart/2005/8/layout/hProcess3"/>
    <dgm:cxn modelId="{64449CDF-D69F-4599-8175-93085FD78CAE}" type="presParOf" srcId="{7E63911D-3620-4CBD-8BFB-9D959123FABF}" destId="{29F51DCC-9207-4DF9-9C6C-CBF79F569E12}" srcOrd="0" destOrd="0" presId="urn:microsoft.com/office/officeart/2005/8/layout/hProcess3"/>
    <dgm:cxn modelId="{3118ED8D-94D6-42B1-959B-95461EFD2803}" type="presParOf" srcId="{7E63911D-3620-4CBD-8BFB-9D959123FABF}" destId="{F131096B-16A1-40A3-99E9-A8A5ADAB6A5E}" srcOrd="1" destOrd="0" presId="urn:microsoft.com/office/officeart/2005/8/layout/hProcess3"/>
    <dgm:cxn modelId="{E2886D11-6CD8-4D70-98D1-8F4E4CF3E53B}" type="presParOf" srcId="{F131096B-16A1-40A3-99E9-A8A5ADAB6A5E}" destId="{1022AF49-400E-4199-9F05-01E5BC480635}" srcOrd="0" destOrd="0" presId="urn:microsoft.com/office/officeart/2005/8/layout/hProcess3"/>
    <dgm:cxn modelId="{D1B9F034-4F02-469B-94BA-F5FC4933DFB4}" type="presParOf" srcId="{F131096B-16A1-40A3-99E9-A8A5ADAB6A5E}" destId="{CB8FC813-5853-4C2C-9A1A-55D25BDF6342}" srcOrd="1" destOrd="0" presId="urn:microsoft.com/office/officeart/2005/8/layout/hProcess3"/>
    <dgm:cxn modelId="{6DB23C3C-B628-44EF-B13C-FBA3E81253DF}" type="presParOf" srcId="{F131096B-16A1-40A3-99E9-A8A5ADAB6A5E}" destId="{700299CC-8795-43FE-8EAB-BFB4CE6277D2}" srcOrd="2" destOrd="0" presId="urn:microsoft.com/office/officeart/2005/8/layout/hProcess3"/>
    <dgm:cxn modelId="{E464A806-AA57-4C7F-8FF4-06E1550E91E3}" type="presParOf" srcId="{F131096B-16A1-40A3-99E9-A8A5ADAB6A5E}" destId="{9CFD2942-557C-4AA6-B921-1D0CBAD744CB}" srcOrd="3" destOrd="0" presId="urn:microsoft.com/office/officeart/2005/8/layout/hProcess3"/>
    <dgm:cxn modelId="{4F9B3223-3387-48ED-8D01-D1EA080755F2}" type="presParOf" srcId="{7E63911D-3620-4CBD-8BFB-9D959123FABF}" destId="{A039EEC2-7D9C-44D9-A8B8-A48EB6D3D37E}" srcOrd="2" destOrd="0" presId="urn:microsoft.com/office/officeart/2005/8/layout/hProcess3"/>
    <dgm:cxn modelId="{C0EDDF80-CBFE-4710-ACCB-6F50AFB1D660}" type="presParOf" srcId="{7E63911D-3620-4CBD-8BFB-9D959123FABF}" destId="{8EDD59D0-E409-49B8-9446-502687EE639B}" srcOrd="3" destOrd="0" presId="urn:microsoft.com/office/officeart/2005/8/layout/hProcess3"/>
    <dgm:cxn modelId="{58101CF4-CB55-46CE-B3B4-307DE7C85578}" type="presParOf" srcId="{8EDD59D0-E409-49B8-9446-502687EE639B}" destId="{23E80832-BB2B-4923-973C-01D60BF56170}" srcOrd="0" destOrd="0" presId="urn:microsoft.com/office/officeart/2005/8/layout/hProcess3"/>
    <dgm:cxn modelId="{D616B8A2-C61D-4EF3-95D7-BC7D575E75AA}" type="presParOf" srcId="{8EDD59D0-E409-49B8-9446-502687EE639B}" destId="{B8BA63B2-662E-4611-859F-528EDABE494F}" srcOrd="1" destOrd="0" presId="urn:microsoft.com/office/officeart/2005/8/layout/hProcess3"/>
    <dgm:cxn modelId="{4DF8F7BF-1707-4F4C-B19D-15D4F05F4291}" type="presParOf" srcId="{8EDD59D0-E409-49B8-9446-502687EE639B}" destId="{A87D9F8B-DDA4-43F5-9C87-5F256455FBCA}" srcOrd="2" destOrd="0" presId="urn:microsoft.com/office/officeart/2005/8/layout/hProcess3"/>
    <dgm:cxn modelId="{E85B6F22-5FEB-4075-A2E6-9FB031B0918A}" type="presParOf" srcId="{8EDD59D0-E409-49B8-9446-502687EE639B}" destId="{644FA048-00EB-481C-8469-5345FF4A9562}" srcOrd="3" destOrd="0" presId="urn:microsoft.com/office/officeart/2005/8/layout/hProcess3"/>
    <dgm:cxn modelId="{3A381532-3823-4D76-BDA3-5E50F06840A7}" type="presParOf" srcId="{7E63911D-3620-4CBD-8BFB-9D959123FABF}" destId="{EF0F97CE-9BB7-45E5-9C51-4FA38EFD3ADB}" srcOrd="4" destOrd="0" presId="urn:microsoft.com/office/officeart/2005/8/layout/hProcess3"/>
    <dgm:cxn modelId="{D3B646CE-9F8E-45E1-A9FD-4EEAF5CDC5DE}" type="presParOf" srcId="{7E63911D-3620-4CBD-8BFB-9D959123FABF}" destId="{40F1F508-1357-47C9-B049-B8881301DF0E}" srcOrd="5" destOrd="0" presId="urn:microsoft.com/office/officeart/2005/8/layout/hProcess3"/>
    <dgm:cxn modelId="{1A0C50B1-652C-4C74-80BD-F56F58A19951}" type="presParOf" srcId="{40F1F508-1357-47C9-B049-B8881301DF0E}" destId="{1DFBEA7F-AC53-4BAF-AA7B-B1DB343231AE}" srcOrd="0" destOrd="0" presId="urn:microsoft.com/office/officeart/2005/8/layout/hProcess3"/>
    <dgm:cxn modelId="{D7DEC041-9541-41E4-B581-69A71E3AF711}" type="presParOf" srcId="{40F1F508-1357-47C9-B049-B8881301DF0E}" destId="{76B5A2E5-9D30-4DD6-A3C6-7C1DE131EDD2}" srcOrd="1" destOrd="0" presId="urn:microsoft.com/office/officeart/2005/8/layout/hProcess3"/>
    <dgm:cxn modelId="{6318152B-62D3-4F88-A833-047A3BBF9C23}" type="presParOf" srcId="{40F1F508-1357-47C9-B049-B8881301DF0E}" destId="{F053B5C4-2C82-48BE-98DC-540C74D8D935}" srcOrd="2" destOrd="0" presId="urn:microsoft.com/office/officeart/2005/8/layout/hProcess3"/>
    <dgm:cxn modelId="{02EA3012-3690-4D24-85A9-B8253EF37E43}" type="presParOf" srcId="{40F1F508-1357-47C9-B049-B8881301DF0E}" destId="{DBE0AD40-04CF-4B82-80A7-9D7AAECA5965}" srcOrd="3" destOrd="0" presId="urn:microsoft.com/office/officeart/2005/8/layout/hProcess3"/>
    <dgm:cxn modelId="{4284EBD1-15D9-4180-AC6F-2E192822CF22}" type="presParOf" srcId="{7E63911D-3620-4CBD-8BFB-9D959123FABF}" destId="{A533896F-9155-4575-9399-BBE6457CF500}" srcOrd="6" destOrd="0" presId="urn:microsoft.com/office/officeart/2005/8/layout/hProcess3"/>
    <dgm:cxn modelId="{2D742371-B16E-457B-8795-38C2B320F71F}" type="presParOf" srcId="{7E63911D-3620-4CBD-8BFB-9D959123FABF}" destId="{F79D4E86-2BE0-4C07-87DD-8526FF0EF9F9}" srcOrd="7" destOrd="0" presId="urn:microsoft.com/office/officeart/2005/8/layout/hProcess3"/>
    <dgm:cxn modelId="{9114DCB4-3815-47AC-A596-B01FC95E931D}" type="presParOf" srcId="{7E63911D-3620-4CBD-8BFB-9D959123FABF}" destId="{523EBB51-3A70-40A9-AD2E-A186336D9049}" srcOrd="8" destOrd="0" presId="urn:microsoft.com/office/officeart/2005/8/layout/hProcess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4295F-F53A-4091-9147-04832B818B6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3208E-9922-43DF-AA69-A0F6CBF8B1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3208E-9922-43DF-AA69-A0F6CBF8B1D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00219"/>
          </a:xfrm>
        </p:spPr>
        <p:txBody>
          <a:bodyPr>
            <a:spAutoFit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Именно с метода противоречий начинается разбор любой проблемной задачи. Основа — диалектическое направление. Диалектический метод учит смотреть на проблему с разных точек зрения.</a:t>
            </a:r>
            <a:endParaRPr lang="ru-RU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u="sng" dirty="0" smtClean="0"/>
              <a:t>Сильные решения – это решения, преодолевающие противоречия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Задачи должны формулироваться таким образом, чтобы заставить ребёнка активно включиться в познавательную деятельность</a:t>
            </a:r>
            <a:endParaRPr lang="ru-RU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 «Как можно перенести воду в решете?»</a:t>
            </a:r>
            <a:endParaRPr lang="ru-RU" sz="5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</a:p>
          <a:p>
            <a:r>
              <a:rPr lang="ru-RU" sz="4000" b="1" dirty="0" smtClean="0"/>
              <a:t>Принцип противоречия</a:t>
            </a:r>
            <a:r>
              <a:rPr lang="ru-RU" sz="4000" dirty="0" smtClean="0"/>
              <a:t> – под воздействием внешних и внутренних факторов возникают, обостряются и разрешаются противоречия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Принципы разрешения противоречий</a:t>
            </a:r>
            <a:endParaRPr lang="ru-RU" dirty="0" smtClean="0"/>
          </a:p>
          <a:p>
            <a:pPr lvl="0"/>
            <a:r>
              <a:rPr lang="ru-RU" b="1" dirty="0" smtClean="0">
                <a:solidFill>
                  <a:srgbClr val="0070C0"/>
                </a:solidFill>
              </a:rPr>
              <a:t>Разнесением противоречивых требований (свойств) в пространстве</a:t>
            </a:r>
            <a:r>
              <a:rPr lang="ru-RU" dirty="0" smtClean="0">
                <a:solidFill>
                  <a:srgbClr val="0070C0"/>
                </a:solidFill>
              </a:rPr>
              <a:t> того объекта, в котором они возникли.</a:t>
            </a:r>
          </a:p>
          <a:p>
            <a:pPr lvl="0"/>
            <a:r>
              <a:rPr lang="ru-RU" b="1" dirty="0" smtClean="0">
                <a:solidFill>
                  <a:srgbClr val="FF0000"/>
                </a:solidFill>
              </a:rPr>
              <a:t>Разнесением противоречивых требований (свойств</a:t>
            </a:r>
            <a:r>
              <a:rPr lang="ru-RU" dirty="0" smtClean="0">
                <a:solidFill>
                  <a:srgbClr val="FF0000"/>
                </a:solidFill>
              </a:rPr>
              <a:t>) </a:t>
            </a:r>
            <a:r>
              <a:rPr lang="ru-RU" b="1" dirty="0" smtClean="0">
                <a:solidFill>
                  <a:srgbClr val="FF0000"/>
                </a:solidFill>
              </a:rPr>
              <a:t>во времени</a:t>
            </a:r>
            <a:r>
              <a:rPr lang="ru-RU" dirty="0" smtClean="0">
                <a:solidFill>
                  <a:srgbClr val="FF0000"/>
                </a:solidFill>
              </a:rPr>
              <a:t> функционирования (существования) объекта.</a:t>
            </a:r>
          </a:p>
          <a:p>
            <a:pPr lvl="0"/>
            <a:r>
              <a:rPr lang="ru-RU" b="1" dirty="0" smtClean="0">
                <a:solidFill>
                  <a:schemeClr val="bg1"/>
                </a:solidFill>
              </a:rPr>
              <a:t>Изменением системных отношений</a:t>
            </a:r>
            <a:r>
              <a:rPr lang="ru-RU" dirty="0" smtClean="0">
                <a:solidFill>
                  <a:schemeClr val="bg1"/>
                </a:solidFill>
              </a:rPr>
              <a:t> (взаимосвязей) элементов внутри объекта, или самого объекта с элементами надсистемы.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1. Противоречия в погоде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2. Противоречия в ситуациях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3. Противоречия в предметах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4. Противоречия в количестве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5. Противоречия в размерах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6. Противоположные признаки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ФОРМУЛИРУЙТЕ ДЕТЯМ ПРОБЛЕМУ В ВИДЕ ПРОТИВОРЕЧИЯ !</a:t>
            </a:r>
            <a:endParaRPr lang="ru-RU" sz="4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ЗНАКОМЬТЕ ДЕТЕЙ С ПРОТИВОРЕЧИЯМИ ЧЕРЕЗ ЗАГАДКИ !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ПРИДУМЫВАЙТЕ ДЛЯ ДЕТЕЙ И ВМЕСТЕ С НИМИ НОВЫЕ </a:t>
            </a:r>
            <a:r>
              <a:rPr lang="ru-RU" sz="4400" smtClean="0"/>
              <a:t>ИЗОБРЕТАТЕЛЬСКИЕ ЗАДАЧИ 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" y="857250"/>
            <a:ext cx="9144000" cy="5715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tx1"/>
                </a:solidFill>
              </a:rPr>
              <a:t>Противоречие 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- это ситуация, когда к одному элементу предъявляются два несовместимых требования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3951930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Формулирование противоречия</a:t>
            </a:r>
            <a:r>
              <a:rPr lang="ru-RU" sz="7200" dirty="0" smtClean="0"/>
              <a:t> </a:t>
            </a:r>
            <a:endParaRPr lang="ru-RU" sz="7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131910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u="sng" dirty="0" smtClean="0"/>
              <a:t>"Данная часть системы должна обладать свойством "A", чтобы выполнять нужную функцию, – и свойством "не A", чтобы удовлетворять существующим ограничениям и требованиям".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Противоречие: Лисы не должны грызть провода, т.к. этим наносят ущерб людям, и лисы грызут провода (такова реальность).</a:t>
            </a:r>
            <a:endParaRPr lang="ru-RU" dirty="0" smtClean="0"/>
          </a:p>
          <a:p>
            <a:r>
              <a:rPr lang="ru-RU" i="1" dirty="0" smtClean="0"/>
              <a:t>Разрешение противоречия: В оболочку проводов вводится кайенский перец, самый жгучий из известных сортов. И нападения лис сразу же прекращаются.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5400" dirty="0" smtClean="0"/>
              <a:t>В основе противоречия всегда(!) лежит причинно-следственная связь между положительным и нежелательным эффектом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ru-RU" dirty="0" smtClean="0"/>
              <a:t> </a:t>
            </a:r>
            <a:r>
              <a:rPr lang="ru-RU" sz="4000" b="1" dirty="0" smtClean="0"/>
              <a:t>Формулировка противоречия – наполовину решенная задача.</a:t>
            </a:r>
            <a:r>
              <a:rPr lang="ru-RU" sz="4000" dirty="0" smtClean="0"/>
              <a:t> Разрешение противоречий – это важный этап мыслительной деятельности ребенка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Первый этап – определение положительных и отрицательных свойств качества какого-либо предмета или явления, не вызывающих стойких ассоциаций у детей, например: деревянный карандаш, жаркое лето.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Второй этап – определение положительных и отрицательных свойств   предмета или явления в целом, например: карандаш или лето (в целом, полная характеристика).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167</TotalTime>
  <Words>312</Words>
  <PresentationFormat>Экран (4:3)</PresentationFormat>
  <Paragraphs>32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Апекс</vt:lpstr>
      <vt:lpstr>Слайд 1</vt:lpstr>
      <vt:lpstr>Противоречие  - это ситуация, когда к одному элементу предъявляются два несовместимых требования.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Противоречия Противоречие Противоречие - это ситуация, когда к одному элементу предъявляются два несовместимых требования.  Формулирование противоречия помогает лучше понять корень вашей проблемы и найти ее точное решение. Обычно используется следующая формулировка: "Данная часть системы должна обладать свойством "A", чтобы выполнять нужную функцию, – и свойством "не A", чтобы удовлетворять существующим ограничениям и требованиям". Или по-другому: "Должно выполняться действие "А", чтобы задача была решена, – и должно выполняться (выполняется) действие "не А", потому что такова реальность".  ПРИМЕР 1 Противоречие: Сумчатой кунице "сумка" нужна, чтобы носить в ней детенышей, и не нужна, чтобы не мешала, когда детеныши подросли. Разрешение противоречия: Пока не настало сумчатой кунице время рожать, сумки у нее нет. Когда приближается пора размножения, у нее отрастает сумка, емкостью в шесть детенышей.  ПРИМЕР 2 Геологи, ведущие исследования на Аляске, жаловались на лис, которые перегрызали кабели, идущие от измерительных приборов. Противоречие: Лисы не должны грызть провода, т.к. этим наносят ущерб людям, и лисы грызут провода (такова реальность). Разрешение противоречия: В оболочку проводов вводится кайенский перец, самый жгучий из известных сортов. И нападения лис сразу же прекращаются.  Формулировка противоречия – наполовину решенная задача. Разрешение противоречий – это важный этап мыслительной деятельности ребенка. Для этого существует целая система методов и приемов, используемая педагогом в игровых и сказочных задачах.  Разработана схема с применением метода выявления противоречий: Первый этап – определение положительных и отрицательных свойств качества какого-либо предмета или явления, не вызывающих стойких ассоциаций у детей, например: деревянный карандаш, жаркое лето. Второй этап – определение положительных и отрицательных свойств   предмета или явления в целом, например: карандаш или лето (в целом, полная характеристика). Лишь после того, как ребенок поймет, чего от него хотят взрослые, следует переходить к рассмотрению предметов и явлений, вызывающих стойкие ассоциации. Именно с метода противоречий начинается разбор любой проблемной задачи. Основа — диалектическое направление. Диалектический метод учит смотреть на проблему с разных точек зрения. Например, игра «Тайна двойного»  направлена на выявление противоречия. Сегодня пасмурная погода. Это хорошо, потому  что в аудитории уютнее заниматься. Уютнее заниматься — плохо, потому что можно заснуть прямо на лекции. Заснуть во время лекции — хорошо, так как будешь бодрым после уроков во время спортивных соревнований. Быть бодрым во время спортивных соревнований — плохо, потому что от избытка энергии можно переволноваться и показать плохие результаты. Показать плохие результаты — хорошо, так как это заставит тебя соблюдать спортивный режим и лучше тренироваться. И т. д. После таких игр дети легко ориентируются в окружающем мире, находя во всем противоречие. 1. Проблема – это осознанное противоречие. В ТРИЗ уделяется особое и вполне оправданное внимание формулировке противоречия. Выделяются три вида противоречий: "Административное противоречие", "Техническое противоречие" и "Физическое противоречие". Административное противоречие – противоречие между потребностью и возможностью ее удовлетворения. Его достаточно легко выявить. Оно часто задается администрацией или заказчиком и формулируется в виде: "Надо выполнить то-то, а как неизвестно", "Какой-то параметр системы плохой, нужно его улучшить", "Нужно устранить такой-то недостаток, но неизвестно, как", "Имеется брак в производстве изделий, а причина его не известна". Техническое противоречие - это противоречие между определенными частями, качествами или параметрами системы. Как правило, улучшая одни характеристики объекта, мы резко ухудшаем другие. Например, полезное действие вызывает одновременно и вредное. Или - введение (усиление) полезного действия, либо устранение (ослабление) вредного действия вызывает ухудшение (в частности, недопустимое усложнение) одной из частей системы или всей системы в целом. Обычно приходится искать компромисс, то есть чем-то жертвовать. Разрешение такого противоречия часто требует качественного изменения всей системы.  Физическое противоречие – предъявление диаметрально противоположных свойств к определенной части рассматриваемой системы. Изучение причин, породивших техническое противоречие, в технических системах, как правило, приводит к необходимости выявления противоречивых физических свойств системы. Следует подчеркнуть еще раз, что в отличие от технического противоречия, принадлежащего всей системе, физическое – относится только к определенной ее части. Формулировка физического противоречия парадоксальна: некоторая часть системы должна находится сразу в двух взаимоисключающих состояниях. Например, быть холодным и горячим, подвижным и неподвижным, длинным и коротким, гибким и жестким, электропроводным и неэлектропроводным и т.д. Таким образом, рассмотренные три вида противоречий образуют цепочку: административное противоречие – техническое противоречие – физическое противоречие. Решить сложную техническую задачу – значит улучшить необходимые показатели системы, не ухудшая другие. Осуществить это возможно путем выявления технического противоречия, определения причин, породивших его, или даже причины причин, и устранения этих причин, то есть разрешения физического противоречия.   Принцип противоречия – под воздействием внешних и внутренних факторов возникают, обостряются и разрешаются противоречия. Проблема трудна потому, что существует система противоречий скрытых или явных. Системы эволюционируют, преодолевая противоречия на основе объективных законов, закономерностей, явлений и эффектов. Сильные решения – это решения, преодолевающие противоречия Первым этапом в работе с детьми мы предлагаем знакомство детей с противоречиями, основываясь на алгоритмах ТРИЗ. Здесь можно использовать игры «Хорошо-плохо», «Чёрное -белое», «Вперёд-назад». Постоянно открывая перед детьми тайну двойного можно научить их видеть и находить противоречия в предлагаемых эмоциональных состояниях. Чтобы дети были активны на таких занятиях необходимо соблюдение следующих условий: Задачи должны формулироваться таким образом, чтобы заставить ребёнка активно включиться в познавательную деятельность, у него возникла потребность в анализе, синтезе; Поставить ребёнка в положение первооткрывателя, исследователя посильных для него проблем.  Начало мысли, начала интеллекта там, где ребёнок видит противоречия, «тайну двойного». Анализируя эмоциональное состояние с точки зрения противоречий ребёнок выбирает лучший для него вариант, как правило выбирается всё «положительное» и отметается всё «отрицательное» От противоречий нельзя уйти, их надо разрешить.   Все занятия и игры предполагают самостоятельный выбор ребенком темы, материала и вида деятельности. Они учат детей выявлять противоречивые свойства предметов, явлений и разрешать эти противоречия. Разрешение противоречий – ключ к творческому мышлению. . Для разрешения противоречий существует целая система игровых и сказочных задач. Например, задача: «Как можно перенести воду в решете?» Воспитатель формирует противоречие, вода должна быть в решете, чтобы ее перенести, и воды не должно быть, так как в решете ее не перенести – вытечет. Разрешается противоречие изменением агрегатного состояния вещества — воды. Вода будет в решете в измененном виде (лед) и ее не будет, так как лед – это не вода. Решение задачи – перенести в решете воду в виде льда.   ВИДЫ ПРОТИВОРЕЧИЙ.  Модели противоречий Противоречие решателя - ситуация, в которой человек осознаёт, что столкнулся с проблемной ситуацией, ощущает потребность её разрешить.  Противоречие решателя может быть описано в произвольной форме, завершающейся вопросом: "Как быть?"  Противоречие элемента - конфликт между двумя разными признаками одного элемента. При этом оба этих признака зависят от какого-то третьего признака, связаны с ним. Наличие этого третьего признака можно назвать условием.  Модель может быть описана по шаблону:  Если --&gt;, то (+), но (-)  Если &lt;--, то не(-), но не(+)   УСЛОВИЕ    Если  Значение ПРИЗНАКА 3 --&gt; то позитивное/полезное значение ПРИЗНАКА 1  (+)   но негативное/вредное значение ПРИЗНАКА 2  (--) И наоборот:  Если  противоположное Значение ПРИЗНАКА 3 &lt;--  то позитивное/полезное значение ПРИЗНАКА 2  (+)   но негативное/вредное значение ПРИЗНАКА 1  (--) Пример: в задаче о медведе, разоряющем улья  . (рассказ задачи) УСЛОВИЕ   Если  дед будет рядом с деревом --&gt;  То он сможет прогнать медведя  (позитивное значение признака 1 - «способность изгнать медведя»),   Но и медведь может напасть на деда  (негативное значение признака 2 - возможность медведя защищаться).   ЕСЛИ  дед будет далеко от дерева &lt;--  То Медведь не сможет напасть на него (позитивное значение признака 2 - «способность изгнать медведя»),   но Он не сможет прогнать медведя. (негативное значение признака 1 - возможность медведя защищаться). Объединяя позитивные значения двух разных признаков, получаем ту задачу, которую следует решать:  Обеспечить/сохранить положительное значение признака 1 и не допустить/устранить отрицательное значение признака 2 (+ без -).  В данном примере: требуется найти что-то, что позволит деду прогнать медведя, не подвергаясь угрозе нападения с его стороны.  Противоречие признака - конфликт между двумя значениями одного и того же признака элемента.  Данная модель противоречия описывается по шаблону:  … должно быть --&gt;, чтоб (+) и должно быть &lt;--, чтоб (не-). ЭЛЕМЕНТ  ДОЛЖЕН ИМЕТЬ 1-е ЗНАЧЕНИЕ ПРИЗНАКА --&gt; чтобы ОБОСНОВАНИЕ ТРЕБОВАНИЯ 1 ДОЛЖЕН ИМЕТЬ 2-е (противоположное) ЗНАЧЕНИЕ ТОГО ЖЕ ПРИЗНАКА &lt;-- чтобы  ОБОСНОВАНИЕ ТРЕБОВАНИЯ 2  Пример: в задаче о медведе, разоряющем  улья Дубинка  Должна быть целым деревом --&gt; (значение --&gt; признака 1 - материал для дубинки), чтобы Получить тяжелую палку, чтоб справиться с медведем  Не должна быть целым деревом &lt;--  (значение &lt;-- признака 1 - материал для дубинки)) чтобы Не губить дерево.  при решении задачи в диалоге, в ответ на предложенное детьми слабое решение воспитатель побуждает их это решение оценить. В этом случае проявляется противоречие элемента: "Если сделать так, то получим полезное значение признака 1, но появится вредное значение признака 2". В относительно простом случае можно перейти от такой формулировки к противоречию признака, используя условие, сформулированное после слова "если".  Если делать дубинку из целого дерева, то она позволит справиться с медведем, но мы погубим дерево.  Разрешить противоречие - значит, найти такие конкретные условия, в которых противоположные требования смогут сочетаться.  Рассказ о деде и медведе Последовательность шагов и вопросы.  Примерные ответы. </dc:title>
  <dc:creator>1</dc:creator>
  <cp:lastModifiedBy>1</cp:lastModifiedBy>
  <cp:revision>30</cp:revision>
  <dcterms:created xsi:type="dcterms:W3CDTF">2012-11-15T15:27:18Z</dcterms:created>
  <dcterms:modified xsi:type="dcterms:W3CDTF">2012-11-20T06:56:22Z</dcterms:modified>
</cp:coreProperties>
</file>