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3" d="100"/>
          <a:sy n="73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48745-3F7C-4982-9C52-40578570A55C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F2422-0E92-4E7E-910B-7662BAC1E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3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F2422-0E92-4E7E-910B-7662BAC1ED8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78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0A4498-3BE6-4DAC-BE2E-A1D64DB5FC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1F82B8-773A-495B-87CA-13808DDDC1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8136904" cy="216024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ГДБОУ детский сад № 24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Апресова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Елена Юрьевна</a:t>
            </a:r>
          </a:p>
          <a:p>
            <a:pPr algn="r"/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</a:p>
          <a:p>
            <a:pPr algn="ctr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г.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484784"/>
            <a:ext cx="7175351" cy="3440673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мониторинга достижения детьми планируемых результатов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освоения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Детство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4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Наблюдение </a:t>
            </a:r>
            <a:r>
              <a:rPr lang="ru-RU" sz="2000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ru-RU" sz="2000" b="1" i="1" dirty="0">
                <a:latin typeface="Times New Roman" pitchFamily="18" charset="0"/>
                <a:ea typeface="+mj-ea"/>
                <a:cs typeface="Times New Roman" pitchFamily="18" charset="0"/>
              </a:rPr>
              <a:t>целенаправленное, специальным образом организованное и фиксируемое восприятие исследуемого объекта. Наблюдение позволяет выявить психологические особенности ребенка в естественных </a:t>
            </a:r>
            <a:r>
              <a:rPr lang="ru-RU" sz="20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условиях</a:t>
            </a: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600" b="1" i="1" dirty="0" smtClean="0">
                <a:solidFill>
                  <a:srgbClr val="0F6F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2600" b="1" i="1" dirty="0">
                <a:solidFill>
                  <a:srgbClr val="0F6F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наблюдения:</a:t>
            </a:r>
            <a:endParaRPr lang="ru-RU" sz="2600" b="1" dirty="0">
              <a:solidFill>
                <a:srgbClr val="0F6FC6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непосредственное и опосредованное,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включенное (которое может быть открытым и закрытым) и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невключенное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(наблюдаем со стороны),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прямое и косвенное,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сплошное (с фиксацией всех наблюдаемых фактор, проявлений, реакций  и т.д.) и выборочное (по определенным параметрам).</a:t>
            </a:r>
          </a:p>
        </p:txBody>
      </p:sp>
    </p:spTree>
    <p:extLst>
      <p:ext uri="{BB962C8B-B14F-4D97-AF65-F5344CB8AC3E}">
        <p14:creationId xmlns:p14="http://schemas.microsoft.com/office/powerpoint/2010/main" val="4427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656"/>
            <a:ext cx="8064896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   Беседа 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метод установления в ходе непосредственного общения психических особенностей воспитанника, позволяющий получить интересующую информацию с помощью предварительно подготовленных вопросов.</a:t>
            </a:r>
          </a:p>
          <a:p>
            <a:pPr algn="ctr"/>
            <a:endParaRPr lang="ru-RU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При подготовке к беседе очень большое значение имеет предварительная работа.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Ведущий беседу должен тщательно продумать все аспекты той проблемы, о которой он собирается говорить, подобрать те факты, которые, возможно, будут ему нужны. Четкая постановка цели беседы помогает формулировать четкие вопросы и избегать случайных.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Он должен определить, в какой последовательности будет поднимать темы или задавать вопросы.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Важно правильно выбрать место и время разговора. Необходимо, чтобы поблизости не было людей, присутствие которых могло бы смутить, или, того хуже, повлиять на искренность собеседника.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Не следует злоупотреблять терпением и временем собеседника. 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/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4074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3690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Анализ продуктов деятельности </a:t>
            </a:r>
            <a:r>
              <a:rPr lang="ru-RU" sz="2400" b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ребенка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defRPr/>
            </a:pP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етод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получения информации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степени овладения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необходимыми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умениями и навыками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основе исследования результатов различных видов его деятельности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продукты познавательной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(решенное задание),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(сюжет придуманной ребенком игры, построенный из кубиков дом),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изобразительной и конструктивной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(рисунки, аппликации, объемные изображения, конструкции),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музыкальной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(выполнение и творчество в песне, танце, игре на музыкальных инструментах),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рассказы, сказки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т. п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2000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 основном этот метод используется как  </a:t>
            </a:r>
            <a:r>
              <a:rPr lang="ru-RU" sz="20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вспомогательный, </a:t>
            </a:r>
            <a:r>
              <a:rPr lang="ru-RU" sz="2000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вместе с наблюдением</a:t>
            </a:r>
            <a:r>
              <a:rPr lang="ru-RU" sz="20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чтобы оценить не только продукт деятельности, но и процесс его создания.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9" y="998720"/>
            <a:ext cx="16192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4" y="3345599"/>
            <a:ext cx="2095500" cy="405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833" y="891398"/>
            <a:ext cx="1905000" cy="2926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96938"/>
            <a:ext cx="19050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33056"/>
            <a:ext cx="1696119" cy="24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833" y="1268760"/>
            <a:ext cx="2268000" cy="22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08" y="908720"/>
            <a:ext cx="1590395" cy="23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70934" y="247991"/>
            <a:ext cx="5323701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858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Инструментарий к диагностике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95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656982"/>
              </p:ext>
            </p:extLst>
          </p:nvPr>
        </p:nvGraphicFramePr>
        <p:xfrm>
          <a:off x="755576" y="2276872"/>
          <a:ext cx="7776861" cy="1563660"/>
        </p:xfrm>
        <a:graphic>
          <a:graphicData uri="http://schemas.openxmlformats.org/drawingml/2006/table">
            <a:tbl>
              <a:tblPr firstRow="1" firstCol="1" bandRow="1"/>
              <a:tblGrid>
                <a:gridCol w="288999"/>
                <a:gridCol w="1053622"/>
                <a:gridCol w="378046"/>
                <a:gridCol w="528944"/>
                <a:gridCol w="680376"/>
                <a:gridCol w="607858"/>
                <a:gridCol w="528944"/>
                <a:gridCol w="607858"/>
                <a:gridCol w="756091"/>
                <a:gridCol w="755558"/>
                <a:gridCol w="453763"/>
                <a:gridCol w="607858"/>
                <a:gridCol w="52894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 ребенка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Здоровье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Безопасность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Социализация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Коммуникация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худ. литературы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Художественное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Творчество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Музыка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62" marR="47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55576" y="3995379"/>
            <a:ext cx="7992888" cy="232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Оценка уровня овладения необходимыми навыками и умениями по образовательным областям:</a:t>
            </a:r>
            <a:endParaRPr lang="ru-RU" sz="1400" dirty="0">
              <a:solidFill>
                <a:schemeClr val="accent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 балл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– ребенок не может выполнить предложенные задания оценки, помощь взрослого не принимает.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 балла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– ребенок с помощью взрослого выполняет некоторые предложенные задания.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 балла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– ребенок выполняет все предложенные задания с частичной помощью взрослого.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 балла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– ребенок выполняет самостоятельно  и с частичной помощью взрослого все предложенные задания.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 баллов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- ребенок выполняет все предложенные задания самостоятельно.</a:t>
            </a:r>
            <a:endParaRPr lang="ru-RU" sz="1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04664"/>
            <a:ext cx="8136904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Отслеживание результатов работы по выполнению программы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Уровни овладения необходимыми навыками и умениями по образовательным областям Программы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4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0406" y="260648"/>
            <a:ext cx="5083187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Уровни развития интегративных качеств 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876375"/>
              </p:ext>
            </p:extLst>
          </p:nvPr>
        </p:nvGraphicFramePr>
        <p:xfrm>
          <a:off x="395534" y="836712"/>
          <a:ext cx="8352929" cy="3224784"/>
        </p:xfrm>
        <a:graphic>
          <a:graphicData uri="http://schemas.openxmlformats.org/drawingml/2006/table">
            <a:tbl>
              <a:tblPr firstRow="1" firstCol="1" bandRow="1"/>
              <a:tblGrid>
                <a:gridCol w="313731"/>
                <a:gridCol w="627460"/>
                <a:gridCol w="546001"/>
                <a:gridCol w="546552"/>
                <a:gridCol w="627460"/>
                <a:gridCol w="701765"/>
                <a:gridCol w="1014393"/>
                <a:gridCol w="932934"/>
                <a:gridCol w="1280790"/>
                <a:gridCol w="825606"/>
                <a:gridCol w="546552"/>
                <a:gridCol w="389685"/>
              </a:tblGrid>
              <a:tr h="279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 ребенка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Физически развитый, овладевший основными культурно – гигиеническими навыками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Любознательный, активный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Эмоционально отзывчивый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Овладевший средствами общения и способами взаимодействия со взрослыми и сверстниками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Способный решать интеллектуальные и личностные задачи (проблемы), адекватные возрасту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Имеющий первичные представления о себе, семье, обществе, государстве, мире и природе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Овладевший универсальными предпосылками учебной деятельности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Овладевший необходимыми умениями и навыками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51" marR="45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4145719"/>
            <a:ext cx="8424936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Оценка 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уровня развития  интегративных качеств личности ребенка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400" b="1" dirty="0">
              <a:solidFill>
                <a:schemeClr val="accent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 балл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– ребенок не имеет представлений по указанному критерию интегративного качества;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 балла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- ребенок имеет отрывочные, бессистемные представления по указанному критерию интегративного качества;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 балла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– ребенок имеет частично усвоенные, неточные, неполные представления по указанному критерию интегративного качества;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 балла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– ребенок имеет усвоенные, с незначительными неточностями, представления по указанному критерию интегративного качества;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 баллов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– ребенок имеет полностью усвоенные представления оценки интегративного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качества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6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5832648"/>
          </a:xfrm>
        </p:spPr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аналитической справки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Цель и задачи мониторинга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Участники мониторинга (кто проводит)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Объект мониторинга (кого обследуют)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етоды мониторинга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Факты, полученные в результате мониторинга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Выводы (могут совпадать с фактами), сравнение за 2 – 3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года. В выводах чётко указать %, выделить их жирным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шрифтом.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Рекомендации для дальнейшей работы.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731520"/>
            <a:ext cx="7344816" cy="5217760"/>
          </a:xfrm>
        </p:spPr>
        <p:txBody>
          <a:bodyPr>
            <a:normAutofit fontScale="77500" lnSpcReduction="20000"/>
          </a:bodyPr>
          <a:lstStyle/>
          <a:p>
            <a:pPr marL="274320" lvl="0" indent="-274320" algn="ctr">
              <a:spcAft>
                <a:spcPts val="0"/>
              </a:spcAft>
              <a:buClr>
                <a:srgbClr val="0BD0D9"/>
              </a:buClr>
              <a:buSzPct val="95000"/>
              <a:buNone/>
              <a:defRPr/>
            </a:pPr>
            <a:r>
              <a:rPr lang="ru-RU" sz="2800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Цель педагогического </a:t>
            </a:r>
            <a:r>
              <a:rPr lang="ru-RU" sz="2800" b="1" dirty="0" smtClean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мониторинга </a:t>
            </a:r>
            <a:r>
              <a:rPr lang="ru-RU" sz="2800" b="1" i="1" dirty="0">
                <a:solidFill>
                  <a:srgbClr val="0F6FC6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выявление динамики развития физических, личностных, интеллектуальных качеств дошкольников  </a:t>
            </a:r>
            <a:endParaRPr lang="ru-RU" sz="2800" b="1" i="1" dirty="0" smtClean="0">
              <a:solidFill>
                <a:srgbClr val="0F6FC6">
                  <a:lumMod val="75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274320" lvl="0" indent="-274320" algn="ctr">
              <a:spcAft>
                <a:spcPts val="0"/>
              </a:spcAft>
              <a:buClr>
                <a:srgbClr val="0BD0D9"/>
              </a:buClr>
              <a:buSzPct val="95000"/>
              <a:buNone/>
              <a:defRPr/>
            </a:pPr>
            <a:r>
              <a:rPr lang="ru-RU" sz="2000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700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Функции педагогического мониторинга:</a:t>
            </a:r>
          </a:p>
          <a:p>
            <a:pPr marL="274320" lvl="0" indent="-274320" algn="ctr">
              <a:spcAft>
                <a:spcPts val="0"/>
              </a:spcAft>
              <a:buClr>
                <a:srgbClr val="0BD0D9"/>
              </a:buClr>
              <a:buSzPct val="95000"/>
              <a:buNone/>
              <a:defRPr/>
            </a:pPr>
            <a:endParaRPr lang="ru-RU" sz="2400" b="1" dirty="0">
              <a:solidFill>
                <a:srgbClr val="0BD0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3000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интегративная</a:t>
            </a:r>
            <a:r>
              <a:rPr lang="ru-RU" sz="3000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обеспечивающая комплексную характеристику развития ребенка в дошкольный период;</a:t>
            </a:r>
          </a:p>
          <a:p>
            <a:pPr marL="274320" lvl="0" indent="-274320"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3000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диагностическая, </a:t>
            </a:r>
            <a:r>
              <a:rPr lang="ru-RU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позволяющая дать объективную оценку </a:t>
            </a:r>
            <a:r>
              <a:rPr lang="ru-RU" dirty="0" err="1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сформированости</a:t>
            </a:r>
            <a:r>
              <a:rPr lang="ru-RU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интегративных качеств ребенка дошкольного возраста;</a:t>
            </a:r>
          </a:p>
          <a:p>
            <a:pPr marL="274320" lvl="0" indent="-274320"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3000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информационная</a:t>
            </a:r>
            <a:r>
              <a:rPr lang="ru-RU" sz="3000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являющаяся способом систематического получения  информации о развитии физических, интеллектуальных и личностных качествах ребенка;</a:t>
            </a:r>
          </a:p>
          <a:p>
            <a:pPr marL="274320" lvl="0" indent="-274320">
              <a:spcAft>
                <a:spcPts val="0"/>
              </a:spcAft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3000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прагматическая</a:t>
            </a:r>
            <a:r>
              <a:rPr lang="ru-RU" sz="3000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позволяющая использовать мониторинговую информацию для принятия своевременных объективных решений, направленных на достижение положительных результатов развития каждого воспитанника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3622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5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776864" cy="661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955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 Структура мониторинга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включает в себя следующие этапы.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2400" b="1" dirty="0">
                <a:solidFill>
                  <a:srgbClr val="0BD0D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наличие объекта</a:t>
            </a:r>
            <a:r>
              <a:rPr lang="ru-RU" sz="2400" dirty="0">
                <a:solidFill>
                  <a:srgbClr val="0BD0D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мониторинга</a:t>
            </a:r>
            <a:r>
              <a:rPr lang="ru-RU" sz="2400" dirty="0">
                <a:solidFill>
                  <a:srgbClr val="0BD0D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2400" b="1" dirty="0">
                <a:solidFill>
                  <a:srgbClr val="0BD0D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наличие форм для сбора, оформления информации</a:t>
            </a:r>
            <a:r>
              <a:rPr lang="ru-RU" sz="2400" dirty="0">
                <a:solidFill>
                  <a:srgbClr val="0BD0D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(использование диагностических карт, карт развития и др. форм), утверждаемых в ДОУ для всех категорий педагогических кадров, участвующих в мониторинге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2400" b="1" dirty="0">
                <a:solidFill>
                  <a:srgbClr val="0BD0D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подбор (разработка) инструментария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(формы, методы);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2400" b="1" dirty="0">
                <a:solidFill>
                  <a:srgbClr val="0BD0D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определение формы фиксации результатов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(в цвете, цифрах, баллах, др.) с учетом категорий кадров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2400" b="1" dirty="0">
                <a:solidFill>
                  <a:srgbClr val="0BD0D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определение сроков и периодичности сбора информации</a:t>
            </a:r>
            <a:r>
              <a:rPr lang="ru-RU" sz="2400" dirty="0">
                <a:solidFill>
                  <a:srgbClr val="0BD0D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"/>
              <a:defRPr/>
            </a:pPr>
            <a:r>
              <a:rPr lang="ru-RU" sz="2400" b="1" dirty="0">
                <a:solidFill>
                  <a:srgbClr val="0BD0D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определение  ответственных за сбор и хранение информации. </a:t>
            </a:r>
          </a:p>
          <a:p>
            <a:pPr marL="249555" algn="ctr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00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 hidden="1"/>
          <p:cNvSpPr/>
          <p:nvPr/>
        </p:nvSpPr>
        <p:spPr>
          <a:xfrm>
            <a:off x="683568" y="188639"/>
            <a:ext cx="7992888" cy="55584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defTabSz="540000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54000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должен соответствовать следующим принципам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nstantia"/>
              </a:rPr>
              <a:t>Научности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(учет закономерностей развития ребенка, использование научно-обоснованных методов и форм мониторинга)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nstantia"/>
              </a:rPr>
              <a:t>Непрерывности и цикличности</a:t>
            </a:r>
            <a:r>
              <a:rPr lang="ru-RU" sz="2400" dirty="0">
                <a:latin typeface="Constantia"/>
              </a:rPr>
              <a:t>(постоянная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onstantia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оценка достижения детьми планируемых результатов освоения ООП, периодичность проведения)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Constantia"/>
              </a:rPr>
              <a:t>Гуманизации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(уважение к личности ребенка, его интересам, правам)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nstantia"/>
              </a:rPr>
              <a:t>Коллегиальности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(</a:t>
            </a:r>
            <a:r>
              <a:rPr lang="ru-RU" sz="2400" dirty="0" err="1">
                <a:solidFill>
                  <a:prstClr val="black"/>
                </a:solidFill>
                <a:latin typeface="Constantia"/>
              </a:rPr>
              <a:t>задействованность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в проведении и обсуждении результатов мониторинга всех педагогов и </a:t>
            </a:r>
            <a:r>
              <a:rPr lang="ru-RU" sz="2400" dirty="0" err="1">
                <a:solidFill>
                  <a:prstClr val="black"/>
                </a:solidFill>
                <a:latin typeface="Constantia"/>
              </a:rPr>
              <a:t>др.специалистов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ДОУ)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9288" y="764704"/>
            <a:ext cx="7781570" cy="555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40000"/>
            <a:r>
              <a:rPr lang="ru-RU" sz="2400" b="1" dirty="0">
                <a:solidFill>
                  <a:srgbClr val="4E67C8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Мониторинг  должен соответствовать следующим принципам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>
                <a:solidFill>
                  <a:srgbClr val="4E67C8">
                    <a:lumMod val="50000"/>
                  </a:srgbClr>
                </a:solidFill>
                <a:latin typeface="Constantia"/>
              </a:rPr>
              <a:t>Научности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(учет закономерностей развития ребенка, использование научно-обоснованных методов и форм мониторинга)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>
                <a:solidFill>
                  <a:srgbClr val="4E67C8">
                    <a:lumMod val="50000"/>
                  </a:srgbClr>
                </a:solidFill>
                <a:latin typeface="Constantia"/>
              </a:rPr>
              <a:t>Непрерывности и цикличности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(постоянная</a:t>
            </a:r>
            <a:r>
              <a:rPr lang="ru-RU" sz="2400" dirty="0">
                <a:solidFill>
                  <a:srgbClr val="4E67C8">
                    <a:lumMod val="50000"/>
                  </a:srgbClr>
                </a:solidFill>
                <a:latin typeface="Constantia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оценка достижения детьми планируемых результатов освоения ООП, периодичность проведения)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 err="1">
                <a:solidFill>
                  <a:srgbClr val="4E67C8">
                    <a:lumMod val="50000"/>
                  </a:srgbClr>
                </a:solidFill>
                <a:latin typeface="Constantia"/>
              </a:rPr>
              <a:t>Гуманизации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(уважение к личности ребенка, его интересам, правам)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 sz="2400" b="1" dirty="0">
                <a:solidFill>
                  <a:srgbClr val="4E67C8">
                    <a:lumMod val="50000"/>
                  </a:srgbClr>
                </a:solidFill>
                <a:latin typeface="Constantia"/>
              </a:rPr>
              <a:t>Коллегиальности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(</a:t>
            </a:r>
            <a:r>
              <a:rPr lang="ru-RU" sz="2400" dirty="0" err="1">
                <a:solidFill>
                  <a:prstClr val="black"/>
                </a:solidFill>
                <a:latin typeface="Constantia"/>
              </a:rPr>
              <a:t>задействованность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в проведении и обсуждении результатов мониторинга всех педагогов и </a:t>
            </a:r>
            <a:r>
              <a:rPr lang="ru-RU" sz="2400" dirty="0" err="1">
                <a:solidFill>
                  <a:prstClr val="black"/>
                </a:solidFill>
                <a:latin typeface="Constantia"/>
              </a:rPr>
              <a:t>др.специалистов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ДОУ)</a:t>
            </a:r>
          </a:p>
        </p:txBody>
      </p:sp>
    </p:spTree>
    <p:extLst>
      <p:ext uri="{BB962C8B-B14F-4D97-AF65-F5344CB8AC3E}">
        <p14:creationId xmlns:p14="http://schemas.microsoft.com/office/powerpoint/2010/main" val="13327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848872" cy="4737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Мониторинг проводится 2 раза в год (сентябрь, май), индивидуально или подгруппой, фронтально во время поведения  итоговой непосредственно образовательной деятельности, в зависимости от раздела, по которому проводиться мониторинг.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Мониторинг проводится в соответствии с образовательными областями и интегративными качествами  примерной основной общеобразовательной программой дошкольного образования «Детство», авторы Т.И. Бабаева, А.Г. Гогоберидзе.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24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70485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Правила проведения мониторинга: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Во время диагностического обследования поддерживается доверительная, доброжелательная атмосфера.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Во время мониторинга  нельзя: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высказывать недовольство неправильными действия детей;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 указывать на ошибки;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 выносить оценочных суждений;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6858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52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48" y="323850"/>
            <a:ext cx="8568952" cy="621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9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96944" cy="580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lnSpc>
                <a:spcPct val="115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000" b="1" dirty="0">
                <a:solidFill>
                  <a:srgbClr val="0F6F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Объектом </a:t>
            </a:r>
            <a:r>
              <a:rPr lang="ru-RU" sz="20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lang="ru-RU" sz="2000" b="1" dirty="0">
                <a:solidFill>
                  <a:srgbClr val="0F6F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0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физические, интеллектуальные и личностные </a:t>
            </a:r>
            <a:r>
              <a:rPr lang="ru-RU" sz="2000" b="1" dirty="0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0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sz="2000" b="1" dirty="0">
                <a:solidFill>
                  <a:srgbClr val="0F6F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которые представлены в интегративных качествах ребенка:</a:t>
            </a:r>
          </a:p>
          <a:p>
            <a:pPr marL="342900" lvl="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tabLst>
                <a:tab pos="630555" algn="l"/>
              </a:tabLst>
              <a:defRPr/>
            </a:pPr>
            <a:r>
              <a:rPr lang="ru-RU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1.Физически развитый, овладевший основными культурно-гигиеническими навыками;</a:t>
            </a:r>
          </a:p>
          <a:p>
            <a:pPr marL="342900" lvl="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tabLst>
                <a:tab pos="630555" algn="l"/>
              </a:tabLst>
              <a:defRPr/>
            </a:pPr>
            <a:r>
              <a:rPr lang="ru-RU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2.Любознательный, активный;</a:t>
            </a:r>
          </a:p>
          <a:p>
            <a:pPr marL="342900" lvl="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tabLst>
                <a:tab pos="630555" algn="l"/>
              </a:tabLst>
              <a:defRPr/>
            </a:pPr>
            <a:r>
              <a:rPr lang="ru-RU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3.Эмоционально отзывчивый;</a:t>
            </a:r>
          </a:p>
          <a:p>
            <a:pPr marL="342900" lvl="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tabLst>
                <a:tab pos="630555" algn="l"/>
              </a:tabLst>
              <a:defRPr/>
            </a:pPr>
            <a:r>
              <a:rPr lang="ru-RU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4.Овладевший средствами общения и способами взаимодействия со взрослыми и сверстниками;</a:t>
            </a:r>
          </a:p>
          <a:p>
            <a:pPr marL="342900" lvl="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tabLst>
                <a:tab pos="630555" algn="l"/>
              </a:tabLst>
              <a:defRPr/>
            </a:pPr>
            <a:r>
              <a:rPr lang="ru-RU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5.Способный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поведения; </a:t>
            </a:r>
          </a:p>
          <a:p>
            <a:pPr marL="342900" lvl="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tabLst>
                <a:tab pos="630555" algn="l"/>
              </a:tabLst>
              <a:defRPr/>
            </a:pPr>
            <a:r>
              <a:rPr lang="ru-RU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6.Способный решать интеллектуальные и личностные задачи (проблемы), адекватные возрасту; </a:t>
            </a:r>
          </a:p>
          <a:p>
            <a:pPr marL="342900" lvl="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tabLst>
                <a:tab pos="630555" algn="l"/>
              </a:tabLst>
              <a:defRPr/>
            </a:pPr>
            <a:r>
              <a:rPr lang="ru-RU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7.Имеющий первичные представления о себе, семье, обществе (ближайшем социуме), государстве (стране), мире и природе; </a:t>
            </a:r>
          </a:p>
          <a:p>
            <a:pPr marL="342900" lvl="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tabLst>
                <a:tab pos="630555" algn="l"/>
              </a:tabLst>
              <a:defRPr/>
            </a:pPr>
            <a:r>
              <a:rPr lang="ru-RU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8.Овладевший универсальными предпосылками учебной деятельности;</a:t>
            </a:r>
          </a:p>
          <a:p>
            <a:pPr marL="342900" lvl="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tabLst>
                <a:tab pos="630555" algn="l"/>
              </a:tabLst>
              <a:defRPr/>
            </a:pPr>
            <a:r>
              <a:rPr lang="ru-RU" b="1" dirty="0">
                <a:solidFill>
                  <a:srgbClr val="0BD0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9. Овладевший необходимыми умениями и навыками.</a:t>
            </a:r>
            <a:endParaRPr lang="ru-RU" b="1" dirty="0">
              <a:solidFill>
                <a:srgbClr val="0BD0D9">
                  <a:lumMod val="50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51399"/>
            <a:ext cx="741682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ДИАГНОСТИЧЕСКИХ МЕТОДИК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Специалистами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подбираются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апробированные, описанные в психолого-педагогической литературе диагностические методики.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осуществляет диагностику  путем педагогического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наблюдения, беседы,  анализа продуктов детской деятельности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/>
              <a:buChar char=""/>
              <a:defRPr/>
            </a:pP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ФОРМЫ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ФИКСАЦИИ РЕЗУЛЬТАТОВ МОНИТОРИНГА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рабочие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тетради,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карты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наблюдения,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карты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развития ребенка и др.;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оформление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результатов в цвете, в баллах, др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0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225</TotalTime>
  <Words>904</Words>
  <Application>Microsoft Office PowerPoint</Application>
  <PresentationFormat>Экран (4:3)</PresentationFormat>
  <Paragraphs>244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Система мониторинга достижения детьми планируемых результатов освоения программы «Детство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аналитической справки 1. Цель и задачи мониторинга 2. Участники мониторинга (кто проводит) 3. Объект мониторинга (кого обследуют) 4. Методы мониторинга 5. Факты, полученные в результате мониторинга 6. Выводы (могут совпадать с фактами), сравнение за 2 – 3      года. В выводах чётко указать %, выделить их жирным      шрифтом. 7. Рекомендации для дальнейшей работы.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мониторинга достижения детьми планируемых результатов освоения основной общеобразовательной программы дошкольного образования</dc:title>
  <dc:creator>Admin</dc:creator>
  <cp:lastModifiedBy>Admin</cp:lastModifiedBy>
  <cp:revision>26</cp:revision>
  <dcterms:created xsi:type="dcterms:W3CDTF">2013-02-17T16:19:25Z</dcterms:created>
  <dcterms:modified xsi:type="dcterms:W3CDTF">2013-09-25T08:04:46Z</dcterms:modified>
</cp:coreProperties>
</file>