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4" d="100"/>
          <a:sy n="74" d="100"/>
        </p:scale>
        <p:origin x="5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 name="arrow.wav"/>
          </p:stSnd>
        </p:sndAc>
      </p:transition>
    </mc:Choice>
    <mc:Fallback>
      <p:transition spd="slow">
        <p:fade/>
        <p:sndAc>
          <p:stSnd>
            <p:snd r:embed="rId1"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18" name="arrow.wav"/>
          </p:stSnd>
        </p:sndAc>
      </p:transition>
    </mc:Choice>
    <mc:Fallback>
      <p:transition spd="slow">
        <p:fade/>
        <p:sndAc>
          <p:stSnd>
            <p:snd r:embed="rId18" name="arrow.wav"/>
          </p:stSnd>
        </p:sndAc>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2404534"/>
            <a:ext cx="7766936" cy="1613674"/>
          </a:xfrm>
        </p:spPr>
        <p:txBody>
          <a:bodyPr/>
          <a:lstStyle/>
          <a:p>
            <a:r>
              <a:rPr lang="ru-RU" b="1" dirty="0">
                <a:solidFill>
                  <a:schemeClr val="accent2">
                    <a:lumMod val="50000"/>
                  </a:schemeClr>
                </a:solidFill>
                <a:latin typeface="Segoe Print" panose="02000600000000000000" pitchFamily="2" charset="0"/>
                <a:ea typeface="PMingLiU-ExtB" panose="02020500000000000000" pitchFamily="18" charset="-120"/>
              </a:rPr>
              <a:t>Развитие фонематического слуха</a:t>
            </a:r>
            <a:r>
              <a:rPr lang="ru-RU" dirty="0"/>
              <a:t/>
            </a:r>
            <a:br>
              <a:rPr lang="ru-RU" dirty="0"/>
            </a:br>
            <a:endParaRPr lang="ru-RU" dirty="0"/>
          </a:p>
        </p:txBody>
      </p:sp>
      <p:sp>
        <p:nvSpPr>
          <p:cNvPr id="3" name="Подзаголовок 2"/>
          <p:cNvSpPr>
            <a:spLocks noGrp="1"/>
          </p:cNvSpPr>
          <p:nvPr>
            <p:ph type="subTitle" idx="1"/>
          </p:nvPr>
        </p:nvSpPr>
        <p:spPr>
          <a:xfrm>
            <a:off x="695460" y="3374265"/>
            <a:ext cx="8578544" cy="2743200"/>
          </a:xfrm>
        </p:spPr>
        <p:txBody>
          <a:bodyPr>
            <a:noAutofit/>
          </a:bodyPr>
          <a:lstStyle/>
          <a:p>
            <a:r>
              <a:rPr lang="ru-RU" sz="2400" dirty="0" smtClean="0">
                <a:solidFill>
                  <a:schemeClr val="tx1"/>
                </a:solidFill>
                <a:latin typeface="Times New Roman" panose="02020603050405020304" pitchFamily="18" charset="0"/>
                <a:cs typeface="Times New Roman" panose="02020603050405020304" pitchFamily="18" charset="0"/>
              </a:rPr>
              <a:t>Презентация адресована родителям и воспитателям детей дошкольного возраста</a:t>
            </a: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a:p>
            <a:pPr algn="l"/>
            <a:r>
              <a:rPr lang="ru-RU" sz="2400" dirty="0" smtClean="0">
                <a:solidFill>
                  <a:schemeClr val="tx1"/>
                </a:solidFill>
                <a:latin typeface="Times New Roman" panose="02020603050405020304" pitchFamily="18" charset="0"/>
                <a:cs typeface="Times New Roman" panose="02020603050405020304" pitchFamily="18" charset="0"/>
              </a:rPr>
              <a:t>Подготовила </a:t>
            </a:r>
            <a:r>
              <a:rPr lang="ru-RU" sz="2400" dirty="0">
                <a:solidFill>
                  <a:schemeClr val="tx1"/>
                </a:solidFill>
                <a:latin typeface="Times New Roman" panose="02020603050405020304" pitchFamily="18" charset="0"/>
                <a:cs typeface="Times New Roman" panose="02020603050405020304" pitchFamily="18" charset="0"/>
              </a:rPr>
              <a:t>Караваева </a:t>
            </a:r>
            <a:r>
              <a:rPr lang="ru-RU" sz="2400" dirty="0" smtClean="0">
                <a:solidFill>
                  <a:schemeClr val="tx1"/>
                </a:solidFill>
                <a:latin typeface="Times New Roman" panose="02020603050405020304" pitchFamily="18" charset="0"/>
                <a:cs typeface="Times New Roman" panose="02020603050405020304" pitchFamily="18" charset="0"/>
              </a:rPr>
              <a:t>Н.А. учитель-дефектолог МАДОУ города Нижневартовска ДС №52 «Самолётик»</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29814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7340" y="1818230"/>
            <a:ext cx="2900287" cy="2175215"/>
          </a:xfrm>
          <a:prstGeom prst="rect">
            <a:avLst/>
          </a:prstGeom>
          <a:solidFill>
            <a:schemeClr val="accent1">
              <a:lumMod val="40000"/>
              <a:lumOff val="60000"/>
              <a:alpha val="2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oftEdge rad="63500"/>
          </a:effectLst>
        </p:spPr>
      </p:pic>
      <p:sp>
        <p:nvSpPr>
          <p:cNvPr id="2" name="Заголовок 1"/>
          <p:cNvSpPr>
            <a:spLocks noGrp="1"/>
          </p:cNvSpPr>
          <p:nvPr>
            <p:ph type="title"/>
          </p:nvPr>
        </p:nvSpPr>
        <p:spPr>
          <a:xfrm>
            <a:off x="200816" y="171718"/>
            <a:ext cx="8596668" cy="1320800"/>
          </a:xfrm>
        </p:spPr>
        <p:txBody>
          <a:bodyPr>
            <a:noAutofit/>
          </a:bodyPr>
          <a:lstStyle/>
          <a:p>
            <a:r>
              <a:rPr lang="ru-RU" sz="2400" dirty="0">
                <a:solidFill>
                  <a:schemeClr val="accent2">
                    <a:lumMod val="50000"/>
                  </a:schemeClr>
                </a:solidFill>
                <a:latin typeface="Times New Roman" panose="02020603050405020304" pitchFamily="18" charset="0"/>
                <a:cs typeface="Times New Roman" panose="02020603050405020304" pitchFamily="18" charset="0"/>
              </a:rPr>
              <a:t>Какими звуками отличаются? </a:t>
            </a:r>
            <a:br>
              <a:rPr lang="ru-RU" sz="2400" dirty="0">
                <a:solidFill>
                  <a:schemeClr val="accent2">
                    <a:lumMod val="50000"/>
                  </a:schemeClr>
                </a:solidFill>
                <a:latin typeface="Times New Roman" panose="02020603050405020304" pitchFamily="18" charset="0"/>
                <a:cs typeface="Times New Roman" panose="02020603050405020304" pitchFamily="18" charset="0"/>
              </a:rPr>
            </a:br>
            <a:r>
              <a:rPr lang="ru-RU" sz="2400" dirty="0">
                <a:solidFill>
                  <a:schemeClr val="accent2">
                    <a:lumMod val="50000"/>
                  </a:schemeClr>
                </a:solidFill>
                <a:latin typeface="Times New Roman" panose="02020603050405020304" pitchFamily="18" charset="0"/>
                <a:cs typeface="Times New Roman" panose="02020603050405020304" pitchFamily="18" charset="0"/>
              </a:rPr>
              <a:t/>
            </a:r>
            <a:br>
              <a:rPr lang="ru-RU" sz="2400" dirty="0">
                <a:solidFill>
                  <a:schemeClr val="accent2">
                    <a:lumMod val="50000"/>
                  </a:schemeClr>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Назови предметы и животных, изображенных на картинках. Какими звуками они отличаются? </a:t>
            </a:r>
            <a:r>
              <a:rPr lang="ru-RU" sz="2400" dirty="0">
                <a:solidFill>
                  <a:schemeClr val="accent2">
                    <a:lumMod val="50000"/>
                  </a:schemeClr>
                </a:solidFill>
                <a:latin typeface="Times New Roman" panose="02020603050405020304" pitchFamily="18" charset="0"/>
                <a:cs typeface="Times New Roman" panose="02020603050405020304" pitchFamily="18" charset="0"/>
              </a:rPr>
              <a:t/>
            </a:r>
            <a:br>
              <a:rPr lang="ru-RU" sz="2400" dirty="0">
                <a:solidFill>
                  <a:schemeClr val="accent2">
                    <a:lumMod val="50000"/>
                  </a:schemeClr>
                </a:solidFill>
                <a:latin typeface="Times New Roman" panose="02020603050405020304" pitchFamily="18" charset="0"/>
                <a:cs typeface="Times New Roman" panose="02020603050405020304" pitchFamily="18" charset="0"/>
              </a:rPr>
            </a:br>
            <a:endParaRPr lang="ru-RU"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00816" y="1725769"/>
            <a:ext cx="3023568" cy="2267676"/>
          </a:xfrm>
          <a:effectLst>
            <a:softEdge rad="63500"/>
          </a:effectLst>
        </p:spPr>
      </p:pic>
      <p:pic>
        <p:nvPicPr>
          <p:cNvPr id="6" name="Объект 5"/>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1926585" y="4355485"/>
            <a:ext cx="3023568" cy="2267676"/>
          </a:xfrm>
          <a:effectLst>
            <a:softEdge rad="63500"/>
          </a:effectLst>
        </p:spPr>
      </p:pic>
      <p:pic>
        <p:nvPicPr>
          <p:cNvPr id="7" name="Рисунок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9949" y="1725769"/>
            <a:ext cx="3023568" cy="2267676"/>
          </a:xfrm>
          <a:prstGeom prst="rect">
            <a:avLst/>
          </a:prstGeom>
          <a:effectLst>
            <a:softEdge rad="63500"/>
          </a:effectLst>
        </p:spPr>
      </p:pic>
      <p:pic>
        <p:nvPicPr>
          <p:cNvPr id="9" name="Рисунок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78827" y="4350241"/>
            <a:ext cx="3030559" cy="2272919"/>
          </a:xfrm>
          <a:prstGeom prst="rect">
            <a:avLst/>
          </a:prstGeom>
        </p:spPr>
      </p:pic>
    </p:spTree>
    <p:extLst>
      <p:ext uri="{BB962C8B-B14F-4D97-AF65-F5344CB8AC3E}">
        <p14:creationId xmlns:p14="http://schemas.microsoft.com/office/powerpoint/2010/main" val="20202178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25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25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25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630" y="0"/>
            <a:ext cx="12233629" cy="6858000"/>
          </a:xfrm>
          <a:ln>
            <a:noFill/>
          </a:ln>
          <a:effectLst/>
          <a:scene3d>
            <a:camera prst="orthographicFront">
              <a:rot lat="0" lon="0" rev="0"/>
            </a:camera>
            <a:lightRig rig="chilly" dir="t">
              <a:rot lat="0" lon="0" rev="18480000"/>
            </a:lightRig>
          </a:scene3d>
          <a:sp3d prstMaterial="clear">
            <a:bevelT h="63500"/>
          </a:sp3d>
        </p:spPr>
      </p:pic>
      <p:sp>
        <p:nvSpPr>
          <p:cNvPr id="2" name="Заголовок 1"/>
          <p:cNvSpPr>
            <a:spLocks noGrp="1"/>
          </p:cNvSpPr>
          <p:nvPr>
            <p:ph type="title"/>
          </p:nvPr>
        </p:nvSpPr>
        <p:spPr>
          <a:xfrm rot="20754279">
            <a:off x="703092" y="1890513"/>
            <a:ext cx="8596668" cy="1320800"/>
          </a:xfrm>
        </p:spPr>
        <p:txBody>
          <a:bodyPr>
            <a:noAutofit/>
          </a:bodyPr>
          <a:lstStyle/>
          <a:p>
            <a:pPr algn="ctr">
              <a:lnSpc>
                <a:spcPct val="200000"/>
              </a:lnSpc>
            </a:pPr>
            <a:r>
              <a:rPr lang="ru-RU" sz="4400" b="1" i="1" dirty="0" smtClean="0">
                <a:solidFill>
                  <a:schemeClr val="accent2">
                    <a:lumMod val="50000"/>
                  </a:schemeClr>
                </a:solidFill>
                <a:effectLst>
                  <a:outerShdw blurRad="38100" dist="38100" dir="2700000" algn="tl">
                    <a:srgbClr val="000000">
                      <a:alpha val="43137"/>
                    </a:srgbClr>
                  </a:outerShdw>
                </a:effectLst>
                <a:latin typeface="Segoe Print" panose="02000600000000000000" pitchFamily="2" charset="0"/>
              </a:rPr>
              <a:t>Желаю успехов и приятного общения с детьми.</a:t>
            </a:r>
            <a:endParaRPr lang="ru-RU" sz="4400" b="1" i="1" dirty="0">
              <a:solidFill>
                <a:schemeClr val="accent2">
                  <a:lumMod val="50000"/>
                </a:schemeClr>
              </a:solidFill>
              <a:effectLst>
                <a:outerShdw blurRad="38100" dist="38100" dir="2700000" algn="tl">
                  <a:srgbClr val="000000">
                    <a:alpha val="43137"/>
                  </a:srgbClr>
                </a:outerShdw>
              </a:effectLst>
              <a:latin typeface="Segoe Print" panose="02000600000000000000" pitchFamily="2" charset="0"/>
            </a:endParaRPr>
          </a:p>
        </p:txBody>
      </p:sp>
    </p:spTree>
    <p:extLst>
      <p:ext uri="{BB962C8B-B14F-4D97-AF65-F5344CB8AC3E}">
        <p14:creationId xmlns:p14="http://schemas.microsoft.com/office/powerpoint/2010/main" val="11627457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8034" y="811369"/>
            <a:ext cx="8642937" cy="4933779"/>
          </a:xfrm>
        </p:spPr>
        <p:txBody>
          <a:bodyPr/>
          <a:lstStyle/>
          <a:p>
            <a:r>
              <a:rPr lang="ru-RU" sz="2200" dirty="0" smtClean="0">
                <a:solidFill>
                  <a:schemeClr val="tx1"/>
                </a:solidFill>
                <a:latin typeface="Times New Roman" panose="02020603050405020304" pitchFamily="18" charset="0"/>
                <a:cs typeface="Times New Roman" panose="02020603050405020304" pitchFamily="18" charset="0"/>
              </a:rPr>
              <a:t>Фонематический </a:t>
            </a:r>
            <a:r>
              <a:rPr lang="ru-RU" sz="2200" dirty="0">
                <a:solidFill>
                  <a:schemeClr val="tx1"/>
                </a:solidFill>
                <a:latin typeface="Times New Roman" panose="02020603050405020304" pitchFamily="18" charset="0"/>
                <a:cs typeface="Times New Roman" panose="02020603050405020304" pitchFamily="18" charset="0"/>
              </a:rPr>
              <a:t>слух – это различение звуков речи. Для чего же нужен этот особый слух? Он необходим для верного понимания смысла сказанного. При несформировавшемся механизме речевого </a:t>
            </a:r>
            <a:r>
              <a:rPr lang="ru-RU" sz="2200" dirty="0" err="1">
                <a:solidFill>
                  <a:schemeClr val="tx1"/>
                </a:solidFill>
                <a:latin typeface="Times New Roman" panose="02020603050405020304" pitchFamily="18" charset="0"/>
                <a:cs typeface="Times New Roman" panose="02020603050405020304" pitchFamily="18" charset="0"/>
              </a:rPr>
              <a:t>звукоразличения</a:t>
            </a:r>
            <a:r>
              <a:rPr lang="ru-RU" sz="2200" dirty="0">
                <a:solidFill>
                  <a:schemeClr val="tx1"/>
                </a:solidFill>
                <a:latin typeface="Times New Roman" panose="02020603050405020304" pitchFamily="18" charset="0"/>
                <a:cs typeface="Times New Roman" panose="02020603050405020304" pitchFamily="18" charset="0"/>
              </a:rPr>
              <a:t> малыш воспринимает не то, что ему сказали, а то, что он услышал. Например, вместо «Маша» он слышит «каша», вместо «миска» – «мишка» и так далее. </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Впоследствии при обучении письму и чтению недостаточность фонематического слуха проявляется особенно ярко. </a:t>
            </a:r>
          </a:p>
          <a:p>
            <a:r>
              <a:rPr lang="ru-RU" sz="2200" dirty="0">
                <a:solidFill>
                  <a:schemeClr val="tx1"/>
                </a:solidFill>
                <a:latin typeface="Times New Roman" panose="02020603050405020304" pitchFamily="18" charset="0"/>
                <a:cs typeface="Times New Roman" panose="02020603050405020304" pitchFamily="18" charset="0"/>
              </a:rPr>
              <a:t>Прежде чем приступать к упражнениям, тренирующим </a:t>
            </a:r>
            <a:r>
              <a:rPr lang="ru-RU" sz="2200" dirty="0" err="1">
                <a:solidFill>
                  <a:schemeClr val="tx1"/>
                </a:solidFill>
                <a:latin typeface="Times New Roman" panose="02020603050405020304" pitchFamily="18" charset="0"/>
                <a:cs typeface="Times New Roman" panose="02020603050405020304" pitchFamily="18" charset="0"/>
              </a:rPr>
              <a:t>звукоразличительный</a:t>
            </a:r>
            <a:r>
              <a:rPr lang="ru-RU" sz="2200" dirty="0">
                <a:solidFill>
                  <a:schemeClr val="tx1"/>
                </a:solidFill>
                <a:latin typeface="Times New Roman" panose="02020603050405020304" pitchFamily="18" charset="0"/>
                <a:cs typeface="Times New Roman" panose="02020603050405020304" pitchFamily="18" charset="0"/>
              </a:rPr>
              <a:t> слух, необходимо заняться развитием неречевого слуха. </a:t>
            </a:r>
          </a:p>
          <a:p>
            <a:endParaRPr lang="ru-RU" dirty="0"/>
          </a:p>
          <a:p>
            <a:endParaRPr lang="ru-RU" dirty="0"/>
          </a:p>
        </p:txBody>
      </p:sp>
    </p:spTree>
    <p:extLst>
      <p:ext uri="{BB962C8B-B14F-4D97-AF65-F5344CB8AC3E}">
        <p14:creationId xmlns:p14="http://schemas.microsoft.com/office/powerpoint/2010/main" val="19657056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2345" y="3911958"/>
            <a:ext cx="3365676" cy="2524257"/>
          </a:xfrm>
          <a:prstGeom prst="rect">
            <a:avLst/>
          </a:prstGeom>
          <a:solidFill>
            <a:srgbClr val="92D050"/>
          </a:solidFill>
          <a:ln>
            <a:noFill/>
          </a:ln>
          <a:effectLst>
            <a:glow rad="228600">
              <a:schemeClr val="accent2">
                <a:satMod val="175000"/>
                <a:alpha val="40000"/>
              </a:schemeClr>
            </a:glow>
            <a:softEdge rad="127000"/>
          </a:effectLst>
        </p:spPr>
      </p:pic>
      <p:sp>
        <p:nvSpPr>
          <p:cNvPr id="2" name="Заголовок 1"/>
          <p:cNvSpPr>
            <a:spLocks noGrp="1"/>
          </p:cNvSpPr>
          <p:nvPr>
            <p:ph type="title"/>
          </p:nvPr>
        </p:nvSpPr>
        <p:spPr>
          <a:xfrm>
            <a:off x="90152" y="0"/>
            <a:ext cx="4778062" cy="901521"/>
          </a:xfrm>
        </p:spPr>
        <p:txBody>
          <a:bodyPr/>
          <a:lstStyle/>
          <a:p>
            <a:r>
              <a:rPr lang="ru-RU" sz="2400" b="1" dirty="0">
                <a:solidFill>
                  <a:schemeClr val="accent2">
                    <a:lumMod val="50000"/>
                  </a:schemeClr>
                </a:solidFill>
              </a:rPr>
              <a:t>Неречевое </a:t>
            </a:r>
            <a:r>
              <a:rPr lang="ru-RU" sz="2400" b="1" dirty="0" err="1">
                <a:solidFill>
                  <a:schemeClr val="accent2">
                    <a:lumMod val="50000"/>
                  </a:schemeClr>
                </a:solidFill>
              </a:rPr>
              <a:t>звукоразличение</a:t>
            </a:r>
            <a:r>
              <a:rPr lang="ru-RU" dirty="0"/>
              <a:t/>
            </a:r>
            <a:br>
              <a:rPr lang="ru-RU" dirty="0"/>
            </a:br>
            <a:endParaRPr lang="ru-RU" dirty="0"/>
          </a:p>
        </p:txBody>
      </p:sp>
      <p:sp>
        <p:nvSpPr>
          <p:cNvPr id="3" name="Объект 2"/>
          <p:cNvSpPr>
            <a:spLocks noGrp="1"/>
          </p:cNvSpPr>
          <p:nvPr>
            <p:ph idx="1"/>
          </p:nvPr>
        </p:nvSpPr>
        <p:spPr>
          <a:xfrm>
            <a:off x="231820" y="3490174"/>
            <a:ext cx="7137044" cy="3367826"/>
          </a:xfrm>
        </p:spPr>
        <p:txBody>
          <a:bodyPr>
            <a:normAutofit lnSpcReduction="10000"/>
          </a:bodyPr>
          <a:lstStyle/>
          <a:p>
            <a:pPr marL="0" indent="0">
              <a:buNone/>
            </a:pPr>
            <a:r>
              <a:rPr lang="ru-RU" sz="2400" dirty="0" smtClean="0">
                <a:solidFill>
                  <a:schemeClr val="accent1">
                    <a:lumMod val="50000"/>
                  </a:schemeClr>
                </a:solidFill>
                <a:latin typeface="Times New Roman" panose="02020603050405020304" pitchFamily="18" charset="0"/>
                <a:cs typeface="Times New Roman" panose="02020603050405020304" pitchFamily="18" charset="0"/>
              </a:rPr>
              <a:t>Упражнения</a:t>
            </a:r>
            <a:r>
              <a:rPr lang="ru-RU" sz="24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ru-RU" sz="2000" b="1" dirty="0">
                <a:solidFill>
                  <a:schemeClr val="tx1"/>
                </a:solidFill>
                <a:latin typeface="Times New Roman" panose="02020603050405020304" pitchFamily="18" charset="0"/>
                <a:cs typeface="Times New Roman" panose="02020603050405020304" pitchFamily="18" charset="0"/>
              </a:rPr>
              <a:t>Звуки природы </a:t>
            </a:r>
            <a:endParaRPr lang="ru-RU" dirty="0">
              <a:solidFill>
                <a:schemeClr val="tx1"/>
              </a:solidFill>
              <a:latin typeface="Times New Roman" panose="02020603050405020304" pitchFamily="18" charset="0"/>
              <a:cs typeface="Times New Roman" panose="02020603050405020304" pitchFamily="18" charset="0"/>
            </a:endParaRPr>
          </a:p>
          <a:p>
            <a:r>
              <a:rPr lang="ru-RU" sz="2000" dirty="0">
                <a:solidFill>
                  <a:schemeClr val="tx1"/>
                </a:solidFill>
                <a:latin typeface="Times New Roman" panose="02020603050405020304" pitchFamily="18" charset="0"/>
                <a:cs typeface="Times New Roman" panose="02020603050405020304" pitchFamily="18" charset="0"/>
              </a:rPr>
              <a:t>Прослушайте с ребенком аудиозаписи природных звуков: шума дождя и леса, журчания ручья, пения птиц, голосов различных животных. Обсудите с малышом услышанные звуки: какие из них похожи, чем они отличаются, где их можно услышать, какие из них кажутся знакомыми. Начинать надо с прослушивания и узнавания хорошо различающихся между собой звуков, затем – сходных по звучанию. </a:t>
            </a:r>
          </a:p>
          <a:p>
            <a:endParaRPr lang="ru-RU" dirty="0"/>
          </a:p>
          <a:p>
            <a:endParaRPr lang="ru-RU" dirty="0"/>
          </a:p>
        </p:txBody>
      </p:sp>
      <p:sp>
        <p:nvSpPr>
          <p:cNvPr id="4" name="Текст 3"/>
          <p:cNvSpPr>
            <a:spLocks noGrp="1"/>
          </p:cNvSpPr>
          <p:nvPr>
            <p:ph type="body" sz="half" idx="2"/>
          </p:nvPr>
        </p:nvSpPr>
        <p:spPr>
          <a:xfrm>
            <a:off x="231820" y="708340"/>
            <a:ext cx="9556124" cy="2434106"/>
          </a:xfrm>
        </p:spPr>
        <p:txBody>
          <a:bodyPr>
            <a:normAutofit fontScale="92500" lnSpcReduction="20000"/>
          </a:bodyPr>
          <a:lstStyle/>
          <a:p>
            <a:r>
              <a:rPr lang="ru-RU" sz="2000" dirty="0">
                <a:solidFill>
                  <a:schemeClr val="tx1"/>
                </a:solidFill>
                <a:latin typeface="Times New Roman" panose="02020603050405020304" pitchFamily="18" charset="0"/>
                <a:cs typeface="Times New Roman" panose="02020603050405020304" pitchFamily="18" charset="0"/>
              </a:rPr>
              <a:t>Неречевой слух – это восприятие журчания воды, шороха листвы, бытовых шумов, звуков музыки. Формирование речевого восприятия начинается с узнавания природных, бытовых и музыкальных шумов, голосов животных и людей. При этом различение неречевых звуков должно обязательно сопровождаться развитием чувства ритма. Чтобы образ предмета, издающего звук, был более полным и ребенок мог догадаться о нем по ситуации, предмет этот нужно рассматривать, если возможно, брать в руки, ощупывать. </a:t>
            </a:r>
          </a:p>
          <a:p>
            <a:endParaRPr lang="ru-RU" sz="2000" dirty="0">
              <a:solidFill>
                <a:schemeClr val="tx1"/>
              </a:solidFill>
              <a:latin typeface="Times New Roman" panose="02020603050405020304" pitchFamily="18" charset="0"/>
              <a:cs typeface="Times New Roman" panose="02020603050405020304" pitchFamily="18" charset="0"/>
            </a:endParaRPr>
          </a:p>
          <a:p>
            <a:r>
              <a:rPr lang="ru-RU" sz="2000" dirty="0">
                <a:solidFill>
                  <a:schemeClr val="tx1"/>
                </a:solidFill>
                <a:latin typeface="Times New Roman" panose="02020603050405020304" pitchFamily="18" charset="0"/>
                <a:cs typeface="Times New Roman" panose="02020603050405020304" pitchFamily="18" charset="0"/>
              </a:rPr>
              <a:t>Малышу полезно выполнять такие упражнения с закрытыми глазами: анализировать звуки только на слух, без опоры на зрение. </a:t>
            </a:r>
          </a:p>
          <a:p>
            <a:endParaRPr lang="ru-RU" dirty="0"/>
          </a:p>
        </p:txBody>
      </p:sp>
    </p:spTree>
    <p:extLst>
      <p:ext uri="{BB962C8B-B14F-4D97-AF65-F5344CB8AC3E}">
        <p14:creationId xmlns:p14="http://schemas.microsoft.com/office/powerpoint/2010/main" val="4575981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41667"/>
            <a:ext cx="5061397" cy="991673"/>
          </a:xfrm>
        </p:spPr>
        <p:txBody>
          <a:bodyPr>
            <a:noAutofit/>
          </a:bodyPr>
          <a:lstStyle/>
          <a:p>
            <a:r>
              <a:rPr lang="ru-RU" sz="2200" b="1" dirty="0">
                <a:solidFill>
                  <a:schemeClr val="accent2">
                    <a:lumMod val="50000"/>
                  </a:schemeClr>
                </a:solidFill>
                <a:latin typeface="Times New Roman" panose="02020603050405020304" pitchFamily="18" charset="0"/>
                <a:cs typeface="Times New Roman" panose="02020603050405020304" pitchFamily="18" charset="0"/>
              </a:rPr>
              <a:t>Вдруг, как в сказке, скрипнула дверь...</a:t>
            </a:r>
            <a:r>
              <a:rPr lang="ru-RU" sz="2200" dirty="0">
                <a:solidFill>
                  <a:schemeClr val="accent1">
                    <a:lumMod val="50000"/>
                  </a:schemeClr>
                </a:solidFill>
              </a:rPr>
              <a:t> </a:t>
            </a:r>
            <a:r>
              <a:rPr lang="ru-RU" sz="2200" dirty="0"/>
              <a:t/>
            </a:r>
            <a:br>
              <a:rPr lang="ru-RU" sz="2200" dirty="0"/>
            </a:br>
            <a:endParaRPr lang="ru-RU" sz="2200" dirty="0"/>
          </a:p>
        </p:txBody>
      </p:sp>
      <p:sp>
        <p:nvSpPr>
          <p:cNvPr id="3" name="Объект 2"/>
          <p:cNvSpPr>
            <a:spLocks noGrp="1"/>
          </p:cNvSpPr>
          <p:nvPr>
            <p:ph idx="1"/>
          </p:nvPr>
        </p:nvSpPr>
        <p:spPr>
          <a:xfrm>
            <a:off x="1" y="514924"/>
            <a:ext cx="4713667" cy="5526437"/>
          </a:xfrm>
        </p:spPr>
        <p:txBody>
          <a:bodyPr/>
          <a:lstStyle/>
          <a:p>
            <a:pPr marL="0" indent="0">
              <a:buNone/>
            </a:pPr>
            <a:endParaRPr lang="ru-RU" dirty="0"/>
          </a:p>
          <a:p>
            <a:r>
              <a:rPr lang="ru-RU" sz="2000" dirty="0">
                <a:solidFill>
                  <a:schemeClr val="tx1"/>
                </a:solidFill>
                <a:latin typeface="Times New Roman" panose="02020603050405020304" pitchFamily="18" charset="0"/>
                <a:cs typeface="Times New Roman" panose="02020603050405020304" pitchFamily="18" charset="0"/>
              </a:rPr>
              <a:t>Проанализируйте с ребенком бытовые шумы: скрип двери, звук шагов, телефонный звонок, свисток, тиканье часов, шум льющейся и кипящей воды, шелест страниц и так далее. Ребенок должен научиться узнавать их звучание с открытыми и закрытыми глазами. </a:t>
            </a:r>
          </a:p>
          <a:p>
            <a:endParaRPr lang="ru-RU" dirty="0"/>
          </a:p>
          <a:p>
            <a:endParaRPr lang="ru-RU" dirty="0"/>
          </a:p>
        </p:txBody>
      </p:sp>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l="15427" r="18865"/>
          <a:stretch/>
        </p:blipFill>
        <p:spPr>
          <a:xfrm>
            <a:off x="1056068" y="4027427"/>
            <a:ext cx="1854558" cy="2116835"/>
          </a:xfrm>
          <a:prstGeom prst="rect">
            <a:avLst/>
          </a:prstGeom>
          <a:solidFill>
            <a:schemeClr val="accent1">
              <a:lumMod val="20000"/>
              <a:lumOff val="80000"/>
            </a:schemeClr>
          </a:solidFill>
          <a:effectLst>
            <a:glow rad="139700">
              <a:schemeClr val="accent1">
                <a:satMod val="175000"/>
                <a:alpha val="40000"/>
              </a:schemeClr>
            </a:glow>
          </a:effectLst>
        </p:spPr>
      </p:pic>
      <p:sp>
        <p:nvSpPr>
          <p:cNvPr id="4" name="Текст 3"/>
          <p:cNvSpPr>
            <a:spLocks noGrp="1"/>
          </p:cNvSpPr>
          <p:nvPr>
            <p:ph type="body" sz="half" idx="2"/>
          </p:nvPr>
        </p:nvSpPr>
        <p:spPr>
          <a:xfrm>
            <a:off x="5257392" y="51242"/>
            <a:ext cx="4569188" cy="6453800"/>
          </a:xfrm>
        </p:spPr>
        <p:txBody>
          <a:bodyPr/>
          <a:lstStyle/>
          <a:p>
            <a:r>
              <a:rPr lang="ru-RU" sz="2200" b="1" dirty="0">
                <a:solidFill>
                  <a:schemeClr val="accent2">
                    <a:lumMod val="50000"/>
                  </a:schemeClr>
                </a:solidFill>
                <a:latin typeface="Times New Roman" panose="02020603050405020304" pitchFamily="18" charset="0"/>
                <a:cs typeface="Times New Roman" panose="02020603050405020304" pitchFamily="18" charset="0"/>
              </a:rPr>
              <a:t>Волшебная палочка </a:t>
            </a:r>
            <a:endParaRPr lang="ru-RU" sz="2200" b="1" dirty="0" smtClean="0">
              <a:solidFill>
                <a:schemeClr val="accent2">
                  <a:lumMod val="50000"/>
                </a:schemeClr>
              </a:solidFill>
              <a:latin typeface="Times New Roman" panose="02020603050405020304" pitchFamily="18" charset="0"/>
              <a:cs typeface="Times New Roman" panose="02020603050405020304" pitchFamily="18" charset="0"/>
            </a:endParaRPr>
          </a:p>
          <a:p>
            <a:endParaRPr lang="ru-RU" dirty="0"/>
          </a:p>
          <a:p>
            <a:r>
              <a:rPr lang="ru-RU" sz="2000" dirty="0">
                <a:solidFill>
                  <a:schemeClr val="tx1"/>
                </a:solidFill>
                <a:latin typeface="Times New Roman" panose="02020603050405020304" pitchFamily="18" charset="0"/>
                <a:cs typeface="Times New Roman" panose="02020603050405020304" pitchFamily="18" charset="0"/>
              </a:rPr>
              <a:t>Предложите малышу взять «волшебную» палочку и постучать ею по любым предметам, находящимся в доме. Попросите его прислушаться к этим звукам и попытаться запомнить, что как звучит. Затем незаметно ударьте «волшебной» палочкой по одному из предметов, а ребенок пусть вспомнит, чей это звук. </a:t>
            </a:r>
          </a:p>
          <a:p>
            <a:endParaRPr lang="ru-RU" dirty="0"/>
          </a:p>
        </p:txBody>
      </p:sp>
      <p:pic>
        <p:nvPicPr>
          <p:cNvPr id="6" name="Рисунок 5"/>
          <p:cNvPicPr>
            <a:picLocks noChangeAspect="1"/>
          </p:cNvPicPr>
          <p:nvPr/>
        </p:nvPicPr>
        <p:blipFill rotWithShape="1">
          <a:blip r:embed="rId4">
            <a:extLst>
              <a:ext uri="{28A0092B-C50C-407E-A947-70E740481C1C}">
                <a14:useLocalDpi xmlns:a14="http://schemas.microsoft.com/office/drawing/2010/main" val="0"/>
              </a:ext>
            </a:extLst>
          </a:blip>
          <a:srcRect l="16667" r="15315"/>
          <a:stretch/>
        </p:blipFill>
        <p:spPr>
          <a:xfrm>
            <a:off x="6181859" y="4090894"/>
            <a:ext cx="2189408" cy="2206875"/>
          </a:xfrm>
          <a:prstGeom prst="rect">
            <a:avLst/>
          </a:prstGeom>
          <a:effectLst>
            <a:glow rad="139700">
              <a:schemeClr val="accent1">
                <a:satMod val="175000"/>
                <a:alpha val="40000"/>
              </a:schemeClr>
            </a:glow>
          </a:effectLst>
        </p:spPr>
      </p:pic>
    </p:spTree>
    <p:extLst>
      <p:ext uri="{BB962C8B-B14F-4D97-AF65-F5344CB8AC3E}">
        <p14:creationId xmlns:p14="http://schemas.microsoft.com/office/powerpoint/2010/main" val="22080915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25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l="15100" r="14638"/>
          <a:stretch/>
        </p:blipFill>
        <p:spPr>
          <a:xfrm>
            <a:off x="0" y="0"/>
            <a:ext cx="12192000" cy="6858000"/>
          </a:xfrm>
          <a:prstGeom prst="rect">
            <a:avLst/>
          </a:prstGeom>
          <a:ln>
            <a:noFill/>
          </a:ln>
          <a:effectLst>
            <a:softEdge rad="317500"/>
          </a:effectLst>
          <a:scene3d>
            <a:camera prst="orthographicFront">
              <a:rot lat="0" lon="0" rev="0"/>
            </a:camera>
            <a:lightRig rig="chilly" dir="t">
              <a:rot lat="0" lon="0" rev="18480000"/>
            </a:lightRig>
          </a:scene3d>
          <a:sp3d prstMaterial="clear">
            <a:bevelT h="63500"/>
          </a:sp3d>
        </p:spPr>
      </p:pic>
      <p:sp>
        <p:nvSpPr>
          <p:cNvPr id="3" name="Объект 2"/>
          <p:cNvSpPr>
            <a:spLocks noGrp="1"/>
          </p:cNvSpPr>
          <p:nvPr>
            <p:ph sz="half" idx="1"/>
          </p:nvPr>
        </p:nvSpPr>
        <p:spPr>
          <a:xfrm>
            <a:off x="20512" y="244700"/>
            <a:ext cx="5195432" cy="4700788"/>
          </a:xfrm>
        </p:spPr>
        <p:txBody>
          <a:bodyPr>
            <a:noAutofit/>
          </a:bodyPr>
          <a:lstStyle/>
          <a:p>
            <a:r>
              <a:rPr lang="ru-RU" sz="2800" b="1" dirty="0">
                <a:solidFill>
                  <a:schemeClr val="accent2">
                    <a:lumMod val="50000"/>
                  </a:schemeClr>
                </a:solidFill>
                <a:latin typeface="Times New Roman" panose="02020603050405020304" pitchFamily="18" charset="0"/>
                <a:cs typeface="Times New Roman" panose="02020603050405020304" pitchFamily="18" charset="0"/>
              </a:rPr>
              <a:t>Где позвонили?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Для этой игры необходим колокольчик или другой звучащий предмет. Малыш закрывает глаза, вы встаете в стороне от него и тихо звоните. Ребенок должен повернуться к тому месту, откуда он слышит звук, и с закрытыми глазами рукой показать направление, потом открыть глаза и проверить себя.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5215944" y="2665927"/>
            <a:ext cx="5138671" cy="3789720"/>
          </a:xfrm>
        </p:spPr>
        <p:txBody>
          <a:bodyPr>
            <a:normAutofit/>
          </a:bodyPr>
          <a:lstStyle/>
          <a:p>
            <a:r>
              <a:rPr lang="ru-RU" sz="2800" b="1" dirty="0">
                <a:solidFill>
                  <a:schemeClr val="accent2">
                    <a:lumMod val="50000"/>
                  </a:schemeClr>
                </a:solidFill>
                <a:latin typeface="Times New Roman" panose="02020603050405020304" pitchFamily="18" charset="0"/>
                <a:cs typeface="Times New Roman" panose="02020603050405020304" pitchFamily="18" charset="0"/>
              </a:rPr>
              <a:t>Подбери картинку или игрушку! </a:t>
            </a:r>
            <a:r>
              <a:rPr lang="ru-RU" sz="2800" b="1" dirty="0">
                <a:solidFill>
                  <a:schemeClr val="accent1">
                    <a:lumMod val="50000"/>
                  </a:schemeClr>
                </a:solidFill>
                <a:latin typeface="Times New Roman" panose="02020603050405020304" pitchFamily="18" charset="0"/>
                <a:cs typeface="Times New Roman" panose="02020603050405020304" pitchFamily="18" charset="0"/>
              </a:rPr>
              <a:t/>
            </a:r>
            <a:br>
              <a:rPr lang="ru-RU" sz="2800" b="1" dirty="0">
                <a:solidFill>
                  <a:schemeClr val="accent1">
                    <a:lumMod val="50000"/>
                  </a:schemeClr>
                </a:solidFill>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Вы стучите (шелестите, гремите, трубите, звените, играете на пианино), а ребенок угадывает, что вы сделали, что издало этот звук и подбирает соответствующую картинку или игрушку. </a:t>
            </a:r>
          </a:p>
          <a:p>
            <a:endParaRPr lang="ru-RU" dirty="0"/>
          </a:p>
        </p:txBody>
      </p:sp>
    </p:spTree>
    <p:extLst>
      <p:ext uri="{BB962C8B-B14F-4D97-AF65-F5344CB8AC3E}">
        <p14:creationId xmlns:p14="http://schemas.microsoft.com/office/powerpoint/2010/main" val="5954650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80304" y="206062"/>
            <a:ext cx="8991332" cy="3039414"/>
          </a:xfrm>
        </p:spPr>
        <p:txBody>
          <a:bodyPr>
            <a:noAutofit/>
          </a:bodyPr>
          <a:lstStyle/>
          <a:p>
            <a:r>
              <a:rPr lang="ru-RU" sz="2200" b="1" dirty="0">
                <a:solidFill>
                  <a:schemeClr val="accent2">
                    <a:lumMod val="50000"/>
                  </a:schemeClr>
                </a:solidFill>
                <a:latin typeface="Times New Roman" panose="02020603050405020304" pitchFamily="18" charset="0"/>
                <a:cs typeface="Times New Roman" panose="02020603050405020304" pitchFamily="18" charset="0"/>
              </a:rPr>
              <a:t>Громко–тихо</a:t>
            </a:r>
            <a:r>
              <a:rPr lang="ru-RU" sz="2000" b="1" dirty="0">
                <a:solidFill>
                  <a:schemeClr val="accent1">
                    <a:lumMod val="50000"/>
                  </a:schemeClr>
                </a:solidFill>
                <a:latin typeface="Times New Roman" panose="02020603050405020304" pitchFamily="18" charset="0"/>
                <a:cs typeface="Times New Roman" panose="02020603050405020304" pitchFamily="18" charset="0"/>
              </a:rPr>
              <a:t> </a:t>
            </a:r>
            <a:r>
              <a:rPr lang="ru-RU" sz="2000" dirty="0"/>
              <a:t/>
            </a:r>
            <a:br>
              <a:rPr lang="ru-RU" sz="2000" dirty="0"/>
            </a:br>
            <a:r>
              <a:rPr lang="ru-RU" sz="2000" dirty="0"/>
              <a:t/>
            </a:r>
            <a:br>
              <a:rPr lang="ru-RU" sz="2000" dirty="0"/>
            </a:br>
            <a:r>
              <a:rPr lang="ru-RU" sz="2200" dirty="0">
                <a:solidFill>
                  <a:schemeClr val="tx1"/>
                </a:solidFill>
                <a:latin typeface="Times New Roman" panose="02020603050405020304" pitchFamily="18" charset="0"/>
                <a:cs typeface="Times New Roman" panose="02020603050405020304" pitchFamily="18" charset="0"/>
              </a:rPr>
              <a:t>Попросите ребенка произнести гласный звук, слог или слово по–разному: </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а) громко, а затем тихо; </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б) протяжно и отрывисто; </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в) высоко, а через пару мгновений низко.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4853"/>
          <a:stretch/>
        </p:blipFill>
        <p:spPr>
          <a:xfrm>
            <a:off x="412124" y="3526886"/>
            <a:ext cx="3863661" cy="2955735"/>
          </a:xfrm>
          <a:ln>
            <a:noFill/>
          </a:ln>
          <a:effectLst>
            <a:glow rad="139700">
              <a:schemeClr val="accent1">
                <a:satMod val="175000"/>
                <a:alpha val="40000"/>
              </a:schemeClr>
            </a:glow>
            <a:outerShdw blurRad="127000" dist="38100" dir="2700000" algn="ctr">
              <a:srgbClr val="000000">
                <a:alpha val="45000"/>
              </a:srgbClr>
            </a:outerShdw>
            <a:softEdge rad="127000"/>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6" name="Прямоугольник 5"/>
          <p:cNvSpPr/>
          <p:nvPr/>
        </p:nvSpPr>
        <p:spPr>
          <a:xfrm>
            <a:off x="4945488" y="3245476"/>
            <a:ext cx="5731098" cy="3077766"/>
          </a:xfrm>
          <a:prstGeom prst="rect">
            <a:avLst/>
          </a:prstGeom>
        </p:spPr>
        <p:txBody>
          <a:bodyPr wrap="square">
            <a:spAutoFit/>
          </a:bodyPr>
          <a:lstStyle/>
          <a:p>
            <a:r>
              <a:rPr lang="ru-RU" sz="2200" b="1" dirty="0">
                <a:solidFill>
                  <a:schemeClr val="accent2">
                    <a:lumMod val="50000"/>
                  </a:schemeClr>
                </a:solidFill>
                <a:latin typeface="Times New Roman" panose="02020603050405020304" pitchFamily="18" charset="0"/>
                <a:cs typeface="Times New Roman" panose="02020603050405020304" pitchFamily="18" charset="0"/>
              </a:rPr>
              <a:t>Сказочные голоса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Придумайте или вспомните вместе с ребенком каких–</a:t>
            </a:r>
            <a:r>
              <a:rPr lang="ru-RU" sz="2200" dirty="0" err="1">
                <a:latin typeface="Times New Roman" panose="02020603050405020304" pitchFamily="18" charset="0"/>
                <a:cs typeface="Times New Roman" panose="02020603050405020304" pitchFamily="18" charset="0"/>
              </a:rPr>
              <a:t>нибудь</a:t>
            </a:r>
            <a:r>
              <a:rPr lang="ru-RU" sz="2200" dirty="0">
                <a:latin typeface="Times New Roman" panose="02020603050405020304" pitchFamily="18" charset="0"/>
                <a:cs typeface="Times New Roman" panose="02020603050405020304" pitchFamily="18" charset="0"/>
              </a:rPr>
              <a:t> сказочных персонажей. Договоритесь, кто из них как говорит, а потом разыграйте небольшие диалоги. Поменяйтесь ролями и устройте еще одно представление. Такая игра поможет ребенку развить память на звуки. </a:t>
            </a:r>
          </a:p>
        </p:txBody>
      </p:sp>
    </p:spTree>
    <p:extLst>
      <p:ext uri="{BB962C8B-B14F-4D97-AF65-F5344CB8AC3E}">
        <p14:creationId xmlns:p14="http://schemas.microsoft.com/office/powerpoint/2010/main" val="234796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171718"/>
            <a:ext cx="8596668" cy="768439"/>
          </a:xfrm>
        </p:spPr>
        <p:txBody>
          <a:bodyPr>
            <a:normAutofit fontScale="90000"/>
          </a:bodyPr>
          <a:lstStyle/>
          <a:p>
            <a:r>
              <a:rPr lang="ru-RU" b="1" dirty="0">
                <a:solidFill>
                  <a:schemeClr val="accent1">
                    <a:lumMod val="50000"/>
                  </a:schemeClr>
                </a:solidFill>
                <a:latin typeface="Times New Roman" panose="02020603050405020304" pitchFamily="18" charset="0"/>
                <a:cs typeface="Times New Roman" panose="02020603050405020304" pitchFamily="18" charset="0"/>
              </a:rPr>
              <a:t>Игры на развитие фонематического слуха</a:t>
            </a:r>
            <a:br>
              <a:rPr lang="ru-RU" b="1" dirty="0">
                <a:solidFill>
                  <a:schemeClr val="accent1">
                    <a:lumMod val="50000"/>
                  </a:schemeClr>
                </a:solidFill>
                <a:latin typeface="Times New Roman" panose="02020603050405020304" pitchFamily="18" charset="0"/>
                <a:cs typeface="Times New Roman" panose="02020603050405020304" pitchFamily="18" charset="0"/>
              </a:rPr>
            </a:br>
            <a:endParaRPr lang="ru-RU"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0" y="1085187"/>
            <a:ext cx="5088384" cy="3602724"/>
          </a:xfrm>
        </p:spPr>
        <p:txBody>
          <a:bodyPr>
            <a:normAutofit fontScale="92500" lnSpcReduction="10000"/>
          </a:bodyPr>
          <a:lstStyle/>
          <a:p>
            <a:r>
              <a:rPr lang="ru-RU" sz="2400" b="1" dirty="0" smtClean="0">
                <a:solidFill>
                  <a:schemeClr val="accent2">
                    <a:lumMod val="50000"/>
                  </a:schemeClr>
                </a:solidFill>
                <a:latin typeface="Times New Roman" panose="02020603050405020304" pitchFamily="18" charset="0"/>
                <a:cs typeface="Times New Roman" panose="02020603050405020304" pitchFamily="18" charset="0"/>
              </a:rPr>
              <a:t>Эхо </a:t>
            </a:r>
            <a:r>
              <a:rPr lang="ru-RU" dirty="0"/>
              <a:t/>
            </a:r>
            <a:br>
              <a:rPr lang="ru-RU" dirty="0"/>
            </a:br>
            <a:r>
              <a:rPr lang="ru-RU" dirty="0"/>
              <a:t/>
            </a:r>
            <a:br>
              <a:rPr lang="ru-RU" dirty="0"/>
            </a:br>
            <a:r>
              <a:rPr lang="ru-RU" sz="2200" dirty="0">
                <a:solidFill>
                  <a:schemeClr val="tx1"/>
                </a:solidFill>
                <a:latin typeface="Times New Roman" panose="02020603050405020304" pitchFamily="18" charset="0"/>
                <a:cs typeface="Times New Roman" panose="02020603050405020304" pitchFamily="18" charset="0"/>
              </a:rPr>
              <a:t>Ведущий (взрослый) называет слово, а «эхо» (ребенок) повторяет то, что ему скажут. Начните с простых слов, затем переходите к трудным и длинным. Можно попробовать использовать иностранные слова, но при этом не забывать объяснять их значение (например: «</a:t>
            </a:r>
            <a:r>
              <a:rPr lang="ru-RU" sz="2200" dirty="0" err="1">
                <a:solidFill>
                  <a:schemeClr val="tx1"/>
                </a:solidFill>
                <a:latin typeface="Times New Roman" panose="02020603050405020304" pitchFamily="18" charset="0"/>
                <a:cs typeface="Times New Roman" panose="02020603050405020304" pitchFamily="18" charset="0"/>
              </a:rPr>
              <a:t>doll</a:t>
            </a:r>
            <a:r>
              <a:rPr lang="ru-RU" sz="2200" dirty="0">
                <a:solidFill>
                  <a:schemeClr val="tx1"/>
                </a:solidFill>
                <a:latin typeface="Times New Roman" panose="02020603050405020304" pitchFamily="18" charset="0"/>
                <a:cs typeface="Times New Roman" panose="02020603050405020304" pitchFamily="18" charset="0"/>
              </a:rPr>
              <a:t>» – «кукла», «</a:t>
            </a:r>
            <a:r>
              <a:rPr lang="ru-RU" sz="2200" dirty="0" err="1">
                <a:solidFill>
                  <a:schemeClr val="tx1"/>
                </a:solidFill>
                <a:latin typeface="Times New Roman" panose="02020603050405020304" pitchFamily="18" charset="0"/>
                <a:cs typeface="Times New Roman" panose="02020603050405020304" pitchFamily="18" charset="0"/>
              </a:rPr>
              <a:t>monkey</a:t>
            </a:r>
            <a:r>
              <a:rPr lang="ru-RU" sz="2200" dirty="0">
                <a:solidFill>
                  <a:schemeClr val="tx1"/>
                </a:solidFill>
                <a:latin typeface="Times New Roman" panose="02020603050405020304" pitchFamily="18" charset="0"/>
                <a:cs typeface="Times New Roman" panose="02020603050405020304" pitchFamily="18" charset="0"/>
              </a:rPr>
              <a:t>» – «обезьяна»). </a:t>
            </a:r>
            <a:r>
              <a:rPr lang="ru-RU" dirty="0"/>
              <a:t/>
            </a:r>
            <a:br>
              <a:rPr lang="ru-RU" dirty="0"/>
            </a:br>
            <a:r>
              <a:rPr lang="ru-RU" dirty="0"/>
              <a:t/>
            </a:r>
            <a:br>
              <a:rPr lang="ru-RU" dirty="0"/>
            </a:br>
            <a:endParaRPr lang="ru-RU" dirty="0"/>
          </a:p>
        </p:txBody>
      </p:sp>
      <p:sp>
        <p:nvSpPr>
          <p:cNvPr id="6" name="Объект 5"/>
          <p:cNvSpPr>
            <a:spLocks noGrp="1"/>
          </p:cNvSpPr>
          <p:nvPr>
            <p:ph sz="quarter" idx="4"/>
          </p:nvPr>
        </p:nvSpPr>
        <p:spPr>
          <a:xfrm>
            <a:off x="5397477" y="1085187"/>
            <a:ext cx="4506377" cy="5367128"/>
          </a:xfrm>
        </p:spPr>
        <p:txBody>
          <a:bodyPr>
            <a:normAutofit lnSpcReduction="10000"/>
          </a:bodyPr>
          <a:lstStyle/>
          <a:p>
            <a:r>
              <a:rPr lang="ru-RU" sz="2200" b="1" dirty="0">
                <a:solidFill>
                  <a:schemeClr val="accent2">
                    <a:lumMod val="50000"/>
                  </a:schemeClr>
                </a:solidFill>
                <a:latin typeface="Times New Roman" panose="02020603050405020304" pitchFamily="18" charset="0"/>
                <a:cs typeface="Times New Roman" panose="02020603050405020304" pitchFamily="18" charset="0"/>
              </a:rPr>
              <a:t>Чиним испорченный телефончик! </a:t>
            </a:r>
            <a:r>
              <a:rPr lang="ru-RU" sz="2400" b="1" dirty="0">
                <a:solidFill>
                  <a:schemeClr val="accent1">
                    <a:lumMod val="50000"/>
                  </a:schemeClr>
                </a:solidFill>
                <a:latin typeface="Times New Roman" panose="02020603050405020304" pitchFamily="18" charset="0"/>
                <a:cs typeface="Times New Roman" panose="02020603050405020304" pitchFamily="18" charset="0"/>
              </a:rPr>
              <a:t/>
            </a:r>
            <a:br>
              <a:rPr lang="ru-RU" sz="2400" b="1" dirty="0">
                <a:solidFill>
                  <a:schemeClr val="accent1">
                    <a:lumMod val="50000"/>
                  </a:schemeClr>
                </a:solidFill>
                <a:latin typeface="Times New Roman" panose="02020603050405020304" pitchFamily="18" charset="0"/>
                <a:cs typeface="Times New Roman" panose="02020603050405020304" pitchFamily="18" charset="0"/>
              </a:rPr>
            </a:br>
            <a:r>
              <a:rPr lang="ru-RU" dirty="0"/>
              <a:t/>
            </a:r>
            <a:br>
              <a:rPr lang="ru-RU" dirty="0"/>
            </a:br>
            <a:r>
              <a:rPr lang="ru-RU" sz="2000" dirty="0">
                <a:solidFill>
                  <a:schemeClr val="tx1"/>
                </a:solidFill>
                <a:latin typeface="Times New Roman" panose="02020603050405020304" pitchFamily="18" charset="0"/>
                <a:cs typeface="Times New Roman" panose="02020603050405020304" pitchFamily="18" charset="0"/>
              </a:rPr>
              <a:t>В игре участвуют от 3 до 10 малышей. Первый тихо и не очень отчетливо произносит какое–либо слово соседу на ушко. Тот повторяет услышанное на ушко следующему участнику. Игра продолжается до тех пор, пока каждый не передаст слово «по телефону». Последний малыш произносит его вслух. Если оно отличается от того, с которого начиналась игра, все по очереди называют услышанные слова, пытаясь «починить испорченный телефон». </a:t>
            </a:r>
          </a:p>
          <a:p>
            <a:endParaRPr lang="ru-RU" dirty="0"/>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9272" y="4262907"/>
            <a:ext cx="3468486" cy="2466891"/>
          </a:xfrm>
          <a:prstGeom prst="rect">
            <a:avLst/>
          </a:prstGeom>
          <a:effectLst>
            <a:glow rad="139700">
              <a:schemeClr val="accent1">
                <a:satMod val="175000"/>
                <a:alpha val="40000"/>
              </a:schemeClr>
            </a:glow>
          </a:effectLst>
        </p:spPr>
      </p:pic>
    </p:spTree>
    <p:extLst>
      <p:ext uri="{BB962C8B-B14F-4D97-AF65-F5344CB8AC3E}">
        <p14:creationId xmlns:p14="http://schemas.microsoft.com/office/powerpoint/2010/main" val="11596024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928057" y="850005"/>
            <a:ext cx="5285584" cy="3246851"/>
          </a:xfrm>
        </p:spPr>
        <p:txBody>
          <a:bodyPr/>
          <a:lstStyle/>
          <a:p>
            <a:r>
              <a:rPr lang="ru-RU" sz="2400" b="1" dirty="0">
                <a:solidFill>
                  <a:schemeClr val="accent2">
                    <a:lumMod val="50000"/>
                  </a:schemeClr>
                </a:solidFill>
                <a:latin typeface="Times New Roman" panose="02020603050405020304" pitchFamily="18" charset="0"/>
                <a:cs typeface="Times New Roman" panose="02020603050405020304" pitchFamily="18" charset="0"/>
              </a:rPr>
              <a:t>Путаница </a:t>
            </a:r>
            <a:r>
              <a:rPr lang="ru-RU" dirty="0"/>
              <a:t/>
            </a:r>
            <a:br>
              <a:rPr lang="ru-RU" dirty="0"/>
            </a:br>
            <a:r>
              <a:rPr lang="ru-RU" dirty="0"/>
              <a:t/>
            </a:r>
            <a:br>
              <a:rPr lang="ru-RU" dirty="0"/>
            </a:br>
            <a:r>
              <a:rPr lang="ru-RU" sz="2200" dirty="0">
                <a:solidFill>
                  <a:schemeClr val="tx1"/>
                </a:solidFill>
                <a:latin typeface="Times New Roman" panose="02020603050405020304" pitchFamily="18" charset="0"/>
                <a:cs typeface="Times New Roman" panose="02020603050405020304" pitchFamily="18" charset="0"/>
              </a:rPr>
              <a:t>Прочтите ребенку шуточные предложения: </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Тащит мышонок в норку хлебную </a:t>
            </a:r>
            <a:r>
              <a:rPr lang="ru-RU" sz="2200" dirty="0">
                <a:solidFill>
                  <a:srgbClr val="FF0000"/>
                </a:solidFill>
                <a:latin typeface="Times New Roman" panose="02020603050405020304" pitchFamily="18" charset="0"/>
                <a:cs typeface="Times New Roman" panose="02020603050405020304" pitchFamily="18" charset="0"/>
              </a:rPr>
              <a:t>горку. </a:t>
            </a:r>
          </a:p>
        </p:txBody>
      </p:sp>
      <p:pic>
        <p:nvPicPr>
          <p:cNvPr id="5" name="Объект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5284" y="803785"/>
            <a:ext cx="3462773" cy="2597079"/>
          </a:xfrm>
          <a:solidFill>
            <a:schemeClr val="accent1">
              <a:lumMod val="40000"/>
              <a:lumOff val="60000"/>
            </a:schemeClr>
          </a:solidFill>
          <a:effectLst>
            <a:softEdge rad="127000"/>
          </a:effectLst>
        </p:spPr>
      </p:pic>
      <p:sp>
        <p:nvSpPr>
          <p:cNvPr id="6" name="Прямоугольник 5"/>
          <p:cNvSpPr/>
          <p:nvPr/>
        </p:nvSpPr>
        <p:spPr>
          <a:xfrm>
            <a:off x="1017430" y="4945906"/>
            <a:ext cx="3992451" cy="769441"/>
          </a:xfrm>
          <a:prstGeom prst="rect">
            <a:avLst/>
          </a:prstGeom>
        </p:spPr>
        <p:txBody>
          <a:bodyPr wrap="square">
            <a:spAutoFit/>
          </a:bodyPr>
          <a:lstStyle/>
          <a:p>
            <a:r>
              <a:rPr lang="ru-RU" sz="2200" dirty="0">
                <a:latin typeface="Times New Roman" panose="02020603050405020304" pitchFamily="18" charset="0"/>
                <a:cs typeface="Times New Roman" panose="02020603050405020304" pitchFamily="18" charset="0"/>
              </a:rPr>
              <a:t>Поэт закончил строчку, в конце </a:t>
            </a:r>
            <a:endParaRPr lang="ru-RU" sz="2200" dirty="0" smtClean="0">
              <a:latin typeface="Times New Roman" panose="02020603050405020304" pitchFamily="18" charset="0"/>
              <a:cs typeface="Times New Roman" panose="02020603050405020304" pitchFamily="18" charset="0"/>
            </a:endParaRPr>
          </a:p>
          <a:p>
            <a:r>
              <a:rPr lang="ru-RU" sz="2200" dirty="0" smtClean="0">
                <a:latin typeface="Times New Roman" panose="02020603050405020304" pitchFamily="18" charset="0"/>
                <a:cs typeface="Times New Roman" panose="02020603050405020304" pitchFamily="18" charset="0"/>
              </a:rPr>
              <a:t>поставил </a:t>
            </a:r>
            <a:r>
              <a:rPr lang="ru-RU" sz="2200" dirty="0">
                <a:solidFill>
                  <a:srgbClr val="FF0000"/>
                </a:solidFill>
                <a:latin typeface="Times New Roman" panose="02020603050405020304" pitchFamily="18" charset="0"/>
                <a:cs typeface="Times New Roman" panose="02020603050405020304" pitchFamily="18" charset="0"/>
              </a:rPr>
              <a:t>дочку</a:t>
            </a:r>
            <a:r>
              <a:rPr lang="ru-RU" sz="2200" dirty="0">
                <a:latin typeface="Times New Roman" panose="02020603050405020304" pitchFamily="18" charset="0"/>
                <a:cs typeface="Times New Roman" panose="02020603050405020304" pitchFamily="18" charset="0"/>
              </a:rPr>
              <a:t>. </a:t>
            </a:r>
          </a:p>
        </p:txBody>
      </p:sp>
      <p:pic>
        <p:nvPicPr>
          <p:cNvPr id="7" name="Рисунок 6"/>
          <p:cNvPicPr>
            <a:picLocks noChangeAspect="1"/>
          </p:cNvPicPr>
          <p:nvPr/>
        </p:nvPicPr>
        <p:blipFill rotWithShape="1">
          <a:blip r:embed="rId4">
            <a:extLst>
              <a:ext uri="{28A0092B-C50C-407E-A947-70E740481C1C}">
                <a14:useLocalDpi xmlns:a14="http://schemas.microsoft.com/office/drawing/2010/main" val="0"/>
              </a:ext>
            </a:extLst>
          </a:blip>
          <a:srcRect l="15204" r="11997"/>
          <a:stretch/>
        </p:blipFill>
        <p:spPr>
          <a:xfrm>
            <a:off x="5875109" y="3889420"/>
            <a:ext cx="3291637" cy="2474923"/>
          </a:xfrm>
          <a:prstGeom prst="rect">
            <a:avLst/>
          </a:prstGeom>
          <a:effectLst>
            <a:glow rad="63500">
              <a:schemeClr val="accent1">
                <a:satMod val="175000"/>
                <a:alpha val="40000"/>
              </a:schemeClr>
            </a:glow>
            <a:softEdge rad="63500"/>
          </a:effectLst>
        </p:spPr>
      </p:pic>
    </p:spTree>
    <p:extLst>
      <p:ext uri="{BB962C8B-B14F-4D97-AF65-F5344CB8AC3E}">
        <p14:creationId xmlns:p14="http://schemas.microsoft.com/office/powerpoint/2010/main" val="28715652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70457" y="180305"/>
            <a:ext cx="4590912" cy="1378040"/>
          </a:xfrm>
        </p:spPr>
        <p:txBody>
          <a:bodyPr/>
          <a:lstStyle/>
          <a:p>
            <a:r>
              <a:rPr lang="ru-RU" dirty="0">
                <a:solidFill>
                  <a:schemeClr val="tx1"/>
                </a:solidFill>
                <a:latin typeface="Times New Roman" panose="02020603050405020304" pitchFamily="18" charset="0"/>
                <a:cs typeface="Times New Roman" panose="02020603050405020304" pitchFamily="18" charset="0"/>
              </a:rPr>
              <a:t>За охотником гнались дикие </a:t>
            </a:r>
            <a:r>
              <a:rPr lang="ru-RU" dirty="0">
                <a:solidFill>
                  <a:srgbClr val="FF0000"/>
                </a:solidFill>
                <a:latin typeface="Times New Roman" panose="02020603050405020304" pitchFamily="18" charset="0"/>
                <a:cs typeface="Times New Roman" panose="02020603050405020304" pitchFamily="18" charset="0"/>
              </a:rPr>
              <a:t>двери</a:t>
            </a:r>
            <a:r>
              <a:rPr lang="ru-RU" dirty="0">
                <a:solidFill>
                  <a:schemeClr val="tx1"/>
                </a:solidFill>
                <a:latin typeface="Times New Roman" panose="02020603050405020304" pitchFamily="18" charset="0"/>
                <a:cs typeface="Times New Roman" panose="02020603050405020304" pitchFamily="18" charset="0"/>
              </a:rPr>
              <a:t>. </a:t>
            </a:r>
          </a:p>
          <a:p>
            <a:endParaRPr lang="ru-RU" dirty="0"/>
          </a:p>
        </p:txBody>
      </p:sp>
      <p:sp>
        <p:nvSpPr>
          <p:cNvPr id="4" name="Объект 3"/>
          <p:cNvSpPr>
            <a:spLocks noGrp="1"/>
          </p:cNvSpPr>
          <p:nvPr>
            <p:ph sz="half" idx="2"/>
          </p:nvPr>
        </p:nvSpPr>
        <p:spPr>
          <a:xfrm>
            <a:off x="675745" y="2859110"/>
            <a:ext cx="9344018" cy="3142445"/>
          </a:xfrm>
        </p:spPr>
        <p:txBody>
          <a:bodyPr>
            <a:normAutofit fontScale="85000" lnSpcReduction="20000"/>
          </a:bodyPr>
          <a:lstStyle/>
          <a:p>
            <a:endParaRPr lang="ru-RU" dirty="0"/>
          </a:p>
          <a:p>
            <a:endParaRPr lang="ru-RU" dirty="0"/>
          </a:p>
          <a:p>
            <a:endParaRPr lang="ru-RU" dirty="0"/>
          </a:p>
          <a:p>
            <a:endParaRPr lang="ru-RU" dirty="0"/>
          </a:p>
          <a:p>
            <a:endParaRPr lang="ru-RU" dirty="0"/>
          </a:p>
          <a:p>
            <a:endParaRPr lang="ru-RU" dirty="0"/>
          </a:p>
          <a:p>
            <a:endParaRPr lang="ru-RU" dirty="0"/>
          </a:p>
          <a:p>
            <a:endParaRPr lang="ru-RU" dirty="0"/>
          </a:p>
          <a:p>
            <a:r>
              <a:rPr lang="ru-RU" sz="2600" dirty="0">
                <a:solidFill>
                  <a:schemeClr val="tx1"/>
                </a:solidFill>
                <a:latin typeface="Times New Roman" panose="02020603050405020304" pitchFamily="18" charset="0"/>
                <a:cs typeface="Times New Roman" panose="02020603050405020304" pitchFamily="18" charset="0"/>
              </a:rPr>
              <a:t>Спросите у малыша, что в них перепутано и какие звуки нужно исправить в словах для того, чтобы получились верные высказывания. </a:t>
            </a:r>
          </a:p>
          <a:p>
            <a:endParaRPr lang="ru-RU" dirty="0"/>
          </a:p>
        </p:txBody>
      </p:sp>
      <p:sp>
        <p:nvSpPr>
          <p:cNvPr id="5" name="Текст 4"/>
          <p:cNvSpPr>
            <a:spLocks noGrp="1"/>
          </p:cNvSpPr>
          <p:nvPr>
            <p:ph type="body" sz="quarter" idx="3"/>
          </p:nvPr>
        </p:nvSpPr>
        <p:spPr>
          <a:xfrm>
            <a:off x="4861368" y="180305"/>
            <a:ext cx="4412633" cy="1378040"/>
          </a:xfrm>
        </p:spPr>
        <p:txBody>
          <a:bodyPr/>
          <a:lstStyle/>
          <a:p>
            <a:r>
              <a:rPr lang="ru-RU" dirty="0">
                <a:latin typeface="Times New Roman" panose="02020603050405020304" pitchFamily="18" charset="0"/>
                <a:cs typeface="Times New Roman" panose="02020603050405020304" pitchFamily="18" charset="0"/>
              </a:rPr>
              <a:t>Принцесса надела на голову </a:t>
            </a:r>
            <a:r>
              <a:rPr lang="ru-RU" dirty="0">
                <a:solidFill>
                  <a:srgbClr val="FF0000"/>
                </a:solidFill>
                <a:latin typeface="Times New Roman" panose="02020603050405020304" pitchFamily="18" charset="0"/>
                <a:cs typeface="Times New Roman" panose="02020603050405020304" pitchFamily="18" charset="0"/>
              </a:rPr>
              <a:t>корову</a:t>
            </a:r>
            <a:r>
              <a:rPr lang="ru-RU" dirty="0">
                <a:latin typeface="Times New Roman" panose="02020603050405020304" pitchFamily="18" charset="0"/>
                <a:cs typeface="Times New Roman" panose="02020603050405020304" pitchFamily="18" charset="0"/>
              </a:rPr>
              <a:t>. </a:t>
            </a:r>
          </a:p>
          <a:p>
            <a:endParaRPr lang="ru-RU" dirty="0"/>
          </a:p>
        </p:txBody>
      </p:sp>
      <p:pic>
        <p:nvPicPr>
          <p:cNvPr id="9" name="Объект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270457" y="1751528"/>
            <a:ext cx="4018209" cy="3013656"/>
          </a:xfrm>
          <a:effectLst>
            <a:glow rad="101600">
              <a:schemeClr val="accent2">
                <a:satMod val="175000"/>
                <a:alpha val="40000"/>
              </a:schemeClr>
            </a:glow>
            <a:softEdge rad="63500"/>
          </a:effectLst>
        </p:spPr>
      </p:pic>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47754" y="1751528"/>
            <a:ext cx="4018208" cy="3013656"/>
          </a:xfrm>
          <a:prstGeom prst="rect">
            <a:avLst/>
          </a:prstGeom>
          <a:solidFill>
            <a:schemeClr val="accent1">
              <a:lumMod val="40000"/>
              <a:lumOff val="60000"/>
            </a:schemeClr>
          </a:solidFill>
          <a:effectLst>
            <a:glow rad="101600">
              <a:schemeClr val="accent2">
                <a:satMod val="175000"/>
                <a:alpha val="40000"/>
              </a:schemeClr>
            </a:glow>
            <a:softEdge rad="63500"/>
          </a:effectLst>
        </p:spPr>
      </p:pic>
    </p:spTree>
    <p:extLst>
      <p:ext uri="{BB962C8B-B14F-4D97-AF65-F5344CB8AC3E}">
        <p14:creationId xmlns:p14="http://schemas.microsoft.com/office/powerpoint/2010/main" val="31597858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sndAc>
          <p:stSnd>
            <p:snd r:embed="rId2" name="arrow.wav"/>
          </p:stSnd>
        </p:sndAc>
      </p:transition>
    </mc:Choice>
    <mc:Fallback>
      <p:transition spd="slow">
        <p:fade/>
        <p:sndAc>
          <p:stSnd>
            <p:snd r:embed="rId2"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25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207</TotalTime>
  <Words>450</Words>
  <Application>Microsoft Office PowerPoint</Application>
  <PresentationFormat>Широкоэкранный</PresentationFormat>
  <Paragraphs>44</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PMingLiU-ExtB</vt:lpstr>
      <vt:lpstr>Arial</vt:lpstr>
      <vt:lpstr>Segoe Print</vt:lpstr>
      <vt:lpstr>Times New Roman</vt:lpstr>
      <vt:lpstr>Trebuchet MS</vt:lpstr>
      <vt:lpstr>Wingdings 3</vt:lpstr>
      <vt:lpstr>Грань</vt:lpstr>
      <vt:lpstr>Развитие фонематического слуха </vt:lpstr>
      <vt:lpstr>Презентация PowerPoint</vt:lpstr>
      <vt:lpstr>Неречевое звукоразличение </vt:lpstr>
      <vt:lpstr>Вдруг, как в сказке, скрипнула дверь...  </vt:lpstr>
      <vt:lpstr>Презентация PowerPoint</vt:lpstr>
      <vt:lpstr>Презентация PowerPoint</vt:lpstr>
      <vt:lpstr>Игры на развитие фонематического слуха </vt:lpstr>
      <vt:lpstr>Презентация PowerPoint</vt:lpstr>
      <vt:lpstr>Презентация PowerPoint</vt:lpstr>
      <vt:lpstr>Какими звуками отличаются?   Назови предметы и животных, изображенных на картинках. Какими звуками они отличаются?  </vt:lpstr>
      <vt:lpstr>Желаю успехов и приятного общения с детьми.</vt:lpstr>
    </vt:vector>
  </TitlesOfParts>
  <Company>UralSOFT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фонематического слуха</dc:title>
  <dc:creator>Danil</dc:creator>
  <cp:lastModifiedBy>Danil</cp:lastModifiedBy>
  <cp:revision>25</cp:revision>
  <dcterms:created xsi:type="dcterms:W3CDTF">2014-11-01T16:54:12Z</dcterms:created>
  <dcterms:modified xsi:type="dcterms:W3CDTF">2014-11-03T17:07:03Z</dcterms:modified>
</cp:coreProperties>
</file>