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269" r:id="rId9"/>
    <p:sldId id="279" r:id="rId10"/>
    <p:sldId id="275" r:id="rId11"/>
    <p:sldId id="276" r:id="rId12"/>
    <p:sldId id="277" r:id="rId13"/>
    <p:sldId id="278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положительно </c:v>
                </c:pt>
                <c:pt idx="1">
                  <c:v>отрицательно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0.75000000000000011</c:v>
                </c:pt>
                <c:pt idx="1">
                  <c:v>0.25</c:v>
                </c:pt>
              </c:numCache>
            </c:numRef>
          </c:val>
        </c:ser>
        <c:dLbls>
          <c:showVal val="1"/>
        </c:dLbls>
        <c:gapWidth val="75"/>
        <c:axId val="49221632"/>
        <c:axId val="49223168"/>
      </c:barChart>
      <c:catAx>
        <c:axId val="49221632"/>
        <c:scaling>
          <c:orientation val="minMax"/>
        </c:scaling>
        <c:axPos val="b"/>
        <c:numFmt formatCode="General" sourceLinked="1"/>
        <c:majorTickMark val="none"/>
        <c:tickLblPos val="nextTo"/>
        <c:crossAx val="49223168"/>
        <c:crosses val="autoZero"/>
        <c:auto val="1"/>
        <c:lblAlgn val="ctr"/>
        <c:lblOffset val="100"/>
      </c:catAx>
      <c:valAx>
        <c:axId val="49223168"/>
        <c:scaling>
          <c:orientation val="minMax"/>
        </c:scaling>
        <c:axPos val="l"/>
        <c:numFmt formatCode="0%" sourceLinked="1"/>
        <c:majorTickMark val="none"/>
        <c:tickLblPos val="nextTo"/>
        <c:crossAx val="49221632"/>
        <c:crosses val="autoZero"/>
        <c:crossBetween val="between"/>
      </c:valAx>
      <c:spPr>
        <a:noFill/>
        <a:ln w="25375">
          <a:noFill/>
        </a:ln>
      </c:spPr>
    </c:plotArea>
    <c:legend>
      <c:legendPos val="b"/>
      <c:layout/>
    </c:legend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родителей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0%</c:formatCode>
                <c:ptCount val="6"/>
                <c:pt idx="0">
                  <c:v>0.45</c:v>
                </c:pt>
                <c:pt idx="1">
                  <c:v>0.2</c:v>
                </c:pt>
                <c:pt idx="2">
                  <c:v>0.15000000000000002</c:v>
                </c:pt>
                <c:pt idx="3">
                  <c:v>0.1</c:v>
                </c:pt>
                <c:pt idx="4">
                  <c:v>0.05</c:v>
                </c:pt>
                <c:pt idx="5">
                  <c:v>4.0000000000000008E-2</c:v>
                </c:pt>
              </c:numCache>
            </c:numRef>
          </c:val>
        </c:ser>
        <c:dLbls>
          <c:showVal val="1"/>
        </c:dLbls>
        <c:gapWidth val="75"/>
        <c:axId val="49271936"/>
        <c:axId val="49273472"/>
      </c:barChart>
      <c:catAx>
        <c:axId val="49271936"/>
        <c:scaling>
          <c:orientation val="minMax"/>
        </c:scaling>
        <c:axPos val="b"/>
        <c:numFmt formatCode="General" sourceLinked="1"/>
        <c:majorTickMark val="none"/>
        <c:tickLblPos val="nextTo"/>
        <c:crossAx val="49273472"/>
        <c:crosses val="autoZero"/>
        <c:auto val="1"/>
        <c:lblAlgn val="ctr"/>
        <c:lblOffset val="100"/>
      </c:catAx>
      <c:valAx>
        <c:axId val="49273472"/>
        <c:scaling>
          <c:orientation val="minMax"/>
        </c:scaling>
        <c:axPos val="l"/>
        <c:numFmt formatCode="0%" sourceLinked="1"/>
        <c:majorTickMark val="none"/>
        <c:tickLblPos val="nextTo"/>
        <c:crossAx val="49271936"/>
        <c:crosses val="autoZero"/>
        <c:crossBetween val="between"/>
      </c:valAx>
      <c:spPr>
        <a:noFill/>
        <a:ln w="25391">
          <a:noFill/>
        </a:ln>
      </c:spPr>
    </c:plotArea>
    <c:legend>
      <c:legendPos val="b"/>
      <c:layout/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родителей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0.30000000000000004</c:v>
                </c:pt>
                <c:pt idx="1">
                  <c:v>0.25</c:v>
                </c:pt>
                <c:pt idx="2">
                  <c:v>0.25</c:v>
                </c:pt>
                <c:pt idx="3">
                  <c:v>0.2</c:v>
                </c:pt>
              </c:numCache>
            </c:numRef>
          </c:val>
        </c:ser>
        <c:dLbls>
          <c:showVal val="1"/>
        </c:dLbls>
        <c:gapWidth val="75"/>
        <c:axId val="49281280"/>
        <c:axId val="49414144"/>
      </c:barChart>
      <c:catAx>
        <c:axId val="49281280"/>
        <c:scaling>
          <c:orientation val="minMax"/>
        </c:scaling>
        <c:axPos val="b"/>
        <c:numFmt formatCode="General" sourceLinked="1"/>
        <c:majorTickMark val="none"/>
        <c:tickLblPos val="nextTo"/>
        <c:crossAx val="49414144"/>
        <c:crosses val="autoZero"/>
        <c:auto val="1"/>
        <c:lblAlgn val="ctr"/>
        <c:lblOffset val="100"/>
      </c:catAx>
      <c:valAx>
        <c:axId val="49414144"/>
        <c:scaling>
          <c:orientation val="minMax"/>
        </c:scaling>
        <c:axPos val="l"/>
        <c:numFmt formatCode="0%" sourceLinked="1"/>
        <c:majorTickMark val="none"/>
        <c:tickLblPos val="nextTo"/>
        <c:crossAx val="49281280"/>
        <c:crosses val="autoZero"/>
        <c:crossBetween val="between"/>
      </c:valAx>
      <c:spPr>
        <a:noFill/>
        <a:ln w="25372">
          <a:noFill/>
        </a:ln>
      </c:spPr>
    </c:plotArea>
    <c:legend>
      <c:legendPos val="b"/>
      <c:layout/>
    </c:legend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родителей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техническая помощь</c:v>
                </c:pt>
                <c:pt idx="1">
                  <c:v>подбор необходимой информации </c:v>
                </c:pt>
                <c:pt idx="2">
                  <c:v>привлечение дополнительных партнеров </c:v>
                </c:pt>
                <c:pt idx="3">
                  <c:v>иная помощь</c:v>
                </c:pt>
                <c:pt idx="4">
                  <c:v>нет такой возможности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0.35000000000000003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0.05</c:v>
                </c:pt>
              </c:numCache>
            </c:numRef>
          </c:val>
        </c:ser>
        <c:axId val="49474560"/>
        <c:axId val="49484544"/>
      </c:barChart>
      <c:catAx>
        <c:axId val="49474560"/>
        <c:scaling>
          <c:orientation val="minMax"/>
        </c:scaling>
        <c:axPos val="b"/>
        <c:numFmt formatCode="General" sourceLinked="1"/>
        <c:majorTickMark val="none"/>
        <c:tickLblPos val="nextTo"/>
        <c:crossAx val="49484544"/>
        <c:crosses val="autoZero"/>
        <c:auto val="1"/>
        <c:lblAlgn val="ctr"/>
        <c:lblOffset val="100"/>
      </c:catAx>
      <c:valAx>
        <c:axId val="49484544"/>
        <c:scaling>
          <c:orientation val="minMax"/>
        </c:scaling>
        <c:axPos val="l"/>
        <c:majorGridlines/>
        <c:title>
          <c:layout/>
        </c:title>
        <c:numFmt formatCode="0%" sourceLinked="1"/>
        <c:majorTickMark val="none"/>
        <c:tickLblPos val="nextTo"/>
        <c:crossAx val="4947456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9">
          <a:noFill/>
        </a:ln>
      </c:spPr>
    </c:plotArea>
    <c:plotVisOnly val="1"/>
    <c:dispBlanksAs val="gap"/>
  </c:chart>
  <c:txPr>
    <a:bodyPr/>
    <a:lstStyle/>
    <a:p>
      <a:pPr>
        <a:defRPr sz="1801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CACE1-0250-488D-95AA-D5F7875660B1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F6BDD-723A-43D6-A0C4-5FD0F4210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EEEC6-5C4F-4583-B63A-6F78CFFAB694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F621B-F0E0-4244-8E13-87DCCEA62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7D27F-ED92-4545-A3AA-72C86DE41579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DE7D6-477C-4339-8C46-C5FC6D1CB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4E8D0C-0564-468C-BCEF-3A2CC63D1A78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1DE4A35-18A2-46BE-A128-490EEF5F4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91225-5635-4FD1-986B-01131AD577F7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2FB99-D3D6-4A3F-BD35-E19BD3DBD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52921-BF28-4719-91C2-607CFD4E0E0F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AFE2-D901-4E88-8AB4-162C0D945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DBD1-1DCF-48E5-9D9C-FA89C505612E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41254-FD14-46F5-8F66-340E73F63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CF5092D-845B-4CF1-B2B4-4A6283288492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509A03-7BE8-46FA-8F77-A5493FE3A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DD3D-65EB-4DFF-9033-077A02C599E5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577D5-308F-4D7F-8F82-CAB9DDECD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910DCB1-56B0-4744-B577-DFA8D8D3A2B3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FECB10-53D1-4B88-B4BE-C8847331B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477A42-8ABB-4CA2-B321-517D9E796C28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203457-3C7D-4B06-A943-9EB61E561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C2D5B37-6231-4E9C-922A-84F6994F9132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AD83F8F-5245-40AB-8563-CF8EBCE22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07" r:id="rId4"/>
    <p:sldLayoutId id="2147483708" r:id="rId5"/>
    <p:sldLayoutId id="2147483715" r:id="rId6"/>
    <p:sldLayoutId id="2147483709" r:id="rId7"/>
    <p:sldLayoutId id="2147483716" r:id="rId8"/>
    <p:sldLayoutId id="2147483717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E6AE"/>
              </a:clrFrom>
              <a:clrTo>
                <a:srgbClr val="DBE6AE">
                  <a:alpha val="0"/>
                </a:srgbClr>
              </a:clrTo>
            </a:clrChange>
            <a:lum bright="52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628775"/>
            <a:ext cx="7772400" cy="33845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использования виртуальной экологической тропы «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INVITA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в работе с родителями воспитанников дошкольного образовательного учреждения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Прямоугольник 7"/>
          <p:cNvSpPr>
            <a:spLocks noChangeArrowheads="1"/>
          </p:cNvSpPr>
          <p:nvPr/>
        </p:nvSpPr>
        <p:spPr bwMode="auto">
          <a:xfrm>
            <a:off x="755650" y="260350"/>
            <a:ext cx="7920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детский сад № 83  Красносельского района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Санкт-Петербурга </a:t>
            </a:r>
            <a:endParaRPr lang="ru-RU" b="1"/>
          </a:p>
        </p:txBody>
      </p:sp>
      <p:pic>
        <p:nvPicPr>
          <p:cNvPr id="8197" name="Picture 9" descr="MCj043755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013325"/>
            <a:ext cx="201612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E6AE"/>
              </a:clrFrom>
              <a:clrTo>
                <a:srgbClr val="DBE6AE">
                  <a:alpha val="0"/>
                </a:srgbClr>
              </a:clrTo>
            </a:clrChange>
            <a:lum bright="52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67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Virtual-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площадка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063" y="1628800"/>
            <a:ext cx="3384550" cy="5013325"/>
          </a:xfr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территории Санкт – Петербурга действует стратегический документ «Петербургская школа 2020», в своей концепции основывается на «5И», где  одно из ведущих мест отводится «Информации».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этой категории авторы понимают возможность  информированности широкого круга общественности об изменениях в системе  образования.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идеи в полной мере можно отнести  к дошкольному образовательному учреждению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 l="24727" t="21282" r="8090" b="16704"/>
          <a:stretch>
            <a:fillRect/>
          </a:stretch>
        </p:blipFill>
        <p:spPr bwMode="auto">
          <a:xfrm>
            <a:off x="395536" y="1628800"/>
            <a:ext cx="4888543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E6AE"/>
              </a:clrFrom>
              <a:clrTo>
                <a:srgbClr val="DBE6AE">
                  <a:alpha val="0"/>
                </a:srgbClr>
              </a:clrTo>
            </a:clrChange>
            <a:lum bright="52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928936" y="44624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Методическая копилка </a:t>
            </a:r>
          </a:p>
        </p:txBody>
      </p:sp>
      <p:sp>
        <p:nvSpPr>
          <p:cNvPr id="18436" name="Содержимое 2"/>
          <p:cNvSpPr>
            <a:spLocks noGrp="1"/>
          </p:cNvSpPr>
          <p:nvPr>
            <p:ph idx="1"/>
          </p:nvPr>
        </p:nvSpPr>
        <p:spPr>
          <a:xfrm>
            <a:off x="5651500" y="1600200"/>
            <a:ext cx="3241675" cy="4525963"/>
          </a:xfrm>
        </p:spPr>
        <p:txBody>
          <a:bodyPr/>
          <a:lstStyle/>
          <a:p>
            <a:pPr algn="just" eaLnBrk="1" hangingPunct="1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данной странице  представлены методические разработки педагогов. Страница может содержать конспекты совместной деятельности, планирование педагога, основные формы и средства при помощи, которых педагог будет, реализовывает педагогический процесс. 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l="25465" t="22266" r="8829" b="14735"/>
          <a:stretch>
            <a:fillRect/>
          </a:stretch>
        </p:blipFill>
        <p:spPr bwMode="auto">
          <a:xfrm>
            <a:off x="251521" y="1628800"/>
            <a:ext cx="5256584" cy="4680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E6AE"/>
              </a:clrFrom>
              <a:clrTo>
                <a:srgbClr val="DBE6AE">
                  <a:alpha val="0"/>
                </a:srgbClr>
              </a:clrTo>
            </a:clrChange>
            <a:lum bright="52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Дискуссионные группы 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508104" y="1773238"/>
            <a:ext cx="3419475" cy="4392066"/>
          </a:xfrm>
        </p:spPr>
        <p:txBody>
          <a:bodyPr>
            <a:normAutofit/>
          </a:bodyPr>
          <a:lstStyle/>
          <a:p>
            <a:pPr algn="just" eaLnBrk="1" hangingPunct="1">
              <a:buFont typeface="Arial" pitchFamily="34" charset="0"/>
              <a:buNone/>
              <a:defRPr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Педагогам предлагается включиться в одну из групп для обсуждение того или иного «спорного вопроса». Пользователь  может просто прочитать сообщение и просмотреть материалы, а может включить в виртуальное взаимодействие и предложить свои идеи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 l="26203" t="22266" r="8829" b="14735"/>
          <a:stretch>
            <a:fillRect/>
          </a:stretch>
        </p:blipFill>
        <p:spPr bwMode="auto">
          <a:xfrm>
            <a:off x="323528" y="1628800"/>
            <a:ext cx="5121569" cy="4680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E6AE"/>
              </a:clrFrom>
              <a:clrTo>
                <a:srgbClr val="DBE6AE">
                  <a:alpha val="0"/>
                </a:srgbClr>
              </a:clrTo>
            </a:clrChange>
            <a:lum bright="52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640904" y="116632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Друзья и партнеры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Virtual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219700" y="1844825"/>
            <a:ext cx="3744913" cy="5013176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Данная страница может содержать ссылки на дружественные сайты (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веб-страницы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единые по тематике и целевой аудитории), могут быть размещены ссылки  на другие образовательные учреждения занимающиеся подобной проблематикой, и готовые к сотрудничеству и обмену информацией с данным сообществом 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26203" t="24235" r="9567" b="13751"/>
          <a:stretch>
            <a:fillRect/>
          </a:stretch>
        </p:blipFill>
        <p:spPr bwMode="auto">
          <a:xfrm>
            <a:off x="323528" y="1844824"/>
            <a:ext cx="4773102" cy="4248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E6AE"/>
              </a:clrFrom>
              <a:clrTo>
                <a:srgbClr val="DBE6AE">
                  <a:alpha val="0"/>
                </a:srgbClr>
              </a:clrTo>
            </a:clrChange>
            <a:lum bright="52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1116013" y="2803847"/>
            <a:ext cx="7467600" cy="4873625"/>
          </a:xfrm>
        </p:spPr>
        <p:txBody>
          <a:bodyPr/>
          <a:lstStyle/>
          <a:p>
            <a:pPr eaLnBrk="1" hangingPunct="1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E6AE"/>
              </a:clrFrom>
              <a:clrTo>
                <a:srgbClr val="DBE6AE">
                  <a:alpha val="0"/>
                </a:srgbClr>
              </a:clrTo>
            </a:clrChange>
            <a:lum bright="52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684213" y="908050"/>
            <a:ext cx="7467600" cy="4873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дошкольном образовательном учреждении №83 был произведен мониторинг среди родителей воспитанников по вопросам создания экологической  виртуальной сети. В проведенном исследовании приняло участие 70 респондентов.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924300" y="4581525"/>
            <a:ext cx="1511300" cy="1943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E6AE"/>
              </a:clrFrom>
              <a:clrTo>
                <a:srgbClr val="DBE6AE">
                  <a:alpha val="0"/>
                </a:srgbClr>
              </a:clrTo>
            </a:clrChange>
            <a:lum bright="52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Представляет ли для Вас интерес общение с педагогами через сеть Интернет? 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Содержимое 2"/>
          <p:cNvSpPr>
            <a:spLocks noGrp="1"/>
          </p:cNvSpPr>
          <p:nvPr>
            <p:ph sz="quarter" idx="1"/>
          </p:nvPr>
        </p:nvSpPr>
        <p:spPr>
          <a:xfrm>
            <a:off x="0" y="1984375"/>
            <a:ext cx="5219700" cy="4873625"/>
          </a:xfrm>
        </p:spPr>
        <p:txBody>
          <a:bodyPr/>
          <a:lstStyle/>
          <a:p>
            <a:pPr algn="just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Большинство родителей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(75%)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поддержали идею виртуального взаимодействия. Это связано с режимом работы родителей «мне удобно просматривать информацию на работе». При этом общаясь в Интернете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хотят видеть динамику развития детей, их достижения, готовы обмениваться информацией.</a:t>
            </a:r>
          </a:p>
          <a:p>
            <a:pPr algn="just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25%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респондентов, не согласились с заявленной формой взаимодействия «не представляет интерес», «живое общение не заменит компьютер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«ничего не знаю интернетом не пользуюсь, помогите</a:t>
            </a:r>
            <a:r>
              <a:rPr lang="ru-RU" dirty="0" smtClean="0"/>
              <a:t>». </a:t>
            </a:r>
          </a:p>
          <a:p>
            <a:pPr eaLnBrk="1" hangingPunct="1"/>
            <a:endParaRPr lang="ru-RU" dirty="0" smtClean="0"/>
          </a:p>
        </p:txBody>
      </p:sp>
      <p:graphicFrame>
        <p:nvGraphicFramePr>
          <p:cNvPr id="6" name="Диаграмма 4"/>
          <p:cNvGraphicFramePr>
            <a:graphicFrameLocks/>
          </p:cNvGraphicFramePr>
          <p:nvPr/>
        </p:nvGraphicFramePr>
        <p:xfrm>
          <a:off x="5148263" y="1773238"/>
          <a:ext cx="4176712" cy="485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E6AE"/>
              </a:clrFrom>
              <a:clrTo>
                <a:srgbClr val="DBE6AE">
                  <a:alpha val="0"/>
                </a:srgbClr>
              </a:clrTo>
            </a:clrChange>
            <a:lum bright="52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856" y="413792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формы интернет- взаимодействия для Вас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привлекательны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850" y="1412875"/>
            <a:ext cx="8496300" cy="5229225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родителей, считают приемлемой формой «Посещение сайтов», при этом для родителей важно, что бы электронный ресурс носил образовательный характер.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респондентов, отмечают посещение личных страниц педагогов «мне интересно знать чем увлекается педагог».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считают, что «Форум», поможет объединить родителей в решении общих вопросов по воспитанию и развитию детей.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респондентов, дали следующие ответы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 необходимо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разработать ресурс для общения педагога с родителями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средствам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блога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иных структур», «создание воспитателями и сотрудниками ДОУ сайта с  памятками, статьями о детях, фотографии и видео материалы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E6AE"/>
              </a:clrFrom>
              <a:clrTo>
                <a:srgbClr val="DBE6AE">
                  <a:alpha val="0"/>
                </a:srgbClr>
              </a:clrTo>
            </a:clrChange>
            <a:lum bright="52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713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ассоциации вызвали у Вас следующие название «виртуальная экологическая тропинка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»?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468313" y="2133600"/>
            <a:ext cx="2232025" cy="1008063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3203575" y="3716338"/>
            <a:ext cx="2232025" cy="1008062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6011863" y="5373688"/>
            <a:ext cx="2232025" cy="1008062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3203575" y="5373688"/>
            <a:ext cx="2232025" cy="1008062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468313" y="3716338"/>
            <a:ext cx="2232025" cy="1008062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468313" y="5373688"/>
            <a:ext cx="2232025" cy="1008062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5867400" y="2133600"/>
            <a:ext cx="2233613" cy="1008063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5867400" y="3644900"/>
            <a:ext cx="2233613" cy="1008063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3203575" y="2133600"/>
            <a:ext cx="2232025" cy="1008063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1628800"/>
            <a:ext cx="10801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4869160"/>
            <a:ext cx="10801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3284984"/>
            <a:ext cx="10801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15%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51920" y="4941168"/>
            <a:ext cx="10801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3284984"/>
            <a:ext cx="10801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72200" y="1700808"/>
            <a:ext cx="10801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79912" y="1700808"/>
            <a:ext cx="10801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15%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88224" y="4941168"/>
            <a:ext cx="158417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Менее 1%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16216" y="3212976"/>
            <a:ext cx="10801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20%</a:t>
            </a:r>
          </a:p>
        </p:txBody>
      </p:sp>
      <p:sp>
        <p:nvSpPr>
          <p:cNvPr id="12310" name="Прямоугольник 22"/>
          <p:cNvSpPr>
            <a:spLocks noChangeArrowheads="1"/>
          </p:cNvSpPr>
          <p:nvPr/>
        </p:nvSpPr>
        <p:spPr bwMode="auto">
          <a:xfrm>
            <a:off x="6443663" y="5589588"/>
            <a:ext cx="1377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никаких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1" name="Прямоугольник 25"/>
          <p:cNvSpPr>
            <a:spLocks noChangeArrowheads="1"/>
          </p:cNvSpPr>
          <p:nvPr/>
        </p:nvSpPr>
        <p:spPr bwMode="auto">
          <a:xfrm>
            <a:off x="0" y="5300663"/>
            <a:ext cx="2940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ресурсам природы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2" name="Прямоугольник 26"/>
          <p:cNvSpPr>
            <a:spLocks noChangeArrowheads="1"/>
          </p:cNvSpPr>
          <p:nvPr/>
        </p:nvSpPr>
        <p:spPr bwMode="auto">
          <a:xfrm>
            <a:off x="468313" y="2060575"/>
            <a:ext cx="228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изучения природы края вместе </a:t>
            </a:r>
          </a:p>
        </p:txBody>
      </p:sp>
      <p:sp>
        <p:nvSpPr>
          <p:cNvPr id="12313" name="Прямоугольник 27"/>
          <p:cNvSpPr>
            <a:spLocks noChangeArrowheads="1"/>
          </p:cNvSpPr>
          <p:nvPr/>
        </p:nvSpPr>
        <p:spPr bwMode="auto">
          <a:xfrm>
            <a:off x="395288" y="3860800"/>
            <a:ext cx="2286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 ,  и его наполнение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4" name="Прямоугольник 28"/>
          <p:cNvSpPr>
            <a:spLocks noChangeArrowheads="1"/>
          </p:cNvSpPr>
          <p:nvPr/>
        </p:nvSpPr>
        <p:spPr bwMode="auto">
          <a:xfrm>
            <a:off x="3132138" y="2133600"/>
            <a:ext cx="2286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маршруты по виртуальным полянам</a:t>
            </a:r>
          </a:p>
        </p:txBody>
      </p:sp>
      <p:sp>
        <p:nvSpPr>
          <p:cNvPr id="12315" name="Прямоугольник 29"/>
          <p:cNvSpPr>
            <a:spLocks noChangeArrowheads="1"/>
          </p:cNvSpPr>
          <p:nvPr/>
        </p:nvSpPr>
        <p:spPr bwMode="auto">
          <a:xfrm>
            <a:off x="2987675" y="5516563"/>
            <a:ext cx="2749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– ходилки, интернет прогулка</a:t>
            </a:r>
          </a:p>
        </p:txBody>
      </p:sp>
      <p:sp>
        <p:nvSpPr>
          <p:cNvPr id="12316" name="Прямоугольник 30"/>
          <p:cNvSpPr>
            <a:spLocks noChangeArrowheads="1"/>
          </p:cNvSpPr>
          <p:nvPr/>
        </p:nvSpPr>
        <p:spPr bwMode="auto">
          <a:xfrm>
            <a:off x="5724525" y="3716338"/>
            <a:ext cx="2657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entury Schoolbook" pitchFamily="18" charset="0"/>
              </a:rPr>
              <a:t>лес, природа, </a:t>
            </a:r>
            <a:r>
              <a:rPr lang="ru-RU" sz="2400" b="1" dirty="0" smtClean="0">
                <a:solidFill>
                  <a:schemeClr val="bg1"/>
                </a:solidFill>
                <a:latin typeface="Century Schoolbook" pitchFamily="18" charset="0"/>
              </a:rPr>
              <a:t>туризм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317" name="Прямоугольник 31"/>
          <p:cNvSpPr>
            <a:spLocks noChangeArrowheads="1"/>
          </p:cNvSpPr>
          <p:nvPr/>
        </p:nvSpPr>
        <p:spPr bwMode="auto">
          <a:xfrm>
            <a:off x="5580063" y="2060575"/>
            <a:ext cx="2832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пособие по сохранению природы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8" name="Прямоугольник 32"/>
          <p:cNvSpPr>
            <a:spLocks noChangeArrowheads="1"/>
          </p:cNvSpPr>
          <p:nvPr/>
        </p:nvSpPr>
        <p:spPr bwMode="auto">
          <a:xfrm>
            <a:off x="3132138" y="3789363"/>
            <a:ext cx="2419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entury Schoolbook" pitchFamily="18" charset="0"/>
              </a:rPr>
              <a:t>виртуальный лес</a:t>
            </a:r>
            <a:endParaRPr lang="ru-RU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E6AE"/>
              </a:clrFrom>
              <a:clrTo>
                <a:srgbClr val="DBE6AE">
                  <a:alpha val="0"/>
                </a:srgbClr>
              </a:clrTo>
            </a:clrChange>
            <a:lum bright="52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816" y="332656"/>
            <a:ext cx="7467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Какую информацию о воспитании и развитии своего ребенка Вы хотели бы видеть на страницах такой виртуальной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тропинки?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Содержимое 2"/>
          <p:cNvSpPr>
            <a:spLocks noGrp="1"/>
          </p:cNvSpPr>
          <p:nvPr>
            <p:ph sz="quarter" idx="1"/>
          </p:nvPr>
        </p:nvSpPr>
        <p:spPr>
          <a:xfrm>
            <a:off x="35496" y="1484313"/>
            <a:ext cx="4897437" cy="5373687"/>
          </a:xfrm>
        </p:spPr>
        <p:txBody>
          <a:bodyPr/>
          <a:lstStyle/>
          <a:p>
            <a:pPr algn="just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45%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«Что такое детские туристические маршруты»</a:t>
            </a:r>
          </a:p>
          <a:p>
            <a:pPr algn="just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«Как правильно составить туристический маршрут для ребенка – дошкольника»</a:t>
            </a:r>
          </a:p>
          <a:p>
            <a:pPr algn="just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«Какие природные объекты Петербурга и ближайшие пригородов могут привлечь ребенка?»</a:t>
            </a:r>
          </a:p>
          <a:p>
            <a:pPr algn="just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«Как составить маршрут выходного дня?»</a:t>
            </a:r>
          </a:p>
          <a:p>
            <a:pPr algn="just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5%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«Как подготовить ребенка к посещению парка, сквера, к прогулки в лес?»</a:t>
            </a:r>
          </a:p>
          <a:p>
            <a:pPr algn="just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4%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«Маршруты к интересам природным объектам или как родителю почувствовать себя экскурсоводом?»</a:t>
            </a:r>
          </a:p>
          <a:p>
            <a:pPr algn="just"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1% «Детские туристические маршруты по следам неизвестного растений и животных»</a:t>
            </a:r>
          </a:p>
          <a:p>
            <a:pPr algn="just"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 же родители внесли предложения : как защитить природу? Как себя вести в лесу,  правила безопасного поведения ?</a:t>
            </a:r>
            <a:endParaRPr lang="ru-RU" sz="1600" dirty="0" smtClean="0"/>
          </a:p>
        </p:txBody>
      </p:sp>
      <p:graphicFrame>
        <p:nvGraphicFramePr>
          <p:cNvPr id="6" name="Диаграмма 4"/>
          <p:cNvGraphicFramePr>
            <a:graphicFrameLocks/>
          </p:cNvGraphicFramePr>
          <p:nvPr/>
        </p:nvGraphicFramePr>
        <p:xfrm>
          <a:off x="4917058" y="1341438"/>
          <a:ext cx="4284662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E6AE"/>
              </a:clrFrom>
              <a:clrTo>
                <a:srgbClr val="DBE6AE">
                  <a:alpha val="0"/>
                </a:srgbClr>
              </a:clrTo>
            </a:clrChange>
            <a:lum bright="52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404813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рубрики Вы можете предложить для проектирования виртуальной экологической тропинки?</a:t>
            </a:r>
            <a:endParaRPr lang="ru-RU" dirty="0"/>
          </a:p>
        </p:txBody>
      </p:sp>
      <p:sp>
        <p:nvSpPr>
          <p:cNvPr id="14340" name="Содержимое 2"/>
          <p:cNvSpPr>
            <a:spLocks noGrp="1"/>
          </p:cNvSpPr>
          <p:nvPr>
            <p:ph sz="quarter" idx="1"/>
          </p:nvPr>
        </p:nvSpPr>
        <p:spPr>
          <a:xfrm>
            <a:off x="0" y="1984375"/>
            <a:ext cx="5435600" cy="4873625"/>
          </a:xfrm>
        </p:spPr>
        <p:txBody>
          <a:bodyPr/>
          <a:lstStyle/>
          <a:p>
            <a:pPr algn="just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«наличие форума, он  поможет объединить усилия родителей и педагогов».</a:t>
            </a:r>
          </a:p>
          <a:p>
            <a:pPr algn="just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25%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«на странице должны быть представлены музыкальные материалы: звуки природы».</a:t>
            </a:r>
          </a:p>
          <a:p>
            <a:pPr algn="just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25%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«различный методический материал по вопросам экологии». </a:t>
            </a:r>
          </a:p>
          <a:p>
            <a:pPr algn="just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«возможность выйти через сайт на личную страницу педагога углубленный занимающийся вопросами экологии».</a:t>
            </a:r>
          </a:p>
        </p:txBody>
      </p:sp>
      <p:graphicFrame>
        <p:nvGraphicFramePr>
          <p:cNvPr id="6" name="Диаграмма 4"/>
          <p:cNvGraphicFramePr>
            <a:graphicFrameLocks/>
          </p:cNvGraphicFramePr>
          <p:nvPr/>
        </p:nvGraphicFramePr>
        <p:xfrm>
          <a:off x="5076825" y="1962150"/>
          <a:ext cx="4283075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E6AE"/>
              </a:clrFrom>
              <a:clrTo>
                <a:srgbClr val="DBE6AE">
                  <a:alpha val="0"/>
                </a:srgbClr>
              </a:clrTo>
            </a:clrChange>
            <a:lum bright="52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Какую помощь Вы готовы оказать детскому саду в создании данного социального проекта?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E6AE"/>
              </a:clrFrom>
              <a:clrTo>
                <a:srgbClr val="DBE6AE">
                  <a:alpha val="0"/>
                </a:srgbClr>
              </a:clrTo>
            </a:clrChange>
            <a:lum bright="52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На данный момент запущен совместный проект с ГБДОУ детским садом 109 центрального района 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276600" y="4221163"/>
            <a:ext cx="2016125" cy="2087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</TotalTime>
  <Words>701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Century Schoolbook</vt:lpstr>
      <vt:lpstr>Wingdings</vt:lpstr>
      <vt:lpstr>Wingdings 2</vt:lpstr>
      <vt:lpstr>Calibri</vt:lpstr>
      <vt:lpstr>Times New Roman</vt:lpstr>
      <vt:lpstr>Эркер</vt:lpstr>
      <vt:lpstr>Возможности использования виртуальной экологической тропы «INVITA» в работе с родителями воспитанников дошкольного образовательного учреждения</vt:lpstr>
      <vt:lpstr>Слайд 2</vt:lpstr>
      <vt:lpstr>Представляет ли для Вас интерес общение с педагогами через сеть Интернет?  </vt:lpstr>
      <vt:lpstr>Какие формы интернет- взаимодействия для Вас наиболее привлекательны?  </vt:lpstr>
      <vt:lpstr>Какие ассоциации вызвали у Вас следующие название «виртуальная экологическая тропинка»? </vt:lpstr>
      <vt:lpstr>   Какую информацию о воспитании и развитии своего ребенка Вы хотели бы видеть на страницах такой виртуальной тропинки? </vt:lpstr>
      <vt:lpstr>   Какие рубрики Вы можете предложить для проектирования виртуальной экологической тропинки?</vt:lpstr>
      <vt:lpstr>Какую помощь Вы готовы оказать детскому саду в создании данного социального проекта?</vt:lpstr>
      <vt:lpstr>Слайд 9</vt:lpstr>
      <vt:lpstr>Virtual- образовательная площадка</vt:lpstr>
      <vt:lpstr>Методическая копилка </vt:lpstr>
      <vt:lpstr>Дискуссионные группы </vt:lpstr>
      <vt:lpstr>Друзья и партнеры Virtual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использования виртуальной экологической тропы в работе с родителями воспитанников дошкольного образовательного учреждения</dc:title>
  <dc:creator>2</dc:creator>
  <cp:lastModifiedBy>1</cp:lastModifiedBy>
  <cp:revision>15</cp:revision>
  <dcterms:created xsi:type="dcterms:W3CDTF">2012-04-16T04:44:17Z</dcterms:created>
  <dcterms:modified xsi:type="dcterms:W3CDTF">2013-02-26T17:31:23Z</dcterms:modified>
</cp:coreProperties>
</file>