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66" r:id="rId2"/>
    <p:sldId id="261" r:id="rId3"/>
    <p:sldId id="256" r:id="rId4"/>
    <p:sldId id="257" r:id="rId5"/>
    <p:sldId id="258" r:id="rId6"/>
    <p:sldId id="259" r:id="rId7"/>
    <p:sldId id="267" r:id="rId8"/>
    <p:sldId id="260" r:id="rId9"/>
    <p:sldId id="270" r:id="rId10"/>
    <p:sldId id="271" r:id="rId11"/>
    <p:sldId id="262" r:id="rId12"/>
    <p:sldId id="268" r:id="rId13"/>
    <p:sldId id="265" r:id="rId14"/>
    <p:sldId id="269" r:id="rId15"/>
    <p:sldId id="275" r:id="rId16"/>
    <p:sldId id="263" r:id="rId17"/>
    <p:sldId id="272" r:id="rId18"/>
    <p:sldId id="273" r:id="rId19"/>
    <p:sldId id="264" r:id="rId20"/>
    <p:sldId id="291" r:id="rId21"/>
    <p:sldId id="274" r:id="rId22"/>
    <p:sldId id="287" r:id="rId23"/>
    <p:sldId id="28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93" autoAdjust="0"/>
  </p:normalViewPr>
  <p:slideViewPr>
    <p:cSldViewPr>
      <p:cViewPr varScale="1">
        <p:scale>
          <a:sx n="72" d="100"/>
          <a:sy n="72"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0F85B-85DC-4490-A97F-8B1124FFED95}" type="datetimeFigureOut">
              <a:rPr lang="ru-RU" smtClean="0"/>
              <a:pPr/>
              <a:t>03.01.2012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C58D3-559E-44AE-B6EC-918B0BA1427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7EC58D3-559E-44AE-B6EC-918B0BA14274}"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03.01.2012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7"/>
            <a:ext cx="7774632" cy="2304255"/>
          </a:xfrm>
        </p:spPr>
        <p:txBody>
          <a:bodyPr>
            <a:normAutofit/>
          </a:bodyPr>
          <a:lstStyle/>
          <a:p>
            <a:r>
              <a:rPr lang="ru-RU" sz="2800" dirty="0" smtClean="0"/>
              <a:t>Учет возрастных особенностей детей при организации разных видов </a:t>
            </a:r>
            <a:r>
              <a:rPr lang="ru-RU" sz="2800" dirty="0" smtClean="0"/>
              <a:t>деятельности</a:t>
            </a:r>
            <a:endParaRPr lang="ru-RU" sz="2800" dirty="0"/>
          </a:p>
        </p:txBody>
      </p:sp>
      <p:sp>
        <p:nvSpPr>
          <p:cNvPr id="3" name="Подзаголовок 2"/>
          <p:cNvSpPr>
            <a:spLocks noGrp="1"/>
          </p:cNvSpPr>
          <p:nvPr>
            <p:ph type="subTitle" idx="1"/>
          </p:nvPr>
        </p:nvSpPr>
        <p:spPr>
          <a:xfrm>
            <a:off x="1259632" y="5013176"/>
            <a:ext cx="6584776" cy="697632"/>
          </a:xfrm>
        </p:spPr>
        <p:txBody>
          <a:bodyPr>
            <a:normAutofit/>
          </a:bodyPr>
          <a:lstStyle/>
          <a:p>
            <a:r>
              <a:rPr lang="ru-RU" sz="2400" dirty="0" err="1" smtClean="0"/>
              <a:t>Ленько</a:t>
            </a:r>
            <a:r>
              <a:rPr lang="ru-RU" sz="2400" dirty="0" smtClean="0"/>
              <a:t> Л.И. старший воспитатель </a:t>
            </a:r>
            <a:r>
              <a:rPr lang="ru-RU" sz="2400" dirty="0" smtClean="0"/>
              <a:t>ГБДОУ 19</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075240" cy="6552728"/>
          </a:xfrm>
        </p:spPr>
        <p:txBody>
          <a:bodyPr>
            <a:normAutofit lnSpcReduction="10000"/>
          </a:bodyPr>
          <a:lstStyle/>
          <a:p>
            <a:pPr algn="ctr">
              <a:buNone/>
            </a:pPr>
            <a:r>
              <a:rPr lang="ru-RU" sz="1800" b="1" dirty="0" err="1" smtClean="0"/>
              <a:t>Кинезиологическая</a:t>
            </a:r>
            <a:r>
              <a:rPr lang="ru-RU" sz="1800" b="1" dirty="0" smtClean="0"/>
              <a:t>  </a:t>
            </a:r>
            <a:r>
              <a:rPr lang="ru-RU" sz="1800" b="1" dirty="0" err="1" smtClean="0"/>
              <a:t>физминутка</a:t>
            </a:r>
            <a:r>
              <a:rPr lang="ru-RU" sz="1800" b="1" dirty="0" smtClean="0"/>
              <a:t>.</a:t>
            </a:r>
          </a:p>
          <a:p>
            <a:r>
              <a:rPr lang="ru-RU" sz="1800" b="1" dirty="0" smtClean="0"/>
              <a:t>Домик.    Мы построим крепкий дом, жить все вместе будем в нем.</a:t>
            </a:r>
            <a:r>
              <a:rPr lang="ru-RU" sz="1800" dirty="0" smtClean="0"/>
              <a:t> Соединить концевые фаланги выпрямленных пальцев рук. Пальцами правой руки с усилием нажать на пальцы левой руки. Отработать эти движения для каждой пары пальцев. </a:t>
            </a:r>
          </a:p>
          <a:p>
            <a:r>
              <a:rPr lang="ru-RU" sz="1800" dirty="0" smtClean="0"/>
              <a:t> </a:t>
            </a:r>
            <a:r>
              <a:rPr lang="ru-RU" sz="1800" b="1" dirty="0" smtClean="0"/>
              <a:t>«Ладошка».</a:t>
            </a:r>
            <a:r>
              <a:rPr lang="ru-RU" sz="1800" dirty="0" smtClean="0"/>
              <a:t> </a:t>
            </a:r>
            <a:r>
              <a:rPr lang="ru-RU" sz="1800" b="1" dirty="0" smtClean="0"/>
              <a:t>С силой на ладошку давим, сильной стать ее заставим.</a:t>
            </a:r>
            <a:r>
              <a:rPr lang="ru-RU" sz="1800" dirty="0" smtClean="0"/>
              <a:t> Пальцами правой руки с усилием нажать на ладонь левой руки, которая должна сопротивляться. То же для другой руки. </a:t>
            </a:r>
          </a:p>
          <a:p>
            <a:r>
              <a:rPr lang="ru-RU" sz="1800" b="1" dirty="0" smtClean="0"/>
              <a:t>        «Колечко». Ожерелье мы составим, маме мы его подарим. </a:t>
            </a:r>
            <a:endParaRPr lang="ru-RU" sz="1800" dirty="0" smtClean="0"/>
          </a:p>
          <a:p>
            <a:pPr>
              <a:buNone/>
            </a:pPr>
            <a:r>
              <a:rPr lang="ru-RU" sz="1800" dirty="0" smtClean="0"/>
              <a:t>       Поочередно перебирать пальцы рук, соединяя с большим пальцем последовательно указательный, средний и т.д. Упражнение выполняется в прямом (от указательного пальца к мизинцу) и в обратном порядке (от мизинца к указательному пальцу). Вначале упражнение выполняется каждой рукой отдельно, затем вместе. </a:t>
            </a:r>
          </a:p>
          <a:p>
            <a:r>
              <a:rPr lang="ru-RU" sz="1800" b="1" dirty="0" smtClean="0"/>
              <a:t> «Язычок». Язычок вы покажите, на него все посмотрите</a:t>
            </a:r>
            <a:r>
              <a:rPr lang="ru-RU" sz="1800" dirty="0" smtClean="0"/>
              <a:t> </a:t>
            </a:r>
          </a:p>
          <a:p>
            <a:pPr>
              <a:buNone/>
            </a:pPr>
            <a:r>
              <a:rPr lang="ru-RU" sz="1800" dirty="0" smtClean="0"/>
              <a:t>      Движения языка вперед-назад. </a:t>
            </a:r>
          </a:p>
          <a:p>
            <a:r>
              <a:rPr lang="ru-RU" sz="1800" b="1" dirty="0" smtClean="0"/>
              <a:t> «Ротик».</a:t>
            </a:r>
            <a:r>
              <a:rPr lang="ru-RU" sz="1800" dirty="0" smtClean="0"/>
              <a:t> Чтобы лучше нам жевать нужно ротик открывать.</a:t>
            </a:r>
          </a:p>
          <a:p>
            <a:pPr>
              <a:buNone/>
            </a:pPr>
            <a:r>
              <a:rPr lang="ru-RU" sz="1800" dirty="0" smtClean="0"/>
              <a:t>       Открыть рот и нижней челюстью делать резкие движения, сначала слева направо, затем оборот. </a:t>
            </a:r>
          </a:p>
          <a:p>
            <a:r>
              <a:rPr lang="ru-RU" sz="1800" b="1" dirty="0" smtClean="0"/>
              <a:t>«Глубоко мы все пoдышем, сердце мы свое услышим».</a:t>
            </a:r>
            <a:r>
              <a:rPr lang="ru-RU" sz="1800" dirty="0" smtClean="0"/>
              <a:t> Сесть, вытянусь ноги и скрестить их., кисти рук развернуть ладонями в стороны, переплести пальцы в замок и на уровне груди удобно вывернуть их. Расслабиться, закрыть глаза, глубоко дышать</a:t>
            </a:r>
            <a:r>
              <a:rPr lang="ru-RU" sz="1400" dirty="0" smtClean="0"/>
              <a:t>. </a:t>
            </a:r>
            <a:endParaRPr lang="ru-RU"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136904" cy="418058"/>
          </a:xfrm>
        </p:spPr>
        <p:txBody>
          <a:bodyPr>
            <a:normAutofit/>
          </a:bodyPr>
          <a:lstStyle/>
          <a:p>
            <a:r>
              <a:rPr lang="ru-RU" sz="2400" dirty="0" smtClean="0"/>
              <a:t>3-4 года младший возраст</a:t>
            </a:r>
            <a:endParaRPr lang="ru-RU" sz="2400" dirty="0"/>
          </a:p>
        </p:txBody>
      </p:sp>
      <p:sp>
        <p:nvSpPr>
          <p:cNvPr id="3" name="Содержимое 2"/>
          <p:cNvSpPr>
            <a:spLocks noGrp="1"/>
          </p:cNvSpPr>
          <p:nvPr>
            <p:ph idx="1"/>
          </p:nvPr>
        </p:nvSpPr>
        <p:spPr>
          <a:xfrm>
            <a:off x="467544" y="620688"/>
            <a:ext cx="8219256" cy="5976664"/>
          </a:xfrm>
        </p:spPr>
        <p:txBody>
          <a:bodyPr>
            <a:noAutofit/>
          </a:bodyPr>
          <a:lstStyle/>
          <a:p>
            <a:pPr lvl="0"/>
            <a:r>
              <a:rPr lang="ru-RU" sz="1600" b="1" dirty="0" smtClean="0"/>
              <a:t>Кризис 3 лет</a:t>
            </a:r>
            <a:r>
              <a:rPr lang="ru-RU" sz="1600" dirty="0" smtClean="0"/>
              <a:t>  «Самость» «Я сам» Это </a:t>
            </a:r>
            <a:r>
              <a:rPr lang="ru-RU" sz="1600" b="1" dirty="0" smtClean="0"/>
              <a:t>рождение личности. </a:t>
            </a:r>
            <a:endParaRPr lang="ru-RU" sz="1600" dirty="0" smtClean="0"/>
          </a:p>
          <a:p>
            <a:pPr lvl="0"/>
            <a:r>
              <a:rPr lang="ru-RU" sz="1600" b="1" dirty="0" smtClean="0"/>
              <a:t>Большое желание помочь – </a:t>
            </a:r>
            <a:r>
              <a:rPr lang="ru-RU" sz="1600" dirty="0" smtClean="0"/>
              <a:t>должен стирать, мыть посуду, убирать – разумная самостоятельность должна поощряться. </a:t>
            </a:r>
          </a:p>
          <a:p>
            <a:pPr lvl="0"/>
            <a:r>
              <a:rPr lang="ru-RU" sz="1600" b="1" dirty="0" smtClean="0"/>
              <a:t>Важно чтобы был в среде сверстников. </a:t>
            </a:r>
            <a:endParaRPr lang="ru-RU" sz="1600" dirty="0" smtClean="0"/>
          </a:p>
          <a:p>
            <a:pPr lvl="0"/>
            <a:r>
              <a:rPr lang="ru-RU" sz="1600" b="1" dirty="0" smtClean="0"/>
              <a:t>В рисовании</a:t>
            </a:r>
            <a:r>
              <a:rPr lang="ru-RU" sz="1600" dirty="0" smtClean="0"/>
              <a:t> умеют удерживать </a:t>
            </a:r>
            <a:r>
              <a:rPr lang="ru-RU" sz="1600" b="1" dirty="0" smtClean="0"/>
              <a:t>цель – </a:t>
            </a:r>
            <a:r>
              <a:rPr lang="ru-RU" sz="1600" dirty="0" smtClean="0"/>
              <a:t>рисуем яблоко – рисуют.</a:t>
            </a:r>
          </a:p>
          <a:p>
            <a:pPr lvl="0"/>
            <a:r>
              <a:rPr lang="ru-RU" sz="1600" dirty="0" smtClean="0"/>
              <a:t>Развиваются </a:t>
            </a:r>
            <a:r>
              <a:rPr lang="ru-RU" sz="1600" b="1" dirty="0" smtClean="0"/>
              <a:t>культурно-гигиенические навыки</a:t>
            </a:r>
            <a:endParaRPr lang="ru-RU" sz="1600" dirty="0" smtClean="0"/>
          </a:p>
          <a:p>
            <a:pPr lvl="0"/>
            <a:r>
              <a:rPr lang="ru-RU" sz="1600" b="1" i="1" dirty="0" smtClean="0"/>
              <a:t>Внимание</a:t>
            </a:r>
            <a:r>
              <a:rPr lang="ru-RU" sz="1600" b="1" dirty="0" smtClean="0"/>
              <a:t> </a:t>
            </a:r>
            <a:r>
              <a:rPr lang="ru-RU" sz="1600" dirty="0" smtClean="0"/>
              <a:t>детей четвертого года жизни непроизвольно. Однако его устойчивость проявляется по-разному. Обычно малыш может заниматься в течение 10–15 минут, но привлекательное занятие длится достаточно долго, и ребенок не переключается и не отвлекается от него.</a:t>
            </a:r>
          </a:p>
          <a:p>
            <a:pPr lvl="0"/>
            <a:r>
              <a:rPr lang="ru-RU" sz="1600" b="1" i="1" dirty="0" smtClean="0"/>
              <a:t>Память</a:t>
            </a:r>
            <a:r>
              <a:rPr lang="ru-RU" sz="1600" b="1" dirty="0" smtClean="0"/>
              <a:t> трехлеток</a:t>
            </a:r>
            <a:r>
              <a:rPr lang="ru-RU" sz="1600" dirty="0" smtClean="0"/>
              <a:t> непосредственна, непроизвольна и имеет яркую эмоциональную окраску. Дети сохраняют и воспроизводят только ту информацию, </a:t>
            </a:r>
            <a:r>
              <a:rPr lang="ru-RU" sz="1600" b="1" dirty="0" smtClean="0"/>
              <a:t>которая остается в их памяти без всяких внутренних усилий</a:t>
            </a:r>
            <a:r>
              <a:rPr lang="ru-RU" sz="1600" dirty="0" smtClean="0"/>
              <a:t> (легко заучивая понравившиеся стихи и песенки, ребенок из 5–7 специально предложенных ему отдельных слов, обычно запоминает не больше </a:t>
            </a:r>
            <a:r>
              <a:rPr lang="ru-RU" sz="1600" b="1" dirty="0" smtClean="0"/>
              <a:t>двух–трех).</a:t>
            </a:r>
            <a:r>
              <a:rPr lang="ru-RU" sz="1600" dirty="0" smtClean="0"/>
              <a:t> </a:t>
            </a:r>
          </a:p>
          <a:p>
            <a:pPr lvl="0"/>
            <a:r>
              <a:rPr lang="ru-RU" sz="1600" b="1" i="1" dirty="0" smtClean="0"/>
              <a:t>Мышление</a:t>
            </a:r>
            <a:r>
              <a:rPr lang="ru-RU" sz="1600" dirty="0" smtClean="0"/>
              <a:t> 3-летнего ребенка является наглядно-действенным: малыш решает задачу путем непосредственного действия с предметами </a:t>
            </a:r>
            <a:r>
              <a:rPr lang="ru-RU" sz="1600" b="1" dirty="0" smtClean="0"/>
              <a:t>(складывание матрешки, пирамидки, мисочек, конструирование по образцу</a:t>
            </a:r>
            <a:r>
              <a:rPr lang="ru-RU" sz="1600" dirty="0" smtClean="0"/>
              <a:t> и т. п.). </a:t>
            </a:r>
          </a:p>
          <a:p>
            <a:r>
              <a:rPr lang="ru-RU" sz="1600" dirty="0" smtClean="0"/>
              <a:t>В три года</a:t>
            </a:r>
            <a:r>
              <a:rPr lang="ru-RU" sz="1600" b="1" dirty="0" smtClean="0"/>
              <a:t> </a:t>
            </a:r>
            <a:r>
              <a:rPr lang="ru-RU" sz="1600" b="1" i="1" dirty="0" smtClean="0"/>
              <a:t>воображение</a:t>
            </a:r>
            <a:r>
              <a:rPr lang="ru-RU" sz="1600" dirty="0" smtClean="0"/>
              <a:t> только начинает развиваться, и прежде всего, в игре. Малыш действует с одним предметом и воображает на его месте другой:  палочка вместо ложечки</a:t>
            </a:r>
            <a:endParaRPr lang="ru-RU"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363272" cy="5937523"/>
          </a:xfrm>
        </p:spPr>
        <p:txBody>
          <a:bodyPr>
            <a:normAutofit/>
          </a:bodyPr>
          <a:lstStyle/>
          <a:p>
            <a:r>
              <a:rPr lang="ru-RU" sz="1600" b="1" dirty="0" smtClean="0"/>
              <a:t>Способ познания- Вижу – действую (Что вижу, с  чем действую- то и познаю)</a:t>
            </a:r>
            <a:endParaRPr lang="ru-RU" sz="1600" dirty="0" smtClean="0"/>
          </a:p>
          <a:p>
            <a:r>
              <a:rPr lang="ru-RU" sz="1600" b="1" dirty="0" smtClean="0"/>
              <a:t>С какой информацией знакомится? – ближайшее окружение. </a:t>
            </a:r>
            <a:endParaRPr lang="ru-RU" sz="1200" dirty="0"/>
          </a:p>
        </p:txBody>
      </p:sp>
      <p:sp>
        <p:nvSpPr>
          <p:cNvPr id="4" name="Овал 3"/>
          <p:cNvSpPr/>
          <p:nvPr/>
        </p:nvSpPr>
        <p:spPr>
          <a:xfrm>
            <a:off x="1691680" y="1124744"/>
            <a:ext cx="4104456" cy="3240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23528" y="4725144"/>
            <a:ext cx="8568952" cy="1754326"/>
          </a:xfrm>
          <a:prstGeom prst="rect">
            <a:avLst/>
          </a:prstGeom>
        </p:spPr>
        <p:txBody>
          <a:bodyPr wrap="square">
            <a:spAutoFit/>
          </a:bodyPr>
          <a:lstStyle/>
          <a:p>
            <a:r>
              <a:rPr lang="ru-RU" b="1" dirty="0" smtClean="0"/>
              <a:t>Ищут ответ на вопрос – Как? Зачем? Для чего нужен этот предмет? Как им пользоваться. – </a:t>
            </a:r>
            <a:r>
              <a:rPr lang="ru-RU" dirty="0" smtClean="0"/>
              <a:t>Знакомятся с внутренней скрытой характеристикой  - целевым назначением предмета.</a:t>
            </a:r>
          </a:p>
          <a:p>
            <a:r>
              <a:rPr lang="ru-RU" dirty="0" smtClean="0"/>
              <a:t>Загадки – движения  позволяют в простой наглядно- действенной форме закрепить </a:t>
            </a:r>
            <a:r>
              <a:rPr lang="ru-RU" b="1" dirty="0" smtClean="0"/>
              <a:t>целевое назначение и</a:t>
            </a:r>
            <a:r>
              <a:rPr lang="ru-RU" dirty="0" smtClean="0"/>
              <a:t> функции простых предметов .(расчесывание волос – Что я делаю? Чем можно расчесывать волосы?  Для чего надо  расчесывать волосы?)</a:t>
            </a:r>
          </a:p>
        </p:txBody>
      </p:sp>
      <p:pic>
        <p:nvPicPr>
          <p:cNvPr id="6" name="Picture 6" descr="Добро пожаловать на сайт!"/>
          <p:cNvPicPr>
            <a:picLocks noChangeAspect="1" noChangeArrowheads="1" noCrop="1"/>
          </p:cNvPicPr>
          <p:nvPr/>
        </p:nvPicPr>
        <p:blipFill>
          <a:blip r:embed="rId2" cstate="print"/>
          <a:srcRect/>
          <a:stretch>
            <a:fillRect/>
          </a:stretch>
        </p:blipFill>
        <p:spPr bwMode="auto">
          <a:xfrm>
            <a:off x="3419872" y="2132856"/>
            <a:ext cx="695325" cy="12192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363272" cy="6192688"/>
          </a:xfrm>
        </p:spPr>
        <p:txBody>
          <a:bodyPr>
            <a:normAutofit lnSpcReduction="10000"/>
          </a:bodyPr>
          <a:lstStyle/>
          <a:p>
            <a:pPr algn="ctr">
              <a:buNone/>
            </a:pPr>
            <a:r>
              <a:rPr lang="ru-RU" sz="2400" b="1" dirty="0" smtClean="0"/>
              <a:t> Типы мотиваций.  </a:t>
            </a:r>
            <a:endParaRPr lang="ru-RU" sz="2400" dirty="0" smtClean="0"/>
          </a:p>
          <a:p>
            <a:r>
              <a:rPr lang="ru-RU" sz="2000" dirty="0" smtClean="0"/>
              <a:t>К </a:t>
            </a:r>
            <a:r>
              <a:rPr lang="ru-RU" sz="2000" b="1" dirty="0" smtClean="0"/>
              <a:t>первому типу мотивации</a:t>
            </a:r>
            <a:r>
              <a:rPr lang="ru-RU" sz="2000" dirty="0" smtClean="0"/>
              <a:t> относится мотивация </a:t>
            </a:r>
            <a:r>
              <a:rPr lang="ru-RU" sz="2000" b="1" dirty="0" smtClean="0"/>
              <a:t>личной заинтересованности.</a:t>
            </a:r>
            <a:r>
              <a:rPr lang="ru-RU" sz="2000" dirty="0" smtClean="0"/>
              <a:t> Девочкам и мальчикам предлагается сделать что-нибудь для себя: для игры, в подарок родным и близким и т.п.   (платочки из материала, на них тушью штампы)</a:t>
            </a:r>
          </a:p>
          <a:p>
            <a:pPr>
              <a:buNone/>
            </a:pPr>
            <a:r>
              <a:rPr lang="ru-RU" sz="2000" dirty="0" smtClean="0"/>
              <a:t>При использовании мотивация личной заинтересованности обязательным условием является абсолютное </a:t>
            </a:r>
            <a:r>
              <a:rPr lang="ru-RU" sz="2000" b="1" dirty="0" smtClean="0"/>
              <a:t>право ребенка на</a:t>
            </a:r>
            <a:r>
              <a:rPr lang="ru-RU" sz="2000" dirty="0" smtClean="0"/>
              <a:t> продукт его деятельности.  </a:t>
            </a:r>
          </a:p>
          <a:p>
            <a:r>
              <a:rPr lang="ru-RU" sz="2000" dirty="0" smtClean="0"/>
              <a:t>Ко второму типу мотивации -  </a:t>
            </a:r>
            <a:r>
              <a:rPr lang="ru-RU" sz="2000" b="1" dirty="0" smtClean="0"/>
              <a:t>общения детей со взрослым</a:t>
            </a:r>
            <a:r>
              <a:rPr lang="ru-RU" sz="2000" dirty="0" smtClean="0"/>
              <a:t>. </a:t>
            </a:r>
          </a:p>
          <a:p>
            <a:pPr>
              <a:buNone/>
            </a:pPr>
            <a:r>
              <a:rPr lang="ru-RU" sz="2000" dirty="0" smtClean="0"/>
              <a:t>Педагог должен  убедить девочек и мальчиков, что без их помощи он не сможет выполнить ту или иную работу: определить, какие виды транспорта изображены на картинке, рассортировать овощи, фрукты и грибы и т.п. (</a:t>
            </a:r>
            <a:r>
              <a:rPr lang="ru-RU" sz="2000" b="1" dirty="0" smtClean="0"/>
              <a:t>Они помощники, защитники!!!)</a:t>
            </a:r>
            <a:r>
              <a:rPr lang="ru-RU" sz="2000" dirty="0" smtClean="0"/>
              <a:t> </a:t>
            </a:r>
          </a:p>
          <a:p>
            <a:r>
              <a:rPr lang="ru-RU" sz="2000" dirty="0" smtClean="0"/>
              <a:t>К третьему типу мотивации </a:t>
            </a:r>
            <a:r>
              <a:rPr lang="ru-RU" sz="2000" b="1" dirty="0" smtClean="0"/>
              <a:t>относится игровая мотивация.</a:t>
            </a:r>
            <a:r>
              <a:rPr lang="ru-RU" sz="2000" i="1" dirty="0" smtClean="0"/>
              <a:t>. </a:t>
            </a:r>
            <a:endParaRPr lang="ru-RU" sz="2000" dirty="0" smtClean="0"/>
          </a:p>
          <a:p>
            <a:pPr>
              <a:buNone/>
            </a:pPr>
            <a:r>
              <a:rPr lang="ru-RU" sz="2000" dirty="0" smtClean="0"/>
              <a:t> Дети рисуют травку для зайчат. Каждый ребенок выбирает зайчонка, для которого он будет рисовать травку, а воспитатель вначале ставит перед детьми </a:t>
            </a:r>
            <a:r>
              <a:rPr lang="ru-RU" sz="2000" b="1" dirty="0" smtClean="0"/>
              <a:t>игровую задачу</a:t>
            </a:r>
            <a:r>
              <a:rPr lang="ru-RU" sz="2000" dirty="0" smtClean="0"/>
              <a:t> — </a:t>
            </a:r>
            <a:r>
              <a:rPr lang="ru-RU" sz="2000" b="1" dirty="0" smtClean="0"/>
              <a:t>нарисовать для зайчат травку</a:t>
            </a:r>
            <a:r>
              <a:rPr lang="ru-RU" sz="2000" dirty="0" smtClean="0"/>
              <a:t>, а затем на ее основе </a:t>
            </a:r>
            <a:r>
              <a:rPr lang="ru-RU" sz="2000" b="1" dirty="0" smtClean="0"/>
              <a:t>учебную задачу — научиться рисовать травку для зайчат.</a:t>
            </a:r>
            <a:endParaRPr lang="ru-RU" sz="2000" dirty="0" smtClean="0"/>
          </a:p>
          <a:p>
            <a:pPr>
              <a:buNone/>
            </a:pPr>
            <a:endParaRPr lang="ru-RU" sz="1800" dirty="0" smtClean="0"/>
          </a:p>
          <a:p>
            <a:endParaRPr lang="ru-RU"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32656"/>
            <a:ext cx="8496944" cy="6336704"/>
          </a:xfrm>
        </p:spPr>
        <p:txBody>
          <a:bodyPr>
            <a:normAutofit fontScale="92500"/>
          </a:bodyPr>
          <a:lstStyle/>
          <a:p>
            <a:r>
              <a:rPr lang="ru-RU" sz="1600" b="1" dirty="0" smtClean="0"/>
              <a:t>представления детей 3-4 лет о собственной принадлежности к женскому или мужскому полу еще не стойкие и дети часто полагают, что пол можно изменить</a:t>
            </a:r>
            <a:r>
              <a:rPr lang="ru-RU" sz="1600" dirty="0" smtClean="0"/>
              <a:t>. Поэтому очень важно в процессе общения с детьми создавать привлекательные </a:t>
            </a:r>
            <a:r>
              <a:rPr lang="ru-RU" sz="1600" dirty="0" err="1" smtClean="0"/>
              <a:t>гендерные</a:t>
            </a:r>
            <a:r>
              <a:rPr lang="ru-RU" sz="1600" dirty="0" smtClean="0"/>
              <a:t> образы для мальчиков и девочек. </a:t>
            </a:r>
          </a:p>
          <a:p>
            <a:r>
              <a:rPr lang="ru-RU" sz="1600" dirty="0" smtClean="0"/>
              <a:t>В этом возрасте вначале у девочек, а несколько позже у мальчиков встречается явление называемое </a:t>
            </a:r>
            <a:r>
              <a:rPr lang="ru-RU" sz="1600" b="1" dirty="0" smtClean="0"/>
              <a:t>«детским романтизмом»</a:t>
            </a:r>
            <a:r>
              <a:rPr lang="ru-RU" sz="1600" dirty="0" smtClean="0"/>
              <a:t> - склонность к романтическому обожанию и настоящей влюбленности</a:t>
            </a:r>
            <a:r>
              <a:rPr lang="ru-RU" sz="1600" b="1" dirty="0" smtClean="0"/>
              <a:t>. В поведении девочек появляется кокетство – излюбленным занятием становится рассматривание себя в зеркале.</a:t>
            </a:r>
            <a:r>
              <a:rPr lang="ru-RU" sz="1600" dirty="0" smtClean="0"/>
              <a:t> Значителен процент девочек (40%) и мальчиков (26,7%), испытавших первую </a:t>
            </a:r>
            <a:r>
              <a:rPr lang="ru-RU" sz="1600" b="1" dirty="0" smtClean="0"/>
              <a:t>влюбленность в возрасте 3-4 лет</a:t>
            </a:r>
          </a:p>
          <a:p>
            <a:r>
              <a:rPr lang="ru-RU" sz="1600" dirty="0" smtClean="0"/>
              <a:t>.Часто  </a:t>
            </a:r>
            <a:r>
              <a:rPr lang="ru-RU" sz="1600" b="1" dirty="0" smtClean="0"/>
              <a:t>обращение </a:t>
            </a:r>
            <a:r>
              <a:rPr lang="ru-RU" sz="1600" dirty="0" smtClean="0"/>
              <a:t>воспитателей ограничивается словом </a:t>
            </a:r>
            <a:r>
              <a:rPr lang="ru-RU" sz="1600" b="1" dirty="0" smtClean="0"/>
              <a:t>«дети»,</a:t>
            </a:r>
            <a:r>
              <a:rPr lang="ru-RU" sz="1600" dirty="0" smtClean="0"/>
              <a:t> что не способствует </a:t>
            </a:r>
            <a:r>
              <a:rPr lang="ru-RU" sz="1600" b="1" dirty="0" smtClean="0"/>
              <a:t>идентификации образа Я</a:t>
            </a:r>
            <a:r>
              <a:rPr lang="ru-RU" sz="1600" dirty="0" smtClean="0"/>
              <a:t> ребенка с определенной социальной ролью. Поэтому нужно обращаться  </a:t>
            </a:r>
            <a:r>
              <a:rPr lang="ru-RU" sz="1600" b="1" dirty="0" smtClean="0"/>
              <a:t>по имени или мальчики, девочки</a:t>
            </a:r>
            <a:endParaRPr lang="ru-RU" sz="1600" dirty="0" smtClean="0"/>
          </a:p>
          <a:p>
            <a:r>
              <a:rPr lang="ru-RU" sz="1600" dirty="0" smtClean="0"/>
              <a:t>.В </a:t>
            </a:r>
            <a:r>
              <a:rPr lang="ru-RU" sz="1600" b="1" dirty="0" smtClean="0"/>
              <a:t> предметно-пространственной среде </a:t>
            </a:r>
            <a:r>
              <a:rPr lang="ru-RU" sz="1600" dirty="0" smtClean="0"/>
              <a:t>надо по мере возможности использовать простейшие </a:t>
            </a:r>
            <a:r>
              <a:rPr lang="ru-RU" sz="1600" b="1" dirty="0" smtClean="0"/>
              <a:t>маркеры </a:t>
            </a:r>
            <a:r>
              <a:rPr lang="ru-RU" sz="1600" b="1" dirty="0" err="1" smtClean="0"/>
              <a:t>гендерных</a:t>
            </a:r>
            <a:r>
              <a:rPr lang="ru-RU" sz="1600" b="1" dirty="0" smtClean="0"/>
              <a:t> различий, </a:t>
            </a:r>
            <a:r>
              <a:rPr lang="ru-RU" sz="1600" dirty="0" smtClean="0"/>
              <a:t>но с учетом индивидуальных интересов и потребностей каждого ребенка.</a:t>
            </a:r>
          </a:p>
          <a:p>
            <a:pPr lvl="0"/>
            <a:r>
              <a:rPr lang="ru-RU" sz="1600" dirty="0" smtClean="0"/>
              <a:t>дифференцировать на шкафах для одежды метки для девочек и мальчиков;</a:t>
            </a:r>
          </a:p>
          <a:p>
            <a:pPr lvl="0"/>
            <a:r>
              <a:rPr lang="ru-RU" sz="1600" dirty="0" smtClean="0"/>
              <a:t> подбирать двух цветов полотенца для вытирания рук, стаканчики для полоскания рта, покрывала на кровати, мешочки для хранения обуви;</a:t>
            </a:r>
          </a:p>
          <a:p>
            <a:pPr lvl="0"/>
            <a:r>
              <a:rPr lang="ru-RU" sz="1600" dirty="0" smtClean="0"/>
              <a:t>дифференцировать на спортивной форме метки для девочек и мальчиков и т.п. </a:t>
            </a:r>
          </a:p>
          <a:p>
            <a:pPr lvl="0"/>
            <a:r>
              <a:rPr lang="ru-RU" sz="1600" dirty="0" smtClean="0"/>
              <a:t> Девочки 3-4 лет гораздо </a:t>
            </a:r>
            <a:r>
              <a:rPr lang="ru-RU" sz="1600" b="1" dirty="0" smtClean="0"/>
              <a:t>охотнее берут «в дочки» куклу с красивой и разнообразной одеждой.</a:t>
            </a:r>
            <a:r>
              <a:rPr lang="ru-RU" sz="1600" dirty="0" smtClean="0"/>
              <a:t>  Мальчики  больше склонны играть </a:t>
            </a:r>
            <a:r>
              <a:rPr lang="ru-RU" sz="1600" b="1" dirty="0" smtClean="0"/>
              <a:t>с мягкими игрушками и тоже любят одевать их</a:t>
            </a:r>
            <a:r>
              <a:rPr lang="ru-RU" sz="1600" dirty="0" smtClean="0"/>
              <a:t> чаще </a:t>
            </a:r>
            <a:r>
              <a:rPr lang="ru-RU" sz="1600" b="1" dirty="0" smtClean="0"/>
              <a:t>шапочки с шарфами и брюки с жилетами. «Я – мама, я - папа». </a:t>
            </a:r>
          </a:p>
          <a:p>
            <a:r>
              <a:rPr lang="ru-RU" sz="1600" dirty="0" smtClean="0"/>
              <a:t>Мальчики в</a:t>
            </a:r>
            <a:r>
              <a:rPr lang="ru-RU" sz="1600" b="1" dirty="0" smtClean="0"/>
              <a:t> игре более общительны</a:t>
            </a:r>
            <a:r>
              <a:rPr lang="ru-RU" sz="1600" dirty="0" smtClean="0"/>
              <a:t>, отдают предпочтение большим </a:t>
            </a:r>
            <a:r>
              <a:rPr lang="ru-RU" sz="1600" b="1" dirty="0" smtClean="0"/>
              <a:t>компаниям</a:t>
            </a:r>
            <a:r>
              <a:rPr lang="ru-RU" sz="1600" dirty="0" smtClean="0"/>
              <a:t>, девочки предпочитают </a:t>
            </a:r>
            <a:r>
              <a:rPr lang="ru-RU" sz="1600" b="1" dirty="0" smtClean="0"/>
              <a:t>тихие, спокойные игры</a:t>
            </a:r>
            <a:r>
              <a:rPr lang="ru-RU" sz="1600" dirty="0" smtClean="0"/>
              <a:t>, в которых задействовано 2-3 подруги</a:t>
            </a:r>
          </a:p>
          <a:p>
            <a:pPr lvl="0">
              <a:buNone/>
            </a:pPr>
            <a:endParaRPr lang="ru-RU" sz="1400" dirty="0" smtClean="0"/>
          </a:p>
          <a:p>
            <a:endParaRPr lang="ru-RU"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22714"/>
          </a:xfrm>
        </p:spPr>
        <p:txBody>
          <a:bodyPr>
            <a:normAutofit/>
          </a:bodyPr>
          <a:lstStyle/>
          <a:p>
            <a:r>
              <a:rPr lang="ru-RU" sz="1400" b="1" i="1" dirty="0" smtClean="0"/>
              <a:t>Релаксационные упражнения</a:t>
            </a:r>
            <a:br>
              <a:rPr lang="ru-RU" sz="1400" b="1" i="1" dirty="0" smtClean="0"/>
            </a:br>
            <a:r>
              <a:rPr lang="ru-RU" sz="1400" i="1" dirty="0" smtClean="0"/>
              <a:t>1. Соединить ладони перед собой и давить одной рукой на другую..</a:t>
            </a:r>
            <a:br>
              <a:rPr lang="ru-RU" sz="1400" i="1" dirty="0" smtClean="0"/>
            </a:br>
            <a:r>
              <a:rPr lang="ru-RU" sz="1400" i="1" dirty="0" smtClean="0"/>
              <a:t>3. Ухватиться руками за сидение стула, и сильно потянуть его к себе, спину держать прямо.    </a:t>
            </a:r>
            <a:r>
              <a:rPr lang="ru-RU" sz="1400" b="1" i="1" dirty="0" smtClean="0"/>
              <a:t/>
            </a:r>
            <a:br>
              <a:rPr lang="ru-RU" sz="1400" b="1" i="1" dirty="0" smtClean="0"/>
            </a:br>
            <a:r>
              <a:rPr lang="ru-RU" sz="1400" b="1" dirty="0" smtClean="0"/>
              <a:t>Упражнение «Пальцы».</a:t>
            </a:r>
            <a:r>
              <a:rPr lang="ru-RU" sz="1400" dirty="0" smtClean="0"/>
              <a:t> Соедините кисти рук так, чтобы оставались свободными большие пальцы. Сядьте удобно, расслабьтесь, закройте глаза и </a:t>
            </a:r>
            <a:r>
              <a:rPr lang="ru-RU" sz="1400" i="1" dirty="0" smtClean="0"/>
              <a:t>медленно</a:t>
            </a:r>
            <a:r>
              <a:rPr lang="ru-RU" sz="1400" dirty="0" smtClean="0"/>
              <a:t> вращайте большие пальцы относительно друг друга. Старайтесь ни о чем не думать. </a:t>
            </a:r>
            <a:br>
              <a:rPr lang="ru-RU" sz="1400" dirty="0" smtClean="0"/>
            </a:br>
            <a:r>
              <a:rPr lang="ru-RU" sz="1400" b="1" dirty="0" smtClean="0"/>
              <a:t>Упражнение «Тепло».</a:t>
            </a:r>
            <a:r>
              <a:rPr lang="ru-RU" sz="1400" dirty="0" smtClean="0"/>
              <a:t> Сведите ладони рук на расстояние одного сантиметра. Вы почувствуете тепло. Сосредоточьте внимание на этом чувстве тепла. При этом вы как бы замрете, затаитесь. Постарайтесь запомнить это расслабленное (затаенное) состояние. Максимальной сосредоточенности удается достигнуть именно в расслабленном состоянии.</a:t>
            </a:r>
            <a:br>
              <a:rPr lang="ru-RU" sz="1400" dirty="0" smtClean="0"/>
            </a:br>
            <a:r>
              <a:rPr lang="ru-RU" sz="1400" b="1" i="1" dirty="0" smtClean="0"/>
              <a:t>  «Колечко».</a:t>
            </a:r>
            <a:r>
              <a:rPr lang="ru-RU" sz="1400" dirty="0" smtClean="0"/>
              <a:t> С усилием, направляя кончик языка назад по верхнему небу, постарайтесь дотронуться языком до маленького язычка. Попробуйте делать это беззвучно и с закрытым ртом легче, быстрее, еще быстрее - 10-15 с.</a:t>
            </a:r>
            <a:br>
              <a:rPr lang="ru-RU" sz="1400" dirty="0" smtClean="0"/>
            </a:br>
            <a:r>
              <a:rPr lang="ru-RU" sz="1400" b="1" i="1" dirty="0" smtClean="0"/>
              <a:t>«Перекаты головы».</a:t>
            </a:r>
            <a:r>
              <a:rPr lang="ru-RU" sz="1400" dirty="0" smtClean="0"/>
              <a:t> После выполнения этого упражнения голос начинает звучать гораздо громче. Наклоните голову вперед и медленно перекатывайте ее от одного плеча к другому. Опустив плечи, повторите то же самое</a:t>
            </a:r>
            <a:br>
              <a:rPr lang="ru-RU" sz="1400" dirty="0" smtClean="0"/>
            </a:br>
            <a:r>
              <a:rPr lang="ru-RU" sz="1400" b="1" dirty="0" smtClean="0"/>
              <a:t>Сцепить пальцы за головой и давить ладонями на затылок, не меняя положения головы</a:t>
            </a:r>
            <a:r>
              <a:rPr lang="ru-RU" sz="1400" dirty="0" smtClean="0"/>
              <a:t> Сложите руки в замок, обхватите ими затылок, направьте локти вперед. Потяните голову к локтям. Не сопротивляйтесь, растягивайте шейный отдел позвоночника. Тяните ровно - так, чтобы было приятно, 10-15 с.  </a:t>
            </a:r>
            <a:br>
              <a:rPr lang="ru-RU" sz="1400" dirty="0" smtClean="0"/>
            </a:br>
            <a:r>
              <a:rPr lang="ru-RU" sz="1400" dirty="0" smtClean="0"/>
              <a:t>  </a:t>
            </a:r>
            <a:r>
              <a:rPr lang="ru-RU" sz="1400" b="1" i="1" dirty="0" smtClean="0"/>
              <a:t>Массаж </a:t>
            </a:r>
            <a:r>
              <a:rPr lang="ru-RU" sz="1400" b="1" i="1" dirty="0" err="1" smtClean="0"/>
              <a:t>стрессозависимых</a:t>
            </a:r>
            <a:r>
              <a:rPr lang="ru-RU" sz="1400" b="1" i="1" dirty="0" smtClean="0"/>
              <a:t> зон.</a:t>
            </a:r>
            <a:r>
              <a:rPr lang="ru-RU" sz="1400" dirty="0" smtClean="0"/>
              <a:t> Массаж области задней поверхности шеи, включая затылочные бугры (круговыми движениями, в течение 1 минуты). Массаж области трапециевидной мышцы. Массаж межлопаточного пространства, углов лопаток и поверхности лопаточной области.. Массаж плечевых суставов. Состояние зажатости и напряженности мышц затылка, шеи и плеч влечет за собой недостаточное поступление кислорода к голове и головном мозге, вызванное прерывистым и поверхностным дыханием, снижение зрительной работоспособности глаз, внимания и мыслительной активности, боли в глазах или вокруг глаз, головные боли или приступы мигрени, которые усиливаются, быструю утомляемость</a:t>
            </a:r>
            <a:r>
              <a:rPr lang="ru-RU" sz="1200" dirty="0" smtClean="0"/>
              <a:t/>
            </a:r>
            <a:br>
              <a:rPr lang="ru-RU" sz="1200" dirty="0" smtClean="0"/>
            </a:br>
            <a:endParaRPr lang="ru-RU"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291264" cy="418058"/>
          </a:xfrm>
        </p:spPr>
        <p:txBody>
          <a:bodyPr>
            <a:noAutofit/>
          </a:bodyPr>
          <a:lstStyle/>
          <a:p>
            <a:r>
              <a:rPr lang="ru-RU" sz="2400" dirty="0" smtClean="0"/>
              <a:t>4-5 лет средний возраст</a:t>
            </a:r>
            <a:endParaRPr lang="ru-RU" sz="2400" dirty="0"/>
          </a:p>
        </p:txBody>
      </p:sp>
      <p:sp>
        <p:nvSpPr>
          <p:cNvPr id="3" name="Содержимое 2"/>
          <p:cNvSpPr>
            <a:spLocks noGrp="1"/>
          </p:cNvSpPr>
          <p:nvPr>
            <p:ph idx="1"/>
          </p:nvPr>
        </p:nvSpPr>
        <p:spPr>
          <a:xfrm>
            <a:off x="179512" y="764704"/>
            <a:ext cx="8435280" cy="5688632"/>
          </a:xfrm>
        </p:spPr>
        <p:txBody>
          <a:bodyPr>
            <a:normAutofit fontScale="92500" lnSpcReduction="20000"/>
          </a:bodyPr>
          <a:lstStyle/>
          <a:p>
            <a:pPr lvl="0">
              <a:buNone/>
            </a:pPr>
            <a:endParaRPr lang="ru-RU" sz="2000" dirty="0" smtClean="0"/>
          </a:p>
          <a:p>
            <a:pPr lvl="0" algn="r"/>
            <a:endParaRPr lang="ru-RU" sz="2000" dirty="0" smtClean="0"/>
          </a:p>
          <a:p>
            <a:pPr lvl="0" algn="r"/>
            <a:endParaRPr lang="ru-RU" sz="2000" dirty="0" smtClean="0"/>
          </a:p>
          <a:p>
            <a:pPr lvl="0" algn="r"/>
            <a:endParaRPr lang="ru-RU" sz="2000" dirty="0" smtClean="0"/>
          </a:p>
          <a:p>
            <a:pPr lvl="0" algn="r"/>
            <a:endParaRPr lang="ru-RU" sz="2000" dirty="0" smtClean="0"/>
          </a:p>
          <a:p>
            <a:pPr lvl="0" algn="r"/>
            <a:endParaRPr lang="ru-RU" sz="2000" dirty="0" smtClean="0"/>
          </a:p>
          <a:p>
            <a:pPr lvl="0" algn="r"/>
            <a:endParaRPr lang="ru-RU" sz="2000" dirty="0" smtClean="0"/>
          </a:p>
          <a:p>
            <a:pPr lvl="0">
              <a:buNone/>
            </a:pPr>
            <a:endParaRPr lang="ru-RU" sz="2000" dirty="0" smtClean="0"/>
          </a:p>
          <a:p>
            <a:pPr lvl="0">
              <a:buNone/>
            </a:pPr>
            <a:endParaRPr lang="ru-RU" sz="2000" dirty="0" smtClean="0"/>
          </a:p>
          <a:p>
            <a:pPr lvl="0">
              <a:buNone/>
            </a:pPr>
            <a:endParaRPr lang="ru-RU" sz="2000" dirty="0" smtClean="0"/>
          </a:p>
          <a:p>
            <a:r>
              <a:rPr lang="ru-RU" sz="2000" b="1" dirty="0" smtClean="0"/>
              <a:t>Развитие воображения, фантазии. </a:t>
            </a:r>
            <a:r>
              <a:rPr lang="ru-RU" sz="2000" dirty="0" smtClean="0"/>
              <a:t>Сейчас важны люди творческие. Чтобы мыслили нестандартно. Дети сопереживают вымышленным героям и на их основе сопереживают чувствам другого человека. Любят волшебные сказки.</a:t>
            </a:r>
          </a:p>
          <a:p>
            <a:pPr lvl="0">
              <a:buNone/>
            </a:pPr>
            <a:endParaRPr lang="ru-RU" sz="2000" dirty="0" smtClean="0"/>
          </a:p>
          <a:p>
            <a:pPr lvl="0"/>
            <a:r>
              <a:rPr lang="ru-RU" sz="2000" dirty="0" smtClean="0"/>
              <a:t>Большая </a:t>
            </a:r>
            <a:r>
              <a:rPr lang="ru-RU" sz="2000" b="1" dirty="0" smtClean="0"/>
              <a:t>потребность в движении </a:t>
            </a:r>
            <a:r>
              <a:rPr lang="ru-RU" sz="2000" dirty="0" smtClean="0"/>
              <a:t>– стал неуправляемым не остановить, сильно шумит, гремит.  </a:t>
            </a:r>
          </a:p>
          <a:p>
            <a:pPr lvl="0"/>
            <a:r>
              <a:rPr lang="ru-RU" sz="2000" dirty="0" smtClean="0"/>
              <a:t>4 года – </a:t>
            </a:r>
            <a:r>
              <a:rPr lang="ru-RU" sz="2000" b="1" dirty="0" smtClean="0"/>
              <a:t>пик эмоционального развития. </a:t>
            </a:r>
            <a:r>
              <a:rPr lang="ru-RU" sz="2000" dirty="0" smtClean="0"/>
              <a:t>На основе привязанности формируется чувство любви к родителям. Мальчики тянутся к мамам, а девочки к папам. </a:t>
            </a:r>
          </a:p>
          <a:p>
            <a:pPr lvl="0"/>
            <a:endParaRPr lang="ru-RU" sz="2000" dirty="0" smtClean="0"/>
          </a:p>
          <a:p>
            <a:pPr lvl="0"/>
            <a:endParaRPr lang="ru-RU" sz="2000" dirty="0" smtClean="0"/>
          </a:p>
          <a:p>
            <a:endParaRPr lang="ru-RU" sz="900" dirty="0"/>
          </a:p>
        </p:txBody>
      </p:sp>
      <p:sp>
        <p:nvSpPr>
          <p:cNvPr id="4" name="Прямоугольник 3"/>
          <p:cNvSpPr/>
          <p:nvPr/>
        </p:nvSpPr>
        <p:spPr>
          <a:xfrm>
            <a:off x="395536" y="764704"/>
            <a:ext cx="7848872" cy="923330"/>
          </a:xfrm>
          <a:prstGeom prst="rect">
            <a:avLst/>
          </a:prstGeom>
        </p:spPr>
        <p:txBody>
          <a:bodyPr wrap="square">
            <a:spAutoFit/>
          </a:bodyPr>
          <a:lstStyle/>
          <a:p>
            <a:r>
              <a:rPr lang="ru-RU" b="1" dirty="0" smtClean="0"/>
              <a:t>Способ познания- Вижу – действую  и слова</a:t>
            </a:r>
            <a:endParaRPr lang="ru-RU" dirty="0" smtClean="0"/>
          </a:p>
          <a:p>
            <a:r>
              <a:rPr lang="ru-RU" b="1" dirty="0" smtClean="0"/>
              <a:t>С какой информацией знакомится? – ближайшее окружение и начинают выходить за пределы непосредственного окружения </a:t>
            </a:r>
            <a:endParaRPr lang="ru-RU" sz="1400" dirty="0"/>
          </a:p>
        </p:txBody>
      </p:sp>
      <p:sp>
        <p:nvSpPr>
          <p:cNvPr id="5" name="Овал 4"/>
          <p:cNvSpPr/>
          <p:nvPr/>
        </p:nvSpPr>
        <p:spPr>
          <a:xfrm>
            <a:off x="2195736" y="1844824"/>
            <a:ext cx="24482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Picture 8" descr="Добро пожаловать на сайт!"/>
          <p:cNvPicPr>
            <a:picLocks noChangeAspect="1" noChangeArrowheads="1" noCrop="1"/>
          </p:cNvPicPr>
          <p:nvPr/>
        </p:nvPicPr>
        <p:blipFill>
          <a:blip r:embed="rId2" cstate="print"/>
          <a:srcRect/>
          <a:stretch>
            <a:fillRect/>
          </a:stretch>
        </p:blipFill>
        <p:spPr bwMode="auto">
          <a:xfrm>
            <a:off x="4211960" y="2060848"/>
            <a:ext cx="638175" cy="12001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291264" cy="6264696"/>
          </a:xfrm>
        </p:spPr>
        <p:txBody>
          <a:bodyPr>
            <a:noAutofit/>
          </a:bodyPr>
          <a:lstStyle/>
          <a:p>
            <a:r>
              <a:rPr lang="ru-RU" sz="1600" b="1" dirty="0" smtClean="0"/>
              <a:t>Период ябедничества. </a:t>
            </a:r>
            <a:r>
              <a:rPr lang="ru-RU" sz="1600" dirty="0" smtClean="0"/>
              <a:t>К 4 годам накопилось много норм и правил, возникает желание действовать по этим нормам, но он не знает, что будет, если он нарушит это правило – наблюдает за наказаниями.   </a:t>
            </a:r>
            <a:endParaRPr lang="ru-RU" sz="1600" b="1" dirty="0" smtClean="0"/>
          </a:p>
          <a:p>
            <a:pPr lvl="0"/>
            <a:r>
              <a:rPr lang="ru-RU" sz="1600" b="1" dirty="0" smtClean="0"/>
              <a:t>Потребность в общении со сверстниками. </a:t>
            </a:r>
            <a:r>
              <a:rPr lang="ru-RU" sz="1600" dirty="0" smtClean="0"/>
              <a:t>Желание быть принятыми. Лидером.</a:t>
            </a:r>
          </a:p>
          <a:p>
            <a:pPr lvl="0"/>
            <a:r>
              <a:rPr lang="ru-RU" sz="1600" b="1" dirty="0" smtClean="0"/>
              <a:t>Развитие чувства цвета, </a:t>
            </a:r>
            <a:r>
              <a:rPr lang="ru-RU" sz="1600" dirty="0" smtClean="0"/>
              <a:t>сочетание цветов.</a:t>
            </a:r>
          </a:p>
          <a:p>
            <a:r>
              <a:rPr lang="ru-RU" sz="1600" dirty="0" smtClean="0"/>
              <a:t>Появляется </a:t>
            </a:r>
            <a:r>
              <a:rPr lang="ru-RU" sz="1600" b="1" dirty="0" smtClean="0"/>
              <a:t>сосредоточенность на своем самочувствии</a:t>
            </a:r>
            <a:r>
              <a:rPr lang="ru-RU" sz="1600" dirty="0" smtClean="0"/>
              <a:t>, ребенка начинает волновать тема собственного здоровья. К 4-5 годам ребенок способен элементарно охарактеризовать свое самочувствие, привлечь внимание взрослого в случае недомогания.</a:t>
            </a:r>
          </a:p>
          <a:p>
            <a:r>
              <a:rPr lang="ru-RU" sz="1600" b="1" dirty="0" smtClean="0"/>
              <a:t>Мышление наглядно – образное.</a:t>
            </a:r>
            <a:r>
              <a:rPr lang="ru-RU" sz="1600" dirty="0" smtClean="0"/>
              <a:t> Во всех случаях ребенку необходимо отчетливо воспринимать и наглядно представлять этот объект. </a:t>
            </a:r>
          </a:p>
          <a:p>
            <a:r>
              <a:rPr lang="ru-RU" sz="1600" b="1" dirty="0" smtClean="0"/>
              <a:t>К 5 годам </a:t>
            </a:r>
            <a:r>
              <a:rPr lang="ru-RU" sz="1600" b="1" i="1" dirty="0" smtClean="0"/>
              <a:t>внимание</a:t>
            </a:r>
            <a:r>
              <a:rPr lang="ru-RU" sz="1600" dirty="0" smtClean="0"/>
              <a:t> становится все </a:t>
            </a:r>
            <a:r>
              <a:rPr lang="ru-RU" sz="1600" b="1" dirty="0" smtClean="0"/>
              <a:t>более устойчивым </a:t>
            </a:r>
            <a:r>
              <a:rPr lang="ru-RU" sz="1600" dirty="0" smtClean="0"/>
              <a:t>в отличие от трехлетнего малыша (если он пошел за мячом, то уже не будет отвлекаться на другие интересные предметы). Важным показателем развития внимания является то, что к 5 годам в деятельности ребенка появляется </a:t>
            </a:r>
            <a:r>
              <a:rPr lang="ru-RU" sz="1600" b="1" dirty="0" smtClean="0"/>
              <a:t>действие по </a:t>
            </a:r>
            <a:r>
              <a:rPr lang="ru-RU" sz="1600" b="1" i="1" dirty="0" smtClean="0"/>
              <a:t>правилу</a:t>
            </a:r>
            <a:r>
              <a:rPr lang="ru-RU" sz="1600" dirty="0" smtClean="0"/>
              <a:t> – первый необходимый элемент произвольного внимания. Именно в этом возрасте дети начинают активно играть </a:t>
            </a:r>
            <a:r>
              <a:rPr lang="ru-RU" sz="1600" b="1" dirty="0" smtClean="0"/>
              <a:t>в игры с правилами: настольные (лото, детское домино</a:t>
            </a:r>
            <a:r>
              <a:rPr lang="ru-RU" sz="1600" dirty="0" smtClean="0"/>
              <a:t>) и подвижные (прятки, салочки).</a:t>
            </a:r>
          </a:p>
          <a:p>
            <a:r>
              <a:rPr lang="ru-RU" sz="1600" dirty="0" smtClean="0"/>
              <a:t>. В 5 лет ребенок может запомнить уже </a:t>
            </a:r>
            <a:r>
              <a:rPr lang="ru-RU" sz="1600" b="1" dirty="0" smtClean="0"/>
              <a:t>5-6 предметов </a:t>
            </a:r>
            <a:r>
              <a:rPr lang="ru-RU" sz="1600" dirty="0" smtClean="0"/>
              <a:t>(из 10–15), изображенных на предъявляемых ему картинках.</a:t>
            </a:r>
          </a:p>
          <a:p>
            <a:r>
              <a:rPr lang="ru-RU" sz="1600" dirty="0" smtClean="0"/>
              <a:t>4-5-летние дети имеют </a:t>
            </a:r>
            <a:r>
              <a:rPr lang="ru-RU" sz="1600" b="1" dirty="0" smtClean="0"/>
              <a:t>дифференцированное представление о собственной   </a:t>
            </a:r>
            <a:r>
              <a:rPr lang="ru-RU" sz="1600" b="1" i="1" dirty="0" err="1" smtClean="0"/>
              <a:t>гендерной</a:t>
            </a:r>
            <a:r>
              <a:rPr lang="ru-RU" sz="1600" b="1" i="1" dirty="0" smtClean="0"/>
              <a:t>  </a:t>
            </a:r>
            <a:r>
              <a:rPr lang="ru-RU" sz="1600" b="1" dirty="0" smtClean="0"/>
              <a:t> </a:t>
            </a:r>
            <a:r>
              <a:rPr lang="ru-RU" sz="1600" dirty="0" smtClean="0"/>
              <a:t>принадлежности,  аргументируют ее по ряду признаков («Я – мальчик, я ношу брючки, у меня короткая прическа», «Я – девочка, у меня косички, я ношу платьице»). </a:t>
            </a:r>
            <a:endParaRPr lang="ru-RU"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a:bodyPr>
          <a:lstStyle/>
          <a:p>
            <a:endParaRPr lang="ru-RU" sz="1400" dirty="0" smtClean="0"/>
          </a:p>
          <a:p>
            <a:pPr algn="ctr">
              <a:buNone/>
            </a:pPr>
            <a:r>
              <a:rPr lang="ru-RU" sz="1600" b="1" dirty="0" err="1" smtClean="0"/>
              <a:t>Кинезиологическая</a:t>
            </a:r>
            <a:r>
              <a:rPr lang="ru-RU" sz="1600" b="1" dirty="0" smtClean="0"/>
              <a:t>  </a:t>
            </a:r>
            <a:r>
              <a:rPr lang="ru-RU" sz="1600" b="1" dirty="0" err="1" smtClean="0"/>
              <a:t>физминутка</a:t>
            </a:r>
            <a:r>
              <a:rPr lang="ru-RU" sz="1600" b="1" dirty="0" smtClean="0"/>
              <a:t>.</a:t>
            </a:r>
            <a:endParaRPr lang="ru-RU" sz="1600" dirty="0" smtClean="0"/>
          </a:p>
          <a:p>
            <a:r>
              <a:rPr lang="ru-RU" sz="1600" dirty="0" smtClean="0"/>
              <a:t> </a:t>
            </a:r>
            <a:r>
              <a:rPr lang="ru-RU" sz="1600" b="1" dirty="0" smtClean="0"/>
              <a:t>Качание головой</a:t>
            </a:r>
            <a:r>
              <a:rPr lang="ru-RU" sz="1600" dirty="0" smtClean="0"/>
              <a:t>. </a:t>
            </a:r>
            <a:r>
              <a:rPr lang="ru-RU" sz="1600" b="1" dirty="0" smtClean="0"/>
              <a:t>Покачаем головой - неприятности долой</a:t>
            </a:r>
            <a:r>
              <a:rPr lang="ru-RU" sz="1600" dirty="0" smtClean="0"/>
              <a:t>. Дышать глубоко. Расправить плечи, закрыть глаза, Опустить голову вперед и медленно раскачивать головой из стороны в сторону. </a:t>
            </a:r>
          </a:p>
          <a:p>
            <a:r>
              <a:rPr lang="ru-RU" sz="1600" b="1" dirty="0" smtClean="0"/>
              <a:t>«Руки». Рукам чтобы силу дать - нужно крепче их сжимать.</a:t>
            </a:r>
            <a:r>
              <a:rPr lang="ru-RU" sz="1600" dirty="0" smtClean="0"/>
              <a:t> Согнуть руки в локтях, сжимать и разжимать кисти рук, постепенно убыстряя темп. Выполнять до максимальной усталости кистей. Затем расслабить руки и встряхнуть. </a:t>
            </a:r>
          </a:p>
          <a:p>
            <a:r>
              <a:rPr lang="ru-RU" sz="1600" b="1" dirty="0" smtClean="0"/>
              <a:t> «Глазки». Нарисуем большой круг и осмотрим все вокруг. </a:t>
            </a:r>
            <a:r>
              <a:rPr lang="ru-RU" sz="1600" dirty="0" smtClean="0"/>
              <a:t>Глазами и выдвинутым языком делать совместна движения, вращая их по кругу (из стороны в сторону). </a:t>
            </a:r>
          </a:p>
          <a:p>
            <a:r>
              <a:rPr lang="ru-RU" sz="1600" b="1" dirty="0" smtClean="0"/>
              <a:t> « Глазки». Быстро-быстро поморгай отдых глазкам потом дай.</a:t>
            </a:r>
            <a:r>
              <a:rPr lang="ru-RU" sz="1600" dirty="0" smtClean="0"/>
              <a:t> </a:t>
            </a:r>
          </a:p>
          <a:p>
            <a:r>
              <a:rPr lang="ru-RU" sz="1600" dirty="0" smtClean="0"/>
              <a:t>Быстро (моргать в течение 1~2 минут).</a:t>
            </a:r>
          </a:p>
          <a:p>
            <a:r>
              <a:rPr lang="ru-RU" sz="1600" b="1" dirty="0" smtClean="0"/>
              <a:t>Массаж ушных раковин.</a:t>
            </a:r>
            <a:r>
              <a:rPr lang="ru-RU" sz="1600" dirty="0" smtClean="0"/>
              <a:t> </a:t>
            </a:r>
            <a:r>
              <a:rPr lang="ru-RU" sz="1600" b="1" dirty="0" smtClean="0"/>
              <a:t>Уши сильно разотрем, и погладим, и помнем..</a:t>
            </a:r>
            <a:r>
              <a:rPr lang="ru-RU" sz="1600" dirty="0" smtClean="0"/>
              <a:t> Разотрите хорошенько уши - вначале только мочки, а потом все ухо целиком ладонями: вверх - вниз, вперед - назад, при этом </a:t>
            </a:r>
            <a:r>
              <a:rPr lang="ru-RU" sz="1600" dirty="0" err="1" smtClean="0"/>
              <a:t>поцокайте</a:t>
            </a:r>
            <a:r>
              <a:rPr lang="ru-RU" sz="1600" dirty="0" smtClean="0"/>
              <a:t> языком как лошадка</a:t>
            </a:r>
          </a:p>
          <a:p>
            <a:r>
              <a:rPr lang="ru-RU" sz="1600" b="1" i="1" dirty="0" smtClean="0"/>
              <a:t>«Ленивая восьмерка».</a:t>
            </a:r>
            <a:r>
              <a:rPr lang="ru-RU" sz="1600" dirty="0" smtClean="0"/>
              <a:t> Вытянуть вперед руку, сжатую в кулак и с поднятым вверх большим пальцем. Затем начать медленно описывать в воздухе большой знак бесконечности (в виде лежащей восьмерки). Далее следует повторить это упражнение по 4 раза каждой рукой, потом - сцепив обе руки. На последнем этапе необходимо включить все тело, описывая эту восьмерку уже всем корпусом</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418058"/>
          </a:xfrm>
        </p:spPr>
        <p:txBody>
          <a:bodyPr>
            <a:normAutofit/>
          </a:bodyPr>
          <a:lstStyle/>
          <a:p>
            <a:r>
              <a:rPr lang="ru-RU" sz="2400" b="1" dirty="0" smtClean="0"/>
              <a:t>5-7 лет старший дошкольный возраст</a:t>
            </a:r>
            <a:endParaRPr lang="ru-RU" sz="2400" dirty="0" smtClean="0"/>
          </a:p>
        </p:txBody>
      </p:sp>
      <p:sp>
        <p:nvSpPr>
          <p:cNvPr id="3" name="Содержимое 2"/>
          <p:cNvSpPr>
            <a:spLocks noGrp="1"/>
          </p:cNvSpPr>
          <p:nvPr>
            <p:ph idx="1"/>
          </p:nvPr>
        </p:nvSpPr>
        <p:spPr>
          <a:xfrm>
            <a:off x="395536" y="692696"/>
            <a:ext cx="8280920" cy="5976664"/>
          </a:xfrm>
        </p:spPr>
        <p:txBody>
          <a:bodyPr>
            <a:normAutofit lnSpcReduction="10000"/>
          </a:bodyPr>
          <a:lstStyle/>
          <a:p>
            <a:r>
              <a:rPr lang="ru-RU" sz="1800" b="1" dirty="0" smtClean="0"/>
              <a:t>Способ познания- Вижу – действую  и слова</a:t>
            </a:r>
            <a:endParaRPr lang="ru-RU" sz="1800" dirty="0" smtClean="0"/>
          </a:p>
          <a:p>
            <a:r>
              <a:rPr lang="ru-RU" sz="1800" b="1" dirty="0" smtClean="0"/>
              <a:t>С какой информацией знакомится? – ближайшее окружение и выход за пределы непосредственного окружения </a:t>
            </a:r>
            <a:r>
              <a:rPr lang="ru-RU" sz="1800" dirty="0" smtClean="0"/>
              <a:t>(о прошлом, настоящем, о других странах.) Появляется в речи монолог </a:t>
            </a:r>
          </a:p>
          <a:p>
            <a:endParaRPr lang="ru-RU" sz="1400" dirty="0" smtClean="0"/>
          </a:p>
          <a:p>
            <a:endParaRPr lang="ru-RU" sz="1800" b="1" dirty="0" smtClean="0"/>
          </a:p>
          <a:p>
            <a:endParaRPr lang="ru-RU" sz="1800" b="1" dirty="0" smtClean="0"/>
          </a:p>
          <a:p>
            <a:pPr>
              <a:buNone/>
            </a:pPr>
            <a:endParaRPr lang="ru-RU" sz="1800" b="1" dirty="0" smtClean="0"/>
          </a:p>
          <a:p>
            <a:endParaRPr lang="ru-RU" sz="1800" b="1" dirty="0" smtClean="0"/>
          </a:p>
          <a:p>
            <a:pPr>
              <a:buNone/>
            </a:pPr>
            <a:endParaRPr lang="ru-RU" sz="1800" b="1" dirty="0" smtClean="0"/>
          </a:p>
          <a:p>
            <a:endParaRPr lang="ru-RU" sz="1800" b="1" dirty="0" smtClean="0"/>
          </a:p>
          <a:p>
            <a:r>
              <a:rPr lang="ru-RU" sz="1800" b="1" dirty="0" smtClean="0"/>
              <a:t>1) Возраст почемучек. </a:t>
            </a:r>
            <a:r>
              <a:rPr lang="ru-RU" sz="1800" dirty="0" smtClean="0"/>
              <a:t>Они все хотят знать, хотят петь, танцевать… Может наступить переутомление.  </a:t>
            </a:r>
          </a:p>
          <a:p>
            <a:r>
              <a:rPr lang="ru-RU" sz="1800" dirty="0" smtClean="0"/>
              <a:t>2) </a:t>
            </a:r>
            <a:r>
              <a:rPr lang="ru-RU" sz="1800" b="1" dirty="0" smtClean="0"/>
              <a:t>Обязательно должны доводить начатое дело до конца </a:t>
            </a:r>
            <a:r>
              <a:rPr lang="ru-RU" sz="1800" dirty="0" smtClean="0"/>
              <a:t>– нужно добиваться результата. Если на него не обращать внимание, то ребенок привыкнет к тому, что можно бросить что делал и уйти. Лучше пусть немного сделать но до конца и обязательно </a:t>
            </a:r>
            <a:r>
              <a:rPr lang="ru-RU" sz="1800" b="1" dirty="0" smtClean="0"/>
              <a:t>хвалим за старания, </a:t>
            </a:r>
            <a:r>
              <a:rPr lang="ru-RU" sz="1800" dirty="0" smtClean="0"/>
              <a:t>усилия </a:t>
            </a:r>
          </a:p>
          <a:p>
            <a:r>
              <a:rPr lang="ru-RU" sz="1800" dirty="0" smtClean="0"/>
              <a:t>3) </a:t>
            </a:r>
            <a:r>
              <a:rPr lang="ru-RU" sz="1800" b="1" dirty="0" smtClean="0"/>
              <a:t>Приучать не пасовать перед трудностями, </a:t>
            </a:r>
            <a:r>
              <a:rPr lang="ru-RU" sz="1800" dirty="0" smtClean="0"/>
              <a:t>не бояться сделать ошибку. Девиз – не ошибается тот, кто ничего не делает! Все можно исправить! </a:t>
            </a:r>
          </a:p>
          <a:p>
            <a:endParaRPr lang="ru-RU" sz="1600" dirty="0"/>
          </a:p>
        </p:txBody>
      </p:sp>
      <p:sp>
        <p:nvSpPr>
          <p:cNvPr id="4" name="Овал 3"/>
          <p:cNvSpPr/>
          <p:nvPr/>
        </p:nvSpPr>
        <p:spPr>
          <a:xfrm>
            <a:off x="2843808" y="1844824"/>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Picture 8" descr="Добро пожаловать на сайт!"/>
          <p:cNvPicPr>
            <a:picLocks noChangeAspect="1" noChangeArrowheads="1" noCrop="1"/>
          </p:cNvPicPr>
          <p:nvPr/>
        </p:nvPicPr>
        <p:blipFill>
          <a:blip r:embed="rId2" cstate="print"/>
          <a:srcRect/>
          <a:stretch>
            <a:fillRect/>
          </a:stretch>
        </p:blipFill>
        <p:spPr bwMode="auto">
          <a:xfrm>
            <a:off x="5508104" y="2492896"/>
            <a:ext cx="638175" cy="1200150"/>
          </a:xfrm>
          <a:prstGeom prst="rect">
            <a:avLst/>
          </a:prstGeom>
          <a:noFill/>
        </p:spPr>
      </p:pic>
      <p:pic>
        <p:nvPicPr>
          <p:cNvPr id="6" name="Picture 6" descr="Добро пожаловать на сайт!"/>
          <p:cNvPicPr>
            <a:picLocks noChangeAspect="1" noChangeArrowheads="1" noCrop="1"/>
          </p:cNvPicPr>
          <p:nvPr/>
        </p:nvPicPr>
        <p:blipFill>
          <a:blip r:embed="rId3" cstate="print"/>
          <a:srcRect/>
          <a:stretch>
            <a:fillRect/>
          </a:stretch>
        </p:blipFill>
        <p:spPr bwMode="auto">
          <a:xfrm>
            <a:off x="1331640" y="2420888"/>
            <a:ext cx="695325" cy="12192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692696"/>
            <a:ext cx="6840760" cy="648072"/>
          </a:xfrm>
        </p:spPr>
        <p:txBody>
          <a:bodyPr>
            <a:normAutofit fontScale="90000"/>
          </a:bodyPr>
          <a:lstStyle/>
          <a:p>
            <a:r>
              <a:rPr lang="ru-RU" sz="2400" dirty="0" smtClean="0"/>
              <a:t/>
            </a:r>
            <a:br>
              <a:rPr lang="ru-RU" sz="2400" dirty="0" smtClean="0"/>
            </a:br>
            <a:r>
              <a:rPr lang="ru-RU" sz="2400" dirty="0" smtClean="0"/>
              <a:t/>
            </a:r>
            <a:br>
              <a:rPr lang="ru-RU" sz="2400" dirty="0" smtClean="0"/>
            </a:br>
            <a:r>
              <a:rPr lang="ru-RU" sz="2400" dirty="0" smtClean="0"/>
              <a:t>0-1год- младенчество</a:t>
            </a:r>
            <a:endParaRPr lang="ru-RU" sz="2400" dirty="0"/>
          </a:p>
        </p:txBody>
      </p:sp>
      <p:sp>
        <p:nvSpPr>
          <p:cNvPr id="3" name="Подзаголовок 2"/>
          <p:cNvSpPr>
            <a:spLocks noGrp="1"/>
          </p:cNvSpPr>
          <p:nvPr>
            <p:ph type="subTitle" idx="1"/>
          </p:nvPr>
        </p:nvSpPr>
        <p:spPr>
          <a:xfrm>
            <a:off x="395536" y="1700808"/>
            <a:ext cx="8496944" cy="4824536"/>
          </a:xfrm>
        </p:spPr>
        <p:txBody>
          <a:bodyPr>
            <a:normAutofit/>
          </a:bodyPr>
          <a:lstStyle/>
          <a:p>
            <a:pPr algn="l"/>
            <a:r>
              <a:rPr lang="ru-RU" sz="2400" dirty="0" smtClean="0">
                <a:solidFill>
                  <a:schemeClr val="tx1"/>
                </a:solidFill>
              </a:rPr>
              <a:t>Рождение это тяжелый переломный момент в жизни ребенка.</a:t>
            </a:r>
          </a:p>
          <a:p>
            <a:pPr algn="l"/>
            <a:r>
              <a:rPr lang="ru-RU" sz="2400" dirty="0" smtClean="0">
                <a:solidFill>
                  <a:schemeClr val="tx1"/>
                </a:solidFill>
              </a:rPr>
              <a:t>Психика зарождается через 2 недели после зачатия и заканчивается в 3 года, потом идет корректировка.</a:t>
            </a:r>
          </a:p>
          <a:p>
            <a:pPr algn="l"/>
            <a:r>
              <a:rPr lang="ru-RU" sz="2400" dirty="0" smtClean="0">
                <a:solidFill>
                  <a:schemeClr val="tx1"/>
                </a:solidFill>
              </a:rPr>
              <a:t> До 1 года идет развитие ствола головного мозга</a:t>
            </a:r>
          </a:p>
          <a:p>
            <a:pPr algn="l"/>
            <a:r>
              <a:rPr lang="ru-RU" sz="2400" dirty="0" smtClean="0">
                <a:solidFill>
                  <a:schemeClr val="tx1"/>
                </a:solidFill>
              </a:rPr>
              <a:t>Нервные сети прострагиваются в стволовых структурах головного мозга, которые отвечают за </a:t>
            </a:r>
            <a:r>
              <a:rPr lang="ru-RU" sz="2400" b="1" dirty="0" smtClean="0">
                <a:solidFill>
                  <a:schemeClr val="tx1"/>
                </a:solidFill>
              </a:rPr>
              <a:t>здоровье , энергетику и работоспособность</a:t>
            </a:r>
            <a:endParaRPr lang="ru-RU" sz="2400" dirty="0" smtClean="0">
              <a:solidFill>
                <a:schemeClr val="tx1"/>
              </a:solidFill>
            </a:endParaRPr>
          </a:p>
          <a:p>
            <a:r>
              <a:rPr lang="ru-RU" sz="2000" dirty="0" smtClean="0">
                <a:solidFill>
                  <a:schemeClr val="tx1"/>
                </a:solidFill>
              </a:rPr>
              <a:t> </a:t>
            </a:r>
          </a:p>
          <a:p>
            <a:endParaRPr lang="ru-RU"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764704"/>
            <a:ext cx="8305800" cy="5400600"/>
          </a:xfrm>
        </p:spPr>
        <p:txBody>
          <a:bodyPr>
            <a:normAutofit fontScale="90000"/>
          </a:bodyPr>
          <a:lstStyle/>
          <a:p>
            <a:r>
              <a:rPr lang="ru-RU" sz="1400" dirty="0" smtClean="0"/>
              <a:t>4) </a:t>
            </a:r>
            <a:r>
              <a:rPr lang="ru-RU" sz="1800" dirty="0" smtClean="0"/>
              <a:t>Маленькие дети </a:t>
            </a:r>
            <a:r>
              <a:rPr lang="ru-RU" sz="1800" b="1" dirty="0" smtClean="0"/>
              <a:t>не бывают ленивыми. </a:t>
            </a:r>
            <a:r>
              <a:rPr lang="ru-RU" sz="1800" dirty="0" smtClean="0"/>
              <a:t>Лень- это не причина, </a:t>
            </a:r>
            <a:r>
              <a:rPr lang="ru-RU" sz="1800" b="1" dirty="0" smtClean="0"/>
              <a:t>а следствие неуспехов. </a:t>
            </a:r>
            <a:r>
              <a:rPr lang="ru-RU" sz="1800" dirty="0" smtClean="0"/>
              <a:t>Это защита организма, который не справляется с  непосильной нагрузкой. Ему трудно и он уходит от нашего обучающего воздействия. Нужно выяснить </a:t>
            </a:r>
            <a:r>
              <a:rPr lang="ru-RU" sz="1800" b="1" dirty="0" smtClean="0"/>
              <a:t>почему трудно </a:t>
            </a:r>
            <a:r>
              <a:rPr lang="ru-RU" sz="1800" dirty="0" smtClean="0"/>
              <a:t>и помочь преодолеть эту трудность.</a:t>
            </a:r>
            <a:br>
              <a:rPr lang="ru-RU" sz="1800" dirty="0" smtClean="0"/>
            </a:br>
            <a:r>
              <a:rPr lang="ru-RU" sz="1800" dirty="0" smtClean="0"/>
              <a:t/>
            </a:r>
            <a:br>
              <a:rPr lang="ru-RU" sz="1800" dirty="0" smtClean="0"/>
            </a:br>
            <a:r>
              <a:rPr lang="ru-RU" sz="1800" dirty="0" smtClean="0"/>
              <a:t>5)Развивается самостоятельность, ответственность: нужны постоянные поручения, которые он должен выполнять </a:t>
            </a:r>
            <a:br>
              <a:rPr lang="ru-RU" sz="1800" dirty="0" smtClean="0"/>
            </a:br>
            <a:r>
              <a:rPr lang="ru-RU" sz="1800" dirty="0" smtClean="0"/>
              <a:t>НО страшна «</a:t>
            </a:r>
            <a:r>
              <a:rPr lang="ru-RU" sz="1800" b="1" dirty="0" smtClean="0"/>
              <a:t>выученная беспомощность</a:t>
            </a:r>
            <a:r>
              <a:rPr lang="ru-RU" sz="1800" dirty="0" smtClean="0"/>
              <a:t>». Если 1,2,3 раза ребенок не смог выполнить задание, то он уже  и не ищет решения. (ты все равно не сможешь сделать)</a:t>
            </a:r>
            <a:br>
              <a:rPr lang="ru-RU" sz="1800" dirty="0" smtClean="0"/>
            </a:br>
            <a:r>
              <a:rPr lang="ru-RU" sz="1800" dirty="0" smtClean="0"/>
              <a:t> 6) </a:t>
            </a:r>
            <a:r>
              <a:rPr lang="ru-RU" sz="1800" b="1" dirty="0" smtClean="0"/>
              <a:t>Трудовая деятельность развивается до 10 лет</a:t>
            </a:r>
            <a:br>
              <a:rPr lang="ru-RU" sz="1800" b="1" dirty="0" smtClean="0"/>
            </a:br>
            <a:r>
              <a:rPr lang="ru-RU" sz="1800" dirty="0" smtClean="0"/>
              <a:t>7) </a:t>
            </a:r>
            <a:r>
              <a:rPr lang="ru-RU" sz="1800" b="1" dirty="0" smtClean="0"/>
              <a:t>Внимание</a:t>
            </a:r>
            <a:r>
              <a:rPr lang="ru-RU" sz="1800" b="1" i="1" dirty="0" smtClean="0"/>
              <a:t> </a:t>
            </a:r>
            <a:r>
              <a:rPr lang="ru-RU" sz="1800" dirty="0" smtClean="0"/>
              <a:t>детей становится более </a:t>
            </a:r>
            <a:r>
              <a:rPr lang="ru-RU" sz="1800" b="1" dirty="0" smtClean="0"/>
              <a:t>устойчивым и произвольным</a:t>
            </a:r>
            <a:r>
              <a:rPr lang="ru-RU" sz="1800" dirty="0" smtClean="0"/>
              <a:t>.  Дети могут заниматься не очень привлекательным, но нужным делом в течение </a:t>
            </a:r>
            <a:r>
              <a:rPr lang="ru-RU" sz="1800" b="1" dirty="0" smtClean="0"/>
              <a:t>20-25 минут</a:t>
            </a:r>
            <a:r>
              <a:rPr lang="ru-RU" sz="1800" dirty="0" smtClean="0"/>
              <a:t> вместе со взрослым.  Ребенок этого возраста уже способен действовать </a:t>
            </a:r>
            <a:r>
              <a:rPr lang="ru-RU" sz="1800" b="1" dirty="0" smtClean="0"/>
              <a:t>по </a:t>
            </a:r>
            <a:r>
              <a:rPr lang="ru-RU" sz="1800" b="1" i="1" dirty="0" smtClean="0"/>
              <a:t>правилу</a:t>
            </a:r>
            <a:r>
              <a:rPr lang="ru-RU" sz="1800" b="1" dirty="0" smtClean="0"/>
              <a:t>.</a:t>
            </a:r>
            <a:br>
              <a:rPr lang="ru-RU" sz="1800" b="1" dirty="0" smtClean="0"/>
            </a:br>
            <a:r>
              <a:rPr lang="ru-RU" sz="1800" b="1" dirty="0" smtClean="0"/>
              <a:t/>
            </a:r>
            <a:br>
              <a:rPr lang="ru-RU" sz="1800" b="1" dirty="0" smtClean="0"/>
            </a:br>
            <a:r>
              <a:rPr lang="ru-RU" sz="1800" b="1" dirty="0" smtClean="0"/>
              <a:t/>
            </a:r>
            <a:br>
              <a:rPr lang="ru-RU" sz="1800" b="1" dirty="0" smtClean="0"/>
            </a:br>
            <a:r>
              <a:rPr lang="ru-RU" sz="1800" b="1" dirty="0" smtClean="0"/>
              <a:t>8) Объем </a:t>
            </a:r>
            <a:r>
              <a:rPr lang="ru-RU" sz="1800" b="1" i="1" dirty="0" smtClean="0"/>
              <a:t>памяти</a:t>
            </a:r>
            <a:r>
              <a:rPr lang="ru-RU" sz="1800" dirty="0" smtClean="0"/>
              <a:t> в 5-6 лет изменяется не существенно. Улучшается ее устойчивость.       При этом для запоминания детьми уже могут использоваться несложные приемы и средства (</a:t>
            </a:r>
            <a:r>
              <a:rPr lang="ru-RU" sz="1800" b="1" dirty="0" smtClean="0"/>
              <a:t>в качестве «подсказки» могут выступать        карточки или рисунки). </a:t>
            </a:r>
            <a:r>
              <a:rPr lang="ru-RU" sz="1400" dirty="0" smtClean="0"/>
              <a:t/>
            </a:r>
            <a:br>
              <a:rPr lang="ru-RU" sz="1400" dirty="0" smtClean="0"/>
            </a:br>
            <a:endParaRPr lang="ru-RU"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507288" cy="6480720"/>
          </a:xfrm>
        </p:spPr>
        <p:txBody>
          <a:bodyPr>
            <a:normAutofit fontScale="92500" lnSpcReduction="10000"/>
          </a:bodyPr>
          <a:lstStyle/>
          <a:p>
            <a:pPr>
              <a:buNone/>
            </a:pPr>
            <a:endParaRPr lang="ru-RU" sz="1700" dirty="0" smtClean="0"/>
          </a:p>
          <a:p>
            <a:r>
              <a:rPr lang="ru-RU" sz="1700" dirty="0" smtClean="0"/>
              <a:t>9) В </a:t>
            </a:r>
            <a:r>
              <a:rPr lang="ru-RU" sz="1700" b="1" dirty="0" smtClean="0"/>
              <a:t>6-7 лет</a:t>
            </a:r>
            <a:r>
              <a:rPr lang="ru-RU" sz="1700" dirty="0" smtClean="0"/>
              <a:t> у детей увеличивается </a:t>
            </a:r>
            <a:r>
              <a:rPr lang="ru-RU" sz="1700" b="1" dirty="0" smtClean="0"/>
              <a:t>объем </a:t>
            </a:r>
            <a:r>
              <a:rPr lang="ru-RU" sz="1700" b="1" i="1" dirty="0" smtClean="0"/>
              <a:t>памяти.   </a:t>
            </a:r>
            <a:r>
              <a:rPr lang="ru-RU" sz="1700" dirty="0" smtClean="0"/>
              <a:t>Дети также могут самостоятельно ставить </a:t>
            </a:r>
            <a:r>
              <a:rPr lang="ru-RU" sz="1700" b="1" dirty="0" smtClean="0"/>
              <a:t>перед собой задачу что-либо запомнить</a:t>
            </a:r>
            <a:r>
              <a:rPr lang="ru-RU" sz="1700" dirty="0" smtClean="0"/>
              <a:t>, используя при этом простейший механический способ запоминания – </a:t>
            </a:r>
            <a:r>
              <a:rPr lang="ru-RU" sz="1700" b="1" dirty="0" smtClean="0"/>
              <a:t>повторение</a:t>
            </a:r>
            <a:r>
              <a:rPr lang="ru-RU" sz="1700" dirty="0" smtClean="0"/>
              <a:t>. Однако, в отличие от малышей, они делают </a:t>
            </a:r>
            <a:r>
              <a:rPr lang="ru-RU" sz="1700" b="1" dirty="0" smtClean="0"/>
              <a:t>это либо шепотом, либо про себя</a:t>
            </a:r>
            <a:r>
              <a:rPr lang="ru-RU" sz="1700" dirty="0" smtClean="0"/>
              <a:t>. </a:t>
            </a:r>
          </a:p>
          <a:p>
            <a:r>
              <a:rPr lang="ru-RU" sz="1700" dirty="0" smtClean="0"/>
              <a:t>Ребенок может использовать более сложный способ – логическое упорядочивание</a:t>
            </a:r>
            <a:r>
              <a:rPr lang="ru-RU" sz="1700" b="1" dirty="0" smtClean="0"/>
              <a:t>: разложить запоминаемые картинки по группам, выделить основные события рассказа.</a:t>
            </a:r>
            <a:endParaRPr lang="ru-RU" sz="1700" dirty="0" smtClean="0"/>
          </a:p>
          <a:p>
            <a:r>
              <a:rPr lang="ru-RU" sz="1700" dirty="0" smtClean="0"/>
              <a:t> Ребенок начинает относительно успешно использовать новое средство ─</a:t>
            </a:r>
            <a:r>
              <a:rPr lang="ru-RU" sz="1700" b="1" dirty="0" smtClean="0"/>
              <a:t> слово</a:t>
            </a:r>
            <a:r>
              <a:rPr lang="ru-RU" sz="1700" dirty="0" smtClean="0"/>
              <a:t> (в отличие от детей старшего возраста, которые эффективно могут использовать </a:t>
            </a:r>
            <a:r>
              <a:rPr lang="ru-RU" sz="1700" b="1" dirty="0" smtClean="0"/>
              <a:t>только наглядно-образные средства – картинки, рисунки</a:t>
            </a:r>
            <a:r>
              <a:rPr lang="ru-RU" sz="1700" dirty="0" smtClean="0"/>
              <a:t>). С его помощью он анализирует запоминаемый материал, группирует его, относя к определенной категории предметов или явлений, устанавливает логические связи. </a:t>
            </a:r>
          </a:p>
          <a:p>
            <a:r>
              <a:rPr lang="ru-RU" sz="1700" dirty="0" smtClean="0"/>
              <a:t>Но, несмотря на возросшие возможности детей 6-7 лет целенаправленно запоминать информацию с использованием </a:t>
            </a:r>
            <a:r>
              <a:rPr lang="ru-RU" sz="1700" b="1" dirty="0" smtClean="0"/>
              <a:t>различных средств и способов</a:t>
            </a:r>
            <a:r>
              <a:rPr lang="ru-RU" sz="1700" dirty="0" smtClean="0"/>
              <a:t>, </a:t>
            </a:r>
            <a:r>
              <a:rPr lang="ru-RU" sz="1700" b="1" dirty="0" smtClean="0"/>
              <a:t>непроизвольное запоминание остается наиболее продуктивным до конца дошкольного детства.</a:t>
            </a:r>
            <a:r>
              <a:rPr lang="ru-RU" sz="1700" dirty="0" smtClean="0"/>
              <a:t> Девочек отличает больший объем и устойчивость памяти. </a:t>
            </a:r>
          </a:p>
          <a:p>
            <a:endParaRPr lang="ru-RU" sz="1700" dirty="0" smtClean="0"/>
          </a:p>
          <a:p>
            <a:r>
              <a:rPr lang="ru-RU" sz="1700" dirty="0" smtClean="0"/>
              <a:t>10) В возрасте </a:t>
            </a:r>
            <a:r>
              <a:rPr lang="ru-RU" sz="1700" b="1" dirty="0" smtClean="0"/>
              <a:t>с 4 до 7 лет</a:t>
            </a:r>
            <a:r>
              <a:rPr lang="ru-RU" sz="1700" dirty="0" smtClean="0"/>
              <a:t> формируется </a:t>
            </a:r>
            <a:r>
              <a:rPr lang="ru-RU" sz="1700" b="1" dirty="0" err="1" smtClean="0"/>
              <a:t>гендерная</a:t>
            </a:r>
            <a:r>
              <a:rPr lang="ru-RU" sz="1700" b="1" dirty="0" smtClean="0"/>
              <a:t> устойчивость</a:t>
            </a:r>
            <a:r>
              <a:rPr lang="ru-RU" sz="1700" dirty="0" smtClean="0"/>
              <a:t>: детям становится понятно, что </a:t>
            </a:r>
            <a:r>
              <a:rPr lang="ru-RU" sz="1700" b="1" dirty="0" err="1" smtClean="0"/>
              <a:t>гендер</a:t>
            </a:r>
            <a:r>
              <a:rPr lang="ru-RU" sz="1700" b="1" dirty="0" smtClean="0"/>
              <a:t> </a:t>
            </a:r>
            <a:r>
              <a:rPr lang="ru-RU" sz="1700" dirty="0" smtClean="0"/>
              <a:t>не изменяется: мальчики становятся мужчинами, а девочки – женщинами и эта принадлежность к полу не изменится в зависимости от ситуации или личных желаний ребенка.</a:t>
            </a:r>
          </a:p>
          <a:p>
            <a:r>
              <a:rPr lang="ru-RU" sz="1700" b="1" dirty="0" smtClean="0"/>
              <a:t>11)  Общество не способно к развитию</a:t>
            </a:r>
            <a:r>
              <a:rPr lang="ru-RU" sz="1700" dirty="0" smtClean="0"/>
              <a:t> (и семья тоже) если женщина берет на себя функции мужчины, а муж спокойно сидит дома. А все начинается с того, что и 5 лет мама завязывает шарф, он сидит в транспорте и все маленький.  С 5 лет поведение девочки формирует папа – дарит цветы, делает комплименты – мальчика мама – чай приносит, подает руку…. </a:t>
            </a:r>
          </a:p>
          <a:p>
            <a:endParaRPr lang="ru-RU"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94722"/>
          </a:xfrm>
        </p:spPr>
        <p:txBody>
          <a:bodyPr>
            <a:normAutofit/>
          </a:bodyPr>
          <a:lstStyle/>
          <a:p>
            <a:pPr algn="l"/>
            <a:r>
              <a:rPr lang="ru-RU" sz="1400" dirty="0" smtClean="0"/>
              <a:t> </a:t>
            </a:r>
            <a:r>
              <a:rPr lang="ru-RU" sz="1800" dirty="0" smtClean="0"/>
              <a:t>Мальчики чаще задают взрослым вопросы ради получения</a:t>
            </a:r>
            <a:r>
              <a:rPr lang="ru-RU" sz="1800" b="1" dirty="0" smtClean="0"/>
              <a:t> какой-то конкретной информации</a:t>
            </a:r>
            <a:r>
              <a:rPr lang="ru-RU" sz="1800" dirty="0" smtClean="0"/>
              <a:t> (А какое у нас следующее занятие?), а девочки для установления </a:t>
            </a:r>
            <a:r>
              <a:rPr lang="ru-RU" sz="1800" b="1" dirty="0" smtClean="0"/>
              <a:t>контакта со взрослым</a:t>
            </a:r>
            <a:r>
              <a:rPr lang="ru-RU" sz="1800" dirty="0" smtClean="0"/>
              <a:t> (А вы к нам еще придете?). То есть мальчики (и мужчины) больше ориентированы </a:t>
            </a:r>
            <a:r>
              <a:rPr lang="ru-RU" sz="1800" b="1" dirty="0" smtClean="0"/>
              <a:t>на информацию</a:t>
            </a:r>
            <a:r>
              <a:rPr lang="ru-RU" sz="1800" dirty="0" smtClean="0"/>
              <a:t>, а девочки (и женщины) - </a:t>
            </a:r>
            <a:r>
              <a:rPr lang="ru-RU" sz="1800" b="1" dirty="0" smtClean="0"/>
              <a:t>на отношения между людьми</a:t>
            </a:r>
            <a:r>
              <a:rPr lang="ru-RU" sz="1800" dirty="0" smtClean="0"/>
              <a:t>.</a:t>
            </a:r>
            <a:br>
              <a:rPr lang="ru-RU" sz="1800" dirty="0" smtClean="0"/>
            </a:br>
            <a:r>
              <a:rPr lang="ru-RU" sz="1800" dirty="0" smtClean="0"/>
              <a:t>- Время, необходимое для вхождения в занятие  - </a:t>
            </a:r>
            <a:r>
              <a:rPr lang="ru-RU" sz="1800" b="1" dirty="0" smtClean="0"/>
              <a:t>период врабатываемости</a:t>
            </a:r>
            <a:r>
              <a:rPr lang="ru-RU" sz="1800" dirty="0" smtClean="0"/>
              <a:t> - у детей зависит от пола. Девочки обычно после начала занятия </a:t>
            </a:r>
            <a:r>
              <a:rPr lang="ru-RU" sz="1800" b="1" dirty="0" smtClean="0"/>
              <a:t>быстро набирают оптимальный уровень работоспособности</a:t>
            </a:r>
            <a:r>
              <a:rPr lang="ru-RU" sz="1800" dirty="0" smtClean="0"/>
              <a:t>.. Мальчики же </a:t>
            </a:r>
            <a:r>
              <a:rPr lang="ru-RU" sz="1800" b="1" dirty="0" smtClean="0"/>
              <a:t>раскачиваются долго и на воспитателя  смотрят редко.</a:t>
            </a:r>
            <a:r>
              <a:rPr lang="ru-RU" sz="1800" dirty="0" smtClean="0"/>
              <a:t/>
            </a:r>
            <a:br>
              <a:rPr lang="ru-RU" sz="1800" dirty="0" smtClean="0"/>
            </a:br>
            <a:r>
              <a:rPr lang="ru-RU" sz="1800" dirty="0" smtClean="0"/>
              <a:t>- У девочек в дошкольном и младшем школьном возрасте обычно</a:t>
            </a:r>
            <a:r>
              <a:rPr lang="ru-RU" sz="1800" b="1" dirty="0" smtClean="0"/>
              <a:t> лучше развита речь</a:t>
            </a:r>
            <a:r>
              <a:rPr lang="ru-RU" sz="1800" dirty="0" smtClean="0"/>
              <a:t>, часто они сильнее мальчиков физически, их </a:t>
            </a:r>
            <a:r>
              <a:rPr lang="ru-RU" sz="1800" b="1" dirty="0" smtClean="0"/>
              <a:t>биологический возраст</a:t>
            </a:r>
            <a:r>
              <a:rPr lang="ru-RU" sz="1800" dirty="0" smtClean="0"/>
              <a:t> (даже при одинаковом так называемом "паспортном" возрасте) выше. Они оттесняют мальчиков физически и "забивают" их в речевом плане. Но их ответы более однообразны, и, видимо, их мышление более однотипно.</a:t>
            </a:r>
            <a:br>
              <a:rPr lang="ru-RU" sz="1800" dirty="0" smtClean="0"/>
            </a:br>
            <a:r>
              <a:rPr lang="ru-RU" sz="1800" dirty="0" smtClean="0"/>
              <a:t>-  Среди мальчиков больше вариантов индивидуальности, они </a:t>
            </a:r>
            <a:r>
              <a:rPr lang="ru-RU" sz="1800" b="1" dirty="0" smtClean="0"/>
              <a:t>нестандартно и интересно мыслят</a:t>
            </a:r>
            <a:r>
              <a:rPr lang="ru-RU" sz="1800" dirty="0" smtClean="0"/>
              <a:t>, но их </a:t>
            </a:r>
            <a:r>
              <a:rPr lang="ru-RU" sz="1800" b="1" dirty="0" smtClean="0"/>
              <a:t>внутренний мир часто скрыт от нас, т.к. они реже раскрывают его в словах</a:t>
            </a:r>
            <a:r>
              <a:rPr lang="ru-RU" sz="1800" dirty="0" smtClean="0"/>
              <a:t>. Они молчат, и нам кажется, что они не думают, не ищут решений, а поиск идет, он интересней и богаче, чем мы можем себе представить.</a:t>
            </a:r>
            <a:br>
              <a:rPr lang="ru-RU" sz="1800" dirty="0" smtClean="0"/>
            </a:br>
            <a:r>
              <a:rPr lang="ru-RU" sz="1800" dirty="0" smtClean="0"/>
              <a:t>  -  В любой деятельности, </a:t>
            </a:r>
            <a:r>
              <a:rPr lang="ru-RU" sz="1800" b="1" dirty="0" smtClean="0"/>
              <a:t>требующей поиска, свежего, нестандартного решения,</a:t>
            </a:r>
            <a:r>
              <a:rPr lang="ru-RU" sz="1800" dirty="0" smtClean="0"/>
              <a:t> впереди мужчины. А там, где нужно </a:t>
            </a:r>
            <a:r>
              <a:rPr lang="ru-RU" sz="1800" b="1" dirty="0" smtClean="0"/>
              <a:t>высочайшее исполнительское мастерство,</a:t>
            </a:r>
            <a:r>
              <a:rPr lang="ru-RU" sz="1800" dirty="0" smtClean="0"/>
              <a:t> женщины лидируют или, по крайней мере, не уступают мужчинам. </a:t>
            </a:r>
            <a:endParaRPr lang="ru-RU"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264696"/>
          </a:xfrm>
        </p:spPr>
        <p:txBody>
          <a:bodyPr>
            <a:normAutofit/>
          </a:bodyPr>
          <a:lstStyle/>
          <a:p>
            <a:pPr algn="l"/>
            <a:r>
              <a:rPr lang="ru-RU" sz="2000" dirty="0" smtClean="0"/>
              <a:t>-Мальчику меньше </a:t>
            </a:r>
            <a:r>
              <a:rPr lang="ru-RU" sz="2000" b="1" dirty="0" smtClean="0"/>
              <a:t>подходит прием «повторения и закрепления» материала.</a:t>
            </a:r>
            <a:r>
              <a:rPr lang="ru-RU" sz="2000" dirty="0" smtClean="0"/>
              <a:t> Его мозг не </a:t>
            </a:r>
            <a:r>
              <a:rPr lang="ru-RU" sz="2000" b="1" dirty="0" smtClean="0"/>
              <a:t>воспринимает повторов и автоматически «выключается».</a:t>
            </a:r>
            <a:br>
              <a:rPr lang="ru-RU" sz="2000" b="1" dirty="0" smtClean="0"/>
            </a:br>
            <a:r>
              <a:rPr lang="ru-RU" sz="2000" b="1" dirty="0" smtClean="0"/>
              <a:t>-</a:t>
            </a:r>
            <a:r>
              <a:rPr lang="ru-RU" sz="2000" dirty="0" smtClean="0"/>
              <a:t> Девочки, напротив, все </a:t>
            </a:r>
            <a:r>
              <a:rPr lang="ru-RU" sz="2000" b="1" dirty="0" smtClean="0"/>
              <a:t>прекрасно воспринимают и во второй, и в пятый раз</a:t>
            </a:r>
            <a:r>
              <a:rPr lang="ru-RU" sz="2000" dirty="0" smtClean="0"/>
              <a:t>. </a:t>
            </a:r>
            <a:br>
              <a:rPr lang="ru-RU" sz="2000" dirty="0" smtClean="0"/>
            </a:br>
            <a:r>
              <a:rPr lang="ru-RU" sz="2000" dirty="0" smtClean="0"/>
              <a:t>- В </a:t>
            </a:r>
            <a:r>
              <a:rPr lang="ru-RU" sz="2000" b="1" dirty="0" smtClean="0"/>
              <a:t>подсознании </a:t>
            </a:r>
            <a:r>
              <a:rPr lang="ru-RU" sz="2000" dirty="0" smtClean="0"/>
              <a:t>любого человека присутствуют так называемые </a:t>
            </a:r>
            <a:r>
              <a:rPr lang="ru-RU" sz="2000" b="1" dirty="0" smtClean="0"/>
              <a:t>архетипы –</a:t>
            </a:r>
            <a:r>
              <a:rPr lang="ru-RU" sz="2000" dirty="0" smtClean="0"/>
              <a:t> </a:t>
            </a:r>
            <a:r>
              <a:rPr lang="ru-RU" sz="2000" b="1" dirty="0" smtClean="0"/>
              <a:t>фундаментальные </a:t>
            </a:r>
            <a:r>
              <a:rPr lang="ru-RU" sz="2000" b="1" dirty="0" err="1" smtClean="0"/>
              <a:t>образы.</a:t>
            </a:r>
            <a:r>
              <a:rPr lang="ru-RU" sz="2000" dirty="0" err="1" smtClean="0"/>
              <a:t>Опираясь</a:t>
            </a:r>
            <a:r>
              <a:rPr lang="ru-RU" sz="2000" dirty="0" smtClean="0"/>
              <a:t> на эту символику легко заинтересовать ребенка , объяснить какие-то малопонятные ему вещи</a:t>
            </a:r>
            <a:br>
              <a:rPr lang="ru-RU" sz="2000" dirty="0" smtClean="0"/>
            </a:br>
            <a:r>
              <a:rPr lang="ru-RU" sz="2000" dirty="0" smtClean="0"/>
              <a:t> -Девочки крайне чувствительны к интонациям, к форме оценки, ее публичности. </a:t>
            </a:r>
            <a:br>
              <a:rPr lang="ru-RU" sz="2000" dirty="0" smtClean="0"/>
            </a:br>
            <a:r>
              <a:rPr lang="ru-RU" sz="2000" dirty="0" smtClean="0"/>
              <a:t>- Для мальчиков наиболее значимым является указание на то, что он </a:t>
            </a:r>
            <a:r>
              <a:rPr lang="ru-RU" sz="2000" b="1" dirty="0" smtClean="0"/>
              <a:t>добился результата</a:t>
            </a:r>
            <a:r>
              <a:rPr lang="ru-RU" sz="2000" dirty="0" smtClean="0"/>
              <a:t> именно в этом: научился здороваться, чистить зубы, конструировать что-то и т.п. </a:t>
            </a:r>
            <a:br>
              <a:rPr lang="ru-RU" sz="2000" dirty="0" smtClean="0"/>
            </a:br>
            <a:r>
              <a:rPr lang="ru-RU" sz="2000" b="1" dirty="0" smtClean="0"/>
              <a:t>-Ругая мальчика,</a:t>
            </a:r>
            <a:r>
              <a:rPr lang="ru-RU" sz="2000" dirty="0" smtClean="0"/>
              <a:t> изложите кратко и точно, чем вы недовольны, т.к. он не может долго удерживать эмоциональное напряжение. Его мозг как бы отключит слуховой канал, и ребенок перестанет вас слушать и слышать.</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32656"/>
            <a:ext cx="7920880" cy="1008112"/>
          </a:xfrm>
        </p:spPr>
        <p:txBody>
          <a:bodyPr>
            <a:normAutofit/>
          </a:bodyPr>
          <a:lstStyle/>
          <a:p>
            <a:r>
              <a:rPr lang="ru-RU" sz="2400" u="sng" dirty="0" smtClean="0"/>
              <a:t>ПРИЧИНЫ </a:t>
            </a:r>
            <a:r>
              <a:rPr lang="ru-RU" sz="2400" dirty="0" smtClean="0"/>
              <a:t>несформированности нервных волокон</a:t>
            </a:r>
            <a:br>
              <a:rPr lang="ru-RU" sz="2400" dirty="0" smtClean="0"/>
            </a:br>
            <a:endParaRPr lang="ru-RU" sz="2400" dirty="0"/>
          </a:p>
        </p:txBody>
      </p:sp>
      <p:sp>
        <p:nvSpPr>
          <p:cNvPr id="3" name="Подзаголовок 2"/>
          <p:cNvSpPr>
            <a:spLocks noGrp="1"/>
          </p:cNvSpPr>
          <p:nvPr>
            <p:ph type="subTitle" idx="1"/>
          </p:nvPr>
        </p:nvSpPr>
        <p:spPr>
          <a:xfrm>
            <a:off x="467544" y="1340768"/>
            <a:ext cx="8136904" cy="5184576"/>
          </a:xfrm>
        </p:spPr>
        <p:txBody>
          <a:bodyPr>
            <a:normAutofit lnSpcReduction="10000"/>
          </a:bodyPr>
          <a:lstStyle/>
          <a:p>
            <a:pPr lvl="0" algn="l"/>
            <a:r>
              <a:rPr lang="ru-RU" sz="2400" b="1" dirty="0" smtClean="0">
                <a:solidFill>
                  <a:schemeClr val="tx1"/>
                </a:solidFill>
              </a:rPr>
              <a:t>Инфекционные заболевания</a:t>
            </a:r>
            <a:endParaRPr lang="ru-RU" sz="2400" dirty="0" smtClean="0">
              <a:solidFill>
                <a:schemeClr val="tx1"/>
              </a:solidFill>
            </a:endParaRPr>
          </a:p>
          <a:p>
            <a:pPr lvl="0" algn="l"/>
            <a:r>
              <a:rPr lang="ru-RU" sz="2400" b="1" dirty="0" smtClean="0">
                <a:solidFill>
                  <a:schemeClr val="tx1"/>
                </a:solidFill>
              </a:rPr>
              <a:t>Травма</a:t>
            </a:r>
            <a:r>
              <a:rPr lang="ru-RU" sz="2400" dirty="0" smtClean="0">
                <a:solidFill>
                  <a:schemeClr val="tx1"/>
                </a:solidFill>
              </a:rPr>
              <a:t> (упал с кроватки)</a:t>
            </a:r>
          </a:p>
          <a:p>
            <a:pPr lvl="0" algn="l"/>
            <a:r>
              <a:rPr lang="ru-RU" sz="2400" b="1" dirty="0" smtClean="0">
                <a:solidFill>
                  <a:schemeClr val="tx1"/>
                </a:solidFill>
              </a:rPr>
              <a:t>Родовая травма  шейных отделов позвоночника</a:t>
            </a:r>
            <a:r>
              <a:rPr lang="ru-RU" sz="2400" dirty="0" smtClean="0">
                <a:solidFill>
                  <a:schemeClr val="tx1"/>
                </a:solidFill>
              </a:rPr>
              <a:t> (до 80% детей получают травму при рождении, родители не знают. В 12 лет поведение и здоровье ухудшается)</a:t>
            </a:r>
          </a:p>
          <a:p>
            <a:pPr lvl="0" algn="l"/>
            <a:r>
              <a:rPr lang="ru-RU" sz="2400" b="1" dirty="0" smtClean="0">
                <a:solidFill>
                  <a:schemeClr val="tx1"/>
                </a:solidFill>
              </a:rPr>
              <a:t>Кесарево сечение экстренное</a:t>
            </a:r>
            <a:r>
              <a:rPr lang="ru-RU" sz="2400" dirty="0" smtClean="0">
                <a:solidFill>
                  <a:schemeClr val="tx1"/>
                </a:solidFill>
              </a:rPr>
              <a:t>, если не ставить капельницу то, наступает химическая травма, накопившиеся химические элементы, электрический ток, все это бьет по стволу головного мозга</a:t>
            </a:r>
          </a:p>
          <a:p>
            <a:pPr lvl="0" algn="l"/>
            <a:r>
              <a:rPr lang="ru-RU" sz="2400" dirty="0" smtClean="0">
                <a:solidFill>
                  <a:schemeClr val="tx1"/>
                </a:solidFill>
              </a:rPr>
              <a:t>Здоровье  мамы: как она питалась, курила ли, употребляла ли алкоголь(пиво, напитки  особенно с 11 вечера до 12 дня организмом не усваиваются а действуют на кору головного мозга), желанный ли был ребенок</a:t>
            </a:r>
          </a:p>
          <a:p>
            <a:pPr lvl="0" algn="l"/>
            <a:r>
              <a:rPr lang="ru-RU" sz="2400" dirty="0" smtClean="0"/>
              <a:t> </a:t>
            </a:r>
          </a:p>
          <a:p>
            <a:pPr algn="l"/>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908720"/>
            <a:ext cx="8147248" cy="648072"/>
          </a:xfrm>
        </p:spPr>
        <p:txBody>
          <a:bodyPr>
            <a:normAutofit fontScale="90000"/>
          </a:bodyPr>
          <a:lstStyle/>
          <a:p>
            <a:r>
              <a:rPr lang="ru-RU" sz="2400" u="sng" dirty="0" smtClean="0"/>
              <a:t>ПРИЗНАКИ</a:t>
            </a:r>
            <a:r>
              <a:rPr lang="ru-RU" sz="2400" dirty="0" smtClean="0"/>
              <a:t>  если наблюдаются 4-5 признака, значит проблема в развитии ствола головного мозга</a:t>
            </a:r>
            <a:endParaRPr lang="ru-RU" sz="2400" dirty="0"/>
          </a:p>
        </p:txBody>
      </p:sp>
      <p:sp>
        <p:nvSpPr>
          <p:cNvPr id="3" name="Содержимое 2"/>
          <p:cNvSpPr>
            <a:spLocks noGrp="1"/>
          </p:cNvSpPr>
          <p:nvPr>
            <p:ph idx="1"/>
          </p:nvPr>
        </p:nvSpPr>
        <p:spPr>
          <a:xfrm>
            <a:off x="395536" y="1772816"/>
            <a:ext cx="8496944" cy="4752528"/>
          </a:xfrm>
        </p:spPr>
        <p:txBody>
          <a:bodyPr>
            <a:normAutofit fontScale="92500" lnSpcReduction="20000"/>
          </a:bodyPr>
          <a:lstStyle/>
          <a:p>
            <a:pPr lvl="0"/>
            <a:r>
              <a:rPr lang="ru-RU" sz="2000" b="1" dirty="0" err="1" smtClean="0"/>
              <a:t>Неползал</a:t>
            </a:r>
            <a:r>
              <a:rPr lang="ru-RU" sz="2000" b="1" dirty="0" smtClean="0"/>
              <a:t>.</a:t>
            </a:r>
            <a:r>
              <a:rPr lang="ru-RU" sz="2000" dirty="0" smtClean="0"/>
              <a:t> Пропустил ползание , испытывает трудности в обучении (перекрестные движения рук, ног, глаз – активизируют развития мозгового тела)</a:t>
            </a:r>
          </a:p>
          <a:p>
            <a:pPr lvl="0"/>
            <a:r>
              <a:rPr lang="ru-RU" sz="2000" b="1" dirty="0" smtClean="0"/>
              <a:t>Неправильно растут зубы</a:t>
            </a:r>
            <a:r>
              <a:rPr lang="ru-RU" sz="2000" dirty="0" smtClean="0"/>
              <a:t>, форма зубов нарушена</a:t>
            </a:r>
          </a:p>
          <a:p>
            <a:pPr lvl="0"/>
            <a:r>
              <a:rPr lang="ru-RU" sz="2000" b="1" dirty="0" err="1" smtClean="0"/>
              <a:t>Ассиметрия</a:t>
            </a:r>
            <a:r>
              <a:rPr lang="ru-RU" sz="2000" b="1" dirty="0" smtClean="0"/>
              <a:t> лица</a:t>
            </a:r>
            <a:endParaRPr lang="ru-RU" sz="2000" dirty="0" smtClean="0"/>
          </a:p>
          <a:p>
            <a:pPr lvl="0"/>
            <a:r>
              <a:rPr lang="ru-RU" sz="2000" b="1" dirty="0" smtClean="0"/>
              <a:t>Низкая энергетика</a:t>
            </a:r>
            <a:r>
              <a:rPr lang="ru-RU" sz="2000" dirty="0" smtClean="0"/>
              <a:t> – быстро устают, мерзнут</a:t>
            </a:r>
          </a:p>
          <a:p>
            <a:pPr lvl="0"/>
            <a:r>
              <a:rPr lang="ru-RU" sz="2000" b="1" dirty="0" smtClean="0"/>
              <a:t>Нарушение в телесном здоровье:</a:t>
            </a:r>
            <a:endParaRPr lang="ru-RU" sz="2000" dirty="0" smtClean="0"/>
          </a:p>
          <a:p>
            <a:r>
              <a:rPr lang="ru-RU" sz="2000" dirty="0" smtClean="0"/>
              <a:t>         - </a:t>
            </a:r>
            <a:r>
              <a:rPr lang="ru-RU" sz="2000" b="1" dirty="0" err="1" smtClean="0"/>
              <a:t>энурез</a:t>
            </a:r>
            <a:r>
              <a:rPr lang="ru-RU" sz="2000" b="1" dirty="0" smtClean="0"/>
              <a:t> </a:t>
            </a:r>
            <a:r>
              <a:rPr lang="ru-RU" sz="2000" dirty="0" smtClean="0"/>
              <a:t>(до 3 лет в норме)</a:t>
            </a:r>
          </a:p>
          <a:p>
            <a:r>
              <a:rPr lang="ru-RU" sz="2000" dirty="0" smtClean="0"/>
              <a:t>         - </a:t>
            </a:r>
            <a:r>
              <a:rPr lang="ru-RU" sz="2000" b="1" dirty="0" err="1" smtClean="0"/>
              <a:t>энкопрез</a:t>
            </a:r>
            <a:r>
              <a:rPr lang="ru-RU" sz="2000" dirty="0" smtClean="0"/>
              <a:t> (недержание кала)</a:t>
            </a:r>
          </a:p>
          <a:p>
            <a:r>
              <a:rPr lang="ru-RU" sz="2000" dirty="0" smtClean="0"/>
              <a:t>         - </a:t>
            </a:r>
            <a:r>
              <a:rPr lang="ru-RU" sz="2000" b="1" dirty="0" smtClean="0"/>
              <a:t>бронхиальная астма, аллергия, нейродермит</a:t>
            </a:r>
            <a:r>
              <a:rPr lang="ru-RU" sz="2000" dirty="0" smtClean="0"/>
              <a:t>.</a:t>
            </a:r>
          </a:p>
          <a:p>
            <a:r>
              <a:rPr lang="ru-RU" sz="2000" dirty="0" smtClean="0"/>
              <a:t>- </a:t>
            </a:r>
            <a:r>
              <a:rPr lang="ru-RU" sz="2000" b="1" dirty="0" smtClean="0"/>
              <a:t>вегетативная защита на уровне тела</a:t>
            </a:r>
            <a:r>
              <a:rPr lang="ru-RU" sz="2000" dirty="0" smtClean="0"/>
              <a:t> – понос, температура, слезы, смех. </a:t>
            </a:r>
          </a:p>
          <a:p>
            <a:pPr lvl="0"/>
            <a:r>
              <a:rPr lang="ru-RU" sz="2000" b="1" dirty="0" smtClean="0"/>
              <a:t>Эндокринные нарушения:</a:t>
            </a:r>
            <a:endParaRPr lang="ru-RU" sz="2000" dirty="0" smtClean="0"/>
          </a:p>
          <a:p>
            <a:r>
              <a:rPr lang="ru-RU" sz="2000" dirty="0" smtClean="0"/>
              <a:t>                        - полнота</a:t>
            </a:r>
          </a:p>
          <a:p>
            <a:r>
              <a:rPr lang="ru-RU" sz="2000" dirty="0" smtClean="0"/>
              <a:t>                        - худоба </a:t>
            </a:r>
          </a:p>
          <a:p>
            <a:r>
              <a:rPr lang="ru-RU" sz="2000" dirty="0" smtClean="0"/>
              <a:t>                        - нарушения сна   </a:t>
            </a:r>
          </a:p>
          <a:p>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260648"/>
            <a:ext cx="6779096" cy="634082"/>
          </a:xfrm>
        </p:spPr>
        <p:txBody>
          <a:bodyPr>
            <a:normAutofit fontScale="90000"/>
          </a:bodyPr>
          <a:lstStyle/>
          <a:p>
            <a:r>
              <a:rPr lang="ru-RU" sz="2700" b="1" u="sng" dirty="0" smtClean="0"/>
              <a:t>Методы развития</a:t>
            </a:r>
            <a:r>
              <a:rPr lang="ru-RU" sz="2000" b="1" u="sng" dirty="0" smtClean="0"/>
              <a:t>:</a:t>
            </a:r>
            <a:r>
              <a:rPr lang="ru-RU" sz="1600" dirty="0" smtClean="0"/>
              <a:t/>
            </a:r>
            <a:br>
              <a:rPr lang="ru-RU" sz="1600" dirty="0" smtClean="0"/>
            </a:br>
            <a:endParaRPr lang="ru-RU" sz="2000" dirty="0"/>
          </a:p>
        </p:txBody>
      </p:sp>
      <p:sp>
        <p:nvSpPr>
          <p:cNvPr id="3" name="Содержимое 2"/>
          <p:cNvSpPr>
            <a:spLocks noGrp="1"/>
          </p:cNvSpPr>
          <p:nvPr>
            <p:ph idx="1"/>
          </p:nvPr>
        </p:nvSpPr>
        <p:spPr>
          <a:xfrm>
            <a:off x="251520" y="980728"/>
            <a:ext cx="8435280" cy="5544616"/>
          </a:xfrm>
        </p:spPr>
        <p:txBody>
          <a:bodyPr>
            <a:normAutofit fontScale="92500"/>
          </a:bodyPr>
          <a:lstStyle/>
          <a:p>
            <a:r>
              <a:rPr lang="ru-RU" sz="1600" dirty="0" smtClean="0"/>
              <a:t>1. </a:t>
            </a:r>
            <a:r>
              <a:rPr lang="ru-RU" sz="1800" b="1" dirty="0" smtClean="0"/>
              <a:t>Невесомость</a:t>
            </a:r>
            <a:endParaRPr lang="ru-RU" sz="1800" dirty="0" smtClean="0"/>
          </a:p>
          <a:p>
            <a:pPr lvl="1"/>
            <a:r>
              <a:rPr lang="ru-RU" sz="1800" i="1" dirty="0" smtClean="0"/>
              <a:t>раскачивание на качелях, кольцах</a:t>
            </a:r>
            <a:r>
              <a:rPr lang="ru-RU" sz="1800" dirty="0" smtClean="0"/>
              <a:t> (Раньше детей качали в подвесных люльках)</a:t>
            </a:r>
          </a:p>
          <a:p>
            <a:pPr lvl="1"/>
            <a:r>
              <a:rPr lang="ru-RU" sz="1800" i="1" dirty="0" smtClean="0"/>
              <a:t>прыжки на батуте</a:t>
            </a:r>
            <a:r>
              <a:rPr lang="ru-RU" sz="1800" dirty="0" smtClean="0"/>
              <a:t>. </a:t>
            </a:r>
          </a:p>
          <a:p>
            <a:pPr lvl="1"/>
            <a:r>
              <a:rPr lang="ru-RU" sz="1800" i="1" dirty="0" smtClean="0"/>
              <a:t>плавание, ныряние</a:t>
            </a:r>
            <a:endParaRPr lang="ru-RU" sz="1800" dirty="0" smtClean="0"/>
          </a:p>
          <a:p>
            <a:r>
              <a:rPr lang="ru-RU" sz="1800" b="1" dirty="0" smtClean="0"/>
              <a:t>2.Дыхательные упражнения.</a:t>
            </a:r>
            <a:endParaRPr lang="ru-RU" sz="1800" dirty="0" smtClean="0"/>
          </a:p>
          <a:p>
            <a:r>
              <a:rPr lang="ru-RU" sz="1800" b="1" u="sng" dirty="0" smtClean="0"/>
              <a:t>Дыхательные упражнения,  </a:t>
            </a:r>
            <a:r>
              <a:rPr lang="ru-RU" sz="1800" dirty="0" smtClean="0"/>
              <a:t>помимо простраивания  нервных волокон, улучшают ритмирование организма, развивают самоконтроль и произвольность, позволяет восстановить энергетику клеток, улучшить обмен веществ, помогают в лечении заболевания бронхо-легочной системы, нервной системы (неврозы, острохондрозы, нарушения сна, речи)и др.</a:t>
            </a:r>
          </a:p>
          <a:p>
            <a:r>
              <a:rPr lang="ru-RU" sz="1800" dirty="0" smtClean="0"/>
              <a:t>Их можно сочетать с упражнениями для глаз и языка.</a:t>
            </a:r>
          </a:p>
          <a:p>
            <a:pPr lvl="0"/>
            <a:r>
              <a:rPr lang="ru-RU" sz="1800" dirty="0" smtClean="0"/>
              <a:t>Дыхание только через </a:t>
            </a:r>
            <a:r>
              <a:rPr lang="ru-RU" sz="1800" b="1" i="1" dirty="0" smtClean="0"/>
              <a:t>левую ноздрю</a:t>
            </a:r>
            <a:r>
              <a:rPr lang="ru-RU" sz="1800" b="1" dirty="0" smtClean="0"/>
              <a:t> </a:t>
            </a:r>
            <a:r>
              <a:rPr lang="ru-RU" sz="1800" dirty="0" smtClean="0"/>
              <a:t>активизирует работу </a:t>
            </a:r>
            <a:r>
              <a:rPr lang="ru-RU" sz="1800" b="1" i="1" dirty="0" smtClean="0"/>
              <a:t>правого полушария</a:t>
            </a:r>
            <a:r>
              <a:rPr lang="ru-RU" sz="1800" b="1" dirty="0" smtClean="0"/>
              <a:t> </a:t>
            </a:r>
            <a:r>
              <a:rPr lang="ru-RU" sz="1800" dirty="0" smtClean="0"/>
              <a:t>головного мозга, способствует </a:t>
            </a:r>
            <a:r>
              <a:rPr lang="ru-RU" sz="1800" b="1" i="1" dirty="0" smtClean="0"/>
              <a:t>успокоению;</a:t>
            </a:r>
            <a:r>
              <a:rPr lang="ru-RU" sz="1800" b="1" dirty="0" smtClean="0"/>
              <a:t> </a:t>
            </a:r>
            <a:r>
              <a:rPr lang="ru-RU" sz="1800" dirty="0" smtClean="0"/>
              <a:t>через </a:t>
            </a:r>
            <a:r>
              <a:rPr lang="ru-RU" sz="1800" b="1" i="1" dirty="0" smtClean="0"/>
              <a:t>правую </a:t>
            </a:r>
            <a:r>
              <a:rPr lang="ru-RU" sz="1800" i="1" dirty="0" smtClean="0"/>
              <a:t>ноздрю</a:t>
            </a:r>
            <a:r>
              <a:rPr lang="ru-RU" sz="1800" dirty="0" smtClean="0"/>
              <a:t> – работу </a:t>
            </a:r>
            <a:r>
              <a:rPr lang="ru-RU" sz="1800" b="1" i="1" dirty="0" smtClean="0"/>
              <a:t>левого полушария</a:t>
            </a:r>
            <a:r>
              <a:rPr lang="ru-RU" sz="1800" i="1" dirty="0" smtClean="0"/>
              <a:t>,</a:t>
            </a:r>
            <a:r>
              <a:rPr lang="ru-RU" sz="1800" dirty="0" smtClean="0"/>
              <a:t> способствует решению </a:t>
            </a:r>
            <a:r>
              <a:rPr lang="ru-RU" sz="1800" b="1" i="1" dirty="0" smtClean="0"/>
              <a:t>рациональных задач</a:t>
            </a:r>
            <a:r>
              <a:rPr lang="ru-RU" sz="1800" b="1" dirty="0" smtClean="0"/>
              <a:t>и</a:t>
            </a:r>
          </a:p>
          <a:p>
            <a:pPr lvl="0"/>
            <a:r>
              <a:rPr lang="ru-RU" sz="1800" b="1" dirty="0" smtClean="0"/>
              <a:t>Повышают энергетику </a:t>
            </a:r>
            <a:r>
              <a:rPr lang="ru-RU" sz="1800" dirty="0" smtClean="0"/>
              <a:t>(устали, замерзли – необходимо подышать 2-3 минуты) </a:t>
            </a:r>
          </a:p>
          <a:p>
            <a:pPr lvl="0"/>
            <a:r>
              <a:rPr lang="ru-RU" sz="1800" b="1" dirty="0" smtClean="0"/>
              <a:t>Происходит омолаживание организма</a:t>
            </a:r>
          </a:p>
          <a:p>
            <a:pPr lvl="0"/>
            <a:r>
              <a:rPr lang="ru-RU" sz="1800" b="1" dirty="0" smtClean="0"/>
              <a:t>Снимает стресс, агрессию, страх  </a:t>
            </a:r>
            <a:r>
              <a:rPr lang="ru-RU" sz="1800" dirty="0" smtClean="0"/>
              <a:t>(Сжали руки в кулачки вдохнули и выдохнули)</a:t>
            </a:r>
          </a:p>
          <a:p>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291264" cy="5721499"/>
          </a:xfrm>
        </p:spPr>
        <p:txBody>
          <a:bodyPr>
            <a:normAutofit/>
          </a:bodyPr>
          <a:lstStyle/>
          <a:p>
            <a:r>
              <a:rPr lang="ru-RU" b="1" dirty="0" smtClean="0"/>
              <a:t>Ведущая  деятельность – эмоциональное общение.</a:t>
            </a:r>
            <a:endParaRPr lang="ru-RU" sz="2400" dirty="0" smtClean="0"/>
          </a:p>
          <a:p>
            <a:r>
              <a:rPr lang="ru-RU" b="1" dirty="0" smtClean="0"/>
              <a:t>Социальная ситуация развития – мы с мамой. </a:t>
            </a:r>
            <a:endParaRPr lang="ru-RU" sz="2400" dirty="0" smtClean="0"/>
          </a:p>
          <a:p>
            <a:r>
              <a:rPr lang="ru-RU" b="1" dirty="0" smtClean="0"/>
              <a:t>Новообразования: развиваются рука, общие движения, механическая память</a:t>
            </a:r>
            <a:endParaRPr lang="ru-RU" sz="2400" dirty="0" smtClean="0"/>
          </a:p>
          <a:p>
            <a:pPr lvl="0"/>
            <a:r>
              <a:rPr lang="ru-RU" dirty="0" smtClean="0"/>
              <a:t>Ребенок и мама единое целое – без мамы он ничего не может. </a:t>
            </a:r>
            <a:endParaRPr lang="ru-RU" sz="2400" dirty="0" smtClean="0"/>
          </a:p>
          <a:p>
            <a:r>
              <a:rPr lang="ru-RU" dirty="0" smtClean="0"/>
              <a:t>Важно эмоциональное общение - прижимать, целовать – тогда малыш спокоен – его любят.</a:t>
            </a:r>
            <a:endParaRPr lang="ru-RU" sz="2400" dirty="0" smtClean="0"/>
          </a:p>
          <a:p>
            <a:pPr lvl="0"/>
            <a:r>
              <a:rPr lang="ru-RU" dirty="0" smtClean="0"/>
              <a:t>4 месяца – страх ограниченного пространства порождает агрессивность.</a:t>
            </a:r>
            <a:endParaRPr lang="ru-RU" sz="2400" dirty="0" smtClean="0"/>
          </a:p>
          <a:p>
            <a:pPr lvl="0">
              <a:buNone/>
            </a:pPr>
            <a:r>
              <a:rPr lang="ru-RU" dirty="0" smtClean="0"/>
              <a:t>.</a:t>
            </a:r>
            <a:endParaRPr lang="ru-RU" sz="2400"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496944" cy="5904656"/>
          </a:xfrm>
        </p:spPr>
        <p:txBody>
          <a:bodyPr>
            <a:normAutofit fontScale="90000"/>
          </a:bodyPr>
          <a:lstStyle/>
          <a:p>
            <a:r>
              <a:rPr lang="ru-RU" sz="1600" b="1" dirty="0" smtClean="0"/>
              <a:t>                                                  </a:t>
            </a:r>
            <a:br>
              <a:rPr lang="ru-RU" sz="1600" b="1" dirty="0" smtClean="0"/>
            </a:br>
            <a:r>
              <a:rPr lang="ru-RU" sz="1600" b="1" dirty="0" smtClean="0"/>
              <a:t/>
            </a:r>
            <a:br>
              <a:rPr lang="ru-RU" sz="1600" b="1" dirty="0" smtClean="0"/>
            </a:br>
            <a:r>
              <a:rPr lang="ru-RU" sz="1600" b="1" dirty="0" err="1" smtClean="0"/>
              <a:t>Кинезиологическая</a:t>
            </a:r>
            <a:r>
              <a:rPr lang="ru-RU" sz="1600" b="1" dirty="0" smtClean="0"/>
              <a:t>  </a:t>
            </a:r>
            <a:r>
              <a:rPr lang="ru-RU" sz="1600" b="1" dirty="0" err="1" smtClean="0"/>
              <a:t>физминутка</a:t>
            </a:r>
            <a:r>
              <a:rPr lang="ru-RU" sz="1600" b="1" dirty="0" smtClean="0"/>
              <a:t>.</a:t>
            </a:r>
            <a:r>
              <a:rPr lang="ru-RU" sz="1600" dirty="0" smtClean="0"/>
              <a:t/>
            </a:r>
            <a:br>
              <a:rPr lang="ru-RU" sz="1600" dirty="0" smtClean="0"/>
            </a:br>
            <a:r>
              <a:rPr lang="ru-RU" sz="1600" b="1" dirty="0" smtClean="0"/>
              <a:t>1.Колечко.</a:t>
            </a:r>
            <a:r>
              <a:rPr lang="ru-RU" sz="1600" dirty="0" smtClean="0"/>
              <a:t/>
            </a:r>
            <a:br>
              <a:rPr lang="ru-RU" sz="1600" dirty="0" smtClean="0"/>
            </a:br>
            <a:r>
              <a:rPr lang="ru-RU" sz="1600" b="1" dirty="0" smtClean="0"/>
              <a:t>Поочередно и как можно быстрее перебирайте пальцы рук, соединяя в кольцо с большим пальцем последовательно указательный, средний и т.д. Проба выполняется в прямом и в обратном (от мизинца к указательному пальцу) порядке. В  начале упражнение выполняется каждой рукой отдельно, затем сразу двумя руками.</a:t>
            </a:r>
            <a:r>
              <a:rPr lang="ru-RU" sz="1600" dirty="0" smtClean="0"/>
              <a:t/>
            </a:r>
            <a:br>
              <a:rPr lang="ru-RU" sz="1600" dirty="0" smtClean="0"/>
            </a:br>
            <a:r>
              <a:rPr lang="ru-RU" sz="1600" b="1" dirty="0" smtClean="0"/>
              <a:t>2.Кулак-ребо-ладонь.</a:t>
            </a:r>
            <a:r>
              <a:rPr lang="ru-RU" sz="1600" dirty="0" smtClean="0"/>
              <a:t/>
            </a:r>
            <a:br>
              <a:rPr lang="ru-RU" sz="1600" dirty="0" smtClean="0"/>
            </a:br>
            <a:r>
              <a:rPr lang="ru-RU" sz="1600" b="1" dirty="0" smtClean="0"/>
              <a:t>Три положения руки на плоскости стола, последовательно сменяют друг друга. Ладонь на плоскости, сжатая в кулак ладонь, ладонь ребром на плоскости стола, распрямленная ладонь на плоскости стола. Выполняется сначала правой рукой, потом -левой, затем -двумя руками вместе по 8-10 раз. Можно давать себе команды(кулак -ребро-ладонь)</a:t>
            </a:r>
            <a:r>
              <a:rPr lang="ru-RU" sz="1600" dirty="0" smtClean="0"/>
              <a:t/>
            </a:r>
            <a:br>
              <a:rPr lang="ru-RU" sz="1600" dirty="0" smtClean="0"/>
            </a:br>
            <a:r>
              <a:rPr lang="ru-RU" sz="1600" b="1" dirty="0" smtClean="0"/>
              <a:t>3.Лезгинка.</a:t>
            </a:r>
            <a:r>
              <a:rPr lang="ru-RU" sz="1600" dirty="0" smtClean="0"/>
              <a:t/>
            </a:r>
            <a:br>
              <a:rPr lang="ru-RU" sz="1600" dirty="0" smtClean="0"/>
            </a:br>
            <a:r>
              <a:rPr lang="ru-RU" sz="1600" b="1" dirty="0" smtClean="0"/>
              <a:t>Левую руку сложите в кулак, большой палец отставьте в сторону. кулак разверните пальцами к себе. Правой рукой прямой ладонью в горизонтальном положении прикоснитесь к мизинцу левой. После этого одновременно смените положение правой и левой рук. Повторить 6-8 раз.</a:t>
            </a:r>
            <a:r>
              <a:rPr lang="ru-RU" sz="1600" dirty="0" smtClean="0"/>
              <a:t/>
            </a:r>
            <a:br>
              <a:rPr lang="ru-RU" sz="1600" dirty="0" smtClean="0"/>
            </a:br>
            <a:r>
              <a:rPr lang="ru-RU" sz="1600" b="1" dirty="0" smtClean="0"/>
              <a:t>4.Змейка.</a:t>
            </a:r>
            <a:r>
              <a:rPr lang="ru-RU" sz="1600" dirty="0" smtClean="0"/>
              <a:t/>
            </a:r>
            <a:br>
              <a:rPr lang="ru-RU" sz="1600" dirty="0" smtClean="0"/>
            </a:br>
            <a:r>
              <a:rPr lang="ru-RU" sz="1600" b="1" dirty="0" smtClean="0"/>
              <a:t>Скрестите руки ладонями друг к другу, сцепите пальцы в замок. выверните руки к себе. Двигайте пальцем, который укажет ведущий. Палец должен двигаться точно и четко. Прикасаться к пальцу нельзя . Последовательно в упражнении должны участвовать все пальцы обеих рук.</a:t>
            </a:r>
            <a:br>
              <a:rPr lang="ru-RU" sz="1600" b="1" dirty="0" smtClean="0"/>
            </a:br>
            <a:r>
              <a:rPr lang="ru-RU" sz="1600" b="1" dirty="0" smtClean="0"/>
              <a:t>5.</a:t>
            </a:r>
            <a:r>
              <a:rPr lang="ru-RU" sz="1600" b="1" i="1" dirty="0" smtClean="0"/>
              <a:t> «Перекрестные шаги».</a:t>
            </a:r>
            <a:r>
              <a:rPr lang="ru-RU" sz="1600" b="1" dirty="0" smtClean="0"/>
              <a:t> </a:t>
            </a:r>
            <a:r>
              <a:rPr lang="ru-RU" sz="1600" dirty="0" smtClean="0"/>
              <a:t/>
            </a:r>
            <a:br>
              <a:rPr lang="ru-RU" sz="1600" dirty="0" smtClean="0"/>
            </a:br>
            <a:r>
              <a:rPr lang="ru-RU" sz="1600" dirty="0" smtClean="0"/>
              <a:t>Обыкновенная ходьба на месте в быстром темпе. На каждый раз, когда ваше левое колено поднимается, дотрагивайтесь до него правой рукой. И наоборот. Движения должны быть настолько энергичными, чтобы взмах рук был выше головы в тот момент, когда колено только опускается. Повторите упражнение несколько раз, меняя руку и ногу.  </a:t>
            </a:r>
            <a:br>
              <a:rPr lang="ru-RU" sz="1600" dirty="0" smtClean="0"/>
            </a:br>
            <a:r>
              <a:rPr lang="ru-RU" sz="1600" dirty="0" smtClean="0"/>
              <a:t>6</a:t>
            </a:r>
            <a:r>
              <a:rPr lang="ru-RU" sz="1600" b="1" dirty="0" smtClean="0"/>
              <a:t>.Ухо-нос </a:t>
            </a:r>
            <a:br>
              <a:rPr lang="ru-RU" sz="1600" b="1" dirty="0" smtClean="0"/>
            </a:br>
            <a:r>
              <a:rPr lang="ru-RU" sz="1600" dirty="0" smtClean="0"/>
              <a:t>Левой рукой возьмитесь за кончик носа, а правой рукой – за противоположное ухо. Одновременно отпустите ухо и нос, хлопните в ладоши, поменяйте положение рук «с точностью до наоборот». </a:t>
            </a:r>
            <a:endParaRPr lang="ru-RU"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3528392" cy="648072"/>
          </a:xfrm>
        </p:spPr>
        <p:txBody>
          <a:bodyPr>
            <a:normAutofit/>
          </a:bodyPr>
          <a:lstStyle/>
          <a:p>
            <a:r>
              <a:rPr lang="ru-RU" sz="2000" b="1" dirty="0" smtClean="0"/>
              <a:t>1-3 Ранний возраст.</a:t>
            </a:r>
            <a:r>
              <a:rPr lang="ru-RU" sz="1000" dirty="0" smtClean="0"/>
              <a:t/>
            </a:r>
            <a:br>
              <a:rPr lang="ru-RU" sz="1000" dirty="0" smtClean="0"/>
            </a:br>
            <a:endParaRPr lang="ru-RU" sz="1000" dirty="0"/>
          </a:p>
        </p:txBody>
      </p:sp>
      <p:sp>
        <p:nvSpPr>
          <p:cNvPr id="3" name="Содержимое 2"/>
          <p:cNvSpPr>
            <a:spLocks noGrp="1"/>
          </p:cNvSpPr>
          <p:nvPr>
            <p:ph idx="1"/>
          </p:nvPr>
        </p:nvSpPr>
        <p:spPr>
          <a:xfrm>
            <a:off x="251520" y="1340768"/>
            <a:ext cx="8496944" cy="5256584"/>
          </a:xfrm>
        </p:spPr>
        <p:txBody>
          <a:bodyPr>
            <a:noAutofit/>
          </a:bodyPr>
          <a:lstStyle/>
          <a:p>
            <a:r>
              <a:rPr lang="ru-RU" sz="2000" b="1" dirty="0" smtClean="0"/>
              <a:t>Ведущая  деятельность – предметная .</a:t>
            </a:r>
            <a:r>
              <a:rPr lang="ru-RU" sz="2000" dirty="0" smtClean="0"/>
              <a:t> </a:t>
            </a:r>
          </a:p>
          <a:p>
            <a:r>
              <a:rPr lang="ru-RU" sz="2000" b="1" dirty="0" smtClean="0"/>
              <a:t>Способ познания – Вижу – действую-(наглядно-действенное мышление)</a:t>
            </a:r>
          </a:p>
          <a:p>
            <a:r>
              <a:rPr lang="ru-RU" sz="2000" b="1" dirty="0" smtClean="0"/>
              <a:t>С какой информацией знакомится? – ближайшее окружение. </a:t>
            </a:r>
          </a:p>
          <a:p>
            <a:endParaRPr lang="ru-RU" sz="2000" b="1" dirty="0" smtClean="0"/>
          </a:p>
          <a:p>
            <a:endParaRPr lang="ru-RU" sz="2000" b="1" dirty="0" smtClean="0"/>
          </a:p>
          <a:p>
            <a:pPr>
              <a:buNone/>
            </a:pPr>
            <a:endParaRPr lang="ru-RU" sz="2000" b="1" dirty="0" smtClean="0"/>
          </a:p>
          <a:p>
            <a:endParaRPr lang="ru-RU" sz="2000" b="1" dirty="0" smtClean="0"/>
          </a:p>
          <a:p>
            <a:pPr>
              <a:buNone/>
            </a:pPr>
            <a:endParaRPr lang="ru-RU" sz="2000" b="1" dirty="0" smtClean="0"/>
          </a:p>
          <a:p>
            <a:pPr>
              <a:buNone/>
            </a:pPr>
            <a:endParaRPr lang="ru-RU" sz="2000" b="1" dirty="0" smtClean="0"/>
          </a:p>
          <a:p>
            <a:pPr>
              <a:buNone/>
            </a:pPr>
            <a:endParaRPr lang="ru-RU" sz="2000" b="1" dirty="0" smtClean="0"/>
          </a:p>
          <a:p>
            <a:pPr>
              <a:buNone/>
            </a:pPr>
            <a:endParaRPr lang="ru-RU" sz="2000" b="1" dirty="0" smtClean="0"/>
          </a:p>
          <a:p>
            <a:pPr>
              <a:buNone/>
            </a:pPr>
            <a:endParaRPr lang="ru-RU" sz="2000" b="1" dirty="0" smtClean="0"/>
          </a:p>
          <a:p>
            <a:pPr>
              <a:buNone/>
            </a:pPr>
            <a:endParaRPr lang="ru-RU" sz="2000" b="1" dirty="0" smtClean="0"/>
          </a:p>
          <a:p>
            <a:pPr>
              <a:buNone/>
            </a:pPr>
            <a:endParaRPr lang="ru-RU" sz="2000" b="1" dirty="0" smtClean="0"/>
          </a:p>
          <a:p>
            <a:pPr>
              <a:buNone/>
            </a:pPr>
            <a:endParaRPr lang="ru-RU" sz="2000" b="1" dirty="0" smtClean="0"/>
          </a:p>
          <a:p>
            <a:endParaRPr lang="ru-RU" sz="2000" b="1" dirty="0" smtClean="0"/>
          </a:p>
          <a:p>
            <a:pPr>
              <a:buNone/>
            </a:pPr>
            <a:endParaRPr lang="ru-RU" sz="2000" b="1" dirty="0" smtClean="0"/>
          </a:p>
        </p:txBody>
      </p:sp>
      <p:sp>
        <p:nvSpPr>
          <p:cNvPr id="4" name="Овал 3"/>
          <p:cNvSpPr/>
          <p:nvPr/>
        </p:nvSpPr>
        <p:spPr>
          <a:xfrm>
            <a:off x="3131840" y="2708920"/>
            <a:ext cx="2304256"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Picture 4" descr="Добро пожаловать на сайт!"/>
          <p:cNvPicPr>
            <a:picLocks noChangeAspect="1" noChangeArrowheads="1" noCrop="1"/>
          </p:cNvPicPr>
          <p:nvPr/>
        </p:nvPicPr>
        <p:blipFill>
          <a:blip r:embed="rId2" cstate="print"/>
          <a:srcRect/>
          <a:stretch>
            <a:fillRect/>
          </a:stretch>
        </p:blipFill>
        <p:spPr bwMode="auto">
          <a:xfrm>
            <a:off x="3923928" y="3140968"/>
            <a:ext cx="809625" cy="904876"/>
          </a:xfrm>
          <a:prstGeom prst="rect">
            <a:avLst/>
          </a:prstGeom>
          <a:noFill/>
        </p:spPr>
      </p:pic>
      <p:sp>
        <p:nvSpPr>
          <p:cNvPr id="8" name="Прямоугольник 7"/>
          <p:cNvSpPr/>
          <p:nvPr/>
        </p:nvSpPr>
        <p:spPr>
          <a:xfrm>
            <a:off x="251520" y="5157192"/>
            <a:ext cx="7992888" cy="923330"/>
          </a:xfrm>
          <a:prstGeom prst="rect">
            <a:avLst/>
          </a:prstGeom>
        </p:spPr>
        <p:txBody>
          <a:bodyPr wrap="square">
            <a:spAutoFit/>
          </a:bodyPr>
          <a:lstStyle/>
          <a:p>
            <a:r>
              <a:rPr lang="ru-RU" b="1" dirty="0" smtClean="0"/>
              <a:t>Ищут ответ на вопрос – Кто? Что?  –</a:t>
            </a:r>
            <a:r>
              <a:rPr lang="ru-RU" dirty="0" smtClean="0"/>
              <a:t>ответ дает воспитатель . </a:t>
            </a:r>
          </a:p>
          <a:p>
            <a:r>
              <a:rPr lang="ru-RU" b="1" dirty="0" smtClean="0"/>
              <a:t>Какой? –</a:t>
            </a:r>
            <a:r>
              <a:rPr lang="ru-RU" dirty="0" smtClean="0"/>
              <a:t>ребенок сам действует, чтобы назвать это  свойство</a:t>
            </a:r>
            <a:r>
              <a:rPr lang="ru-RU" b="1" dirty="0" smtClean="0"/>
              <a:t>.  </a:t>
            </a:r>
            <a:r>
              <a:rPr lang="ru-RU" dirty="0" smtClean="0"/>
              <a:t>Знакомятся с внешними свойствами.</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764704"/>
            <a:ext cx="8291264" cy="5361459"/>
          </a:xfrm>
        </p:spPr>
        <p:txBody>
          <a:bodyPr>
            <a:normAutofit lnSpcReduction="10000"/>
          </a:bodyPr>
          <a:lstStyle/>
          <a:p>
            <a:pPr lvl="0"/>
            <a:r>
              <a:rPr lang="ru-RU" sz="2000" dirty="0" smtClean="0"/>
              <a:t>На 2году формируется </a:t>
            </a:r>
            <a:r>
              <a:rPr lang="ru-RU" sz="2000" b="1" dirty="0" smtClean="0"/>
              <a:t>речь</a:t>
            </a:r>
            <a:r>
              <a:rPr lang="ru-RU" sz="2000" dirty="0" smtClean="0"/>
              <a:t>, она связана с рукой. С 6 месяцев игры с пальцами</a:t>
            </a:r>
          </a:p>
          <a:p>
            <a:pPr lvl="0"/>
            <a:r>
              <a:rPr lang="ru-RU" sz="2000" dirty="0" smtClean="0"/>
              <a:t>С 2 лет </a:t>
            </a:r>
            <a:r>
              <a:rPr lang="ru-RU" sz="2000" b="1" dirty="0" smtClean="0"/>
              <a:t>развивается чувство помощи</a:t>
            </a:r>
            <a:r>
              <a:rPr lang="ru-RU" sz="2000" dirty="0" smtClean="0"/>
              <a:t> – они хотят защищать, помогать.</a:t>
            </a:r>
          </a:p>
          <a:p>
            <a:r>
              <a:rPr lang="ru-RU" sz="2000" dirty="0" smtClean="0"/>
              <a:t>В 2,5 года </a:t>
            </a:r>
            <a:r>
              <a:rPr lang="ru-RU" sz="2000" b="1" dirty="0" smtClean="0"/>
              <a:t>даем нож, вилку, ножницы</a:t>
            </a:r>
            <a:r>
              <a:rPr lang="ru-RU" sz="2000" dirty="0" smtClean="0"/>
              <a:t> – важен не результат, а процесс, желание действовать. В 4 года важен результат – появляется страх, что не получится.</a:t>
            </a:r>
          </a:p>
          <a:p>
            <a:pPr lvl="0"/>
            <a:r>
              <a:rPr lang="ru-RU" sz="2000" dirty="0" smtClean="0"/>
              <a:t>Развиваются </a:t>
            </a:r>
            <a:r>
              <a:rPr lang="ru-RU" sz="2000" b="1" dirty="0" smtClean="0"/>
              <a:t>культурно-гигиенические навыки</a:t>
            </a:r>
            <a:r>
              <a:rPr lang="ru-RU" sz="2000" dirty="0" smtClean="0"/>
              <a:t> – учим красиво складывать вещи, быстро одеваться, красиво кушать. </a:t>
            </a:r>
          </a:p>
          <a:p>
            <a:pPr lvl="0"/>
            <a:r>
              <a:rPr lang="ru-RU" sz="2000" dirty="0" smtClean="0"/>
              <a:t>Развивать </a:t>
            </a:r>
            <a:r>
              <a:rPr lang="ru-RU" sz="2000" b="1" dirty="0" err="1" smtClean="0"/>
              <a:t>сенсорику</a:t>
            </a:r>
            <a:r>
              <a:rPr lang="ru-RU" sz="2000" b="1" dirty="0" smtClean="0"/>
              <a:t> – цвет и оттенки, форму, величину.</a:t>
            </a:r>
            <a:r>
              <a:rPr lang="ru-RU" sz="2000" dirty="0" smtClean="0"/>
              <a:t> </a:t>
            </a:r>
          </a:p>
          <a:p>
            <a:pPr lvl="0"/>
            <a:r>
              <a:rPr lang="ru-RU" sz="2000" b="1" dirty="0" smtClean="0"/>
              <a:t>Планирование деятельности идет во внешней речи</a:t>
            </a:r>
            <a:r>
              <a:rPr lang="ru-RU" sz="2000" dirty="0" smtClean="0"/>
              <a:t> </a:t>
            </a:r>
          </a:p>
          <a:p>
            <a:pPr lvl="0"/>
            <a:r>
              <a:rPr lang="ru-RU" sz="2000" dirty="0" smtClean="0"/>
              <a:t>С 2 до 3 лет – </a:t>
            </a:r>
            <a:r>
              <a:rPr lang="ru-RU" sz="2000" b="1" dirty="0" smtClean="0"/>
              <a:t>сами ставят цель и рисуют</a:t>
            </a:r>
            <a:r>
              <a:rPr lang="ru-RU" sz="2000" dirty="0" smtClean="0"/>
              <a:t> – важно чтобы было желание</a:t>
            </a:r>
          </a:p>
          <a:p>
            <a:pPr lvl="0"/>
            <a:r>
              <a:rPr lang="ru-RU" sz="2000" dirty="0" smtClean="0"/>
              <a:t>Внимание, память, мышление непроизвольны.</a:t>
            </a:r>
          </a:p>
          <a:p>
            <a:pPr lvl="0"/>
            <a:r>
              <a:rPr lang="ru-RU" sz="2000" dirty="0" smtClean="0"/>
              <a:t>Развивается  механическая память (что понравилось, то и запомнил))</a:t>
            </a:r>
          </a:p>
          <a:p>
            <a:pPr>
              <a:buNone/>
            </a:pPr>
            <a:endParaRPr lang="ru-RU"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1478</TotalTime>
  <Words>1860</Words>
  <Application>Microsoft Office PowerPoint</Application>
  <PresentationFormat>Экран (4:3)</PresentationFormat>
  <Paragraphs>177</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Поток</vt:lpstr>
      <vt:lpstr>Учет возрастных особенностей детей при организации разных видов деятельности</vt:lpstr>
      <vt:lpstr>  0-1год- младенчество</vt:lpstr>
      <vt:lpstr>ПРИЧИНЫ несформированности нервных волокон </vt:lpstr>
      <vt:lpstr>ПРИЗНАКИ  если наблюдаются 4-5 признака, значит проблема в развитии ствола головного мозга</vt:lpstr>
      <vt:lpstr>Методы развития: </vt:lpstr>
      <vt:lpstr>Слайд 6</vt:lpstr>
      <vt:lpstr>                                                    Кинезиологическая  физминутка. 1.Колечко. Поочередно и как можно быстрее перебирайте пальцы рук, соединяя в кольцо с большим пальцем последовательно указательный, средний и т.д. Проба выполняется в прямом и в обратном (от мизинца к указательному пальцу) порядке. В  начале упражнение выполняется каждой рукой отдельно, затем сразу двумя руками. 2.Кулак-ребо-ладонь. Три положения руки на плоскости стола, последовательно сменяют друг друга. Ладонь на плоскости, сжатая в кулак ладонь, ладонь ребром на плоскости стола, распрямленная ладонь на плоскости стола. Выполняется сначала правой рукой, потом -левой, затем -двумя руками вместе по 8-10 раз. Можно давать себе команды(кулак -ребро-ладонь) 3.Лезгинка. Левую руку сложите в кулак, большой палец отставьте в сторону. кулак разверните пальцами к себе. Правой рукой прямой ладонью в горизонтальном положении прикоснитесь к мизинцу левой. После этого одновременно смените положение правой и левой рук. Повторить 6-8 раз. 4.Змейка. Скрестите руки ладонями друг к другу, сцепите пальцы в замок. выверните руки к себе. Двигайте пальцем, который укажет ведущий. Палец должен двигаться точно и четко. Прикасаться к пальцу нельзя . Последовательно в упражнении должны участвовать все пальцы обеих рук. 5. «Перекрестные шаги».  Обыкновенная ходьба на месте в быстром темпе. На каждый раз, когда ваше левое колено поднимается, дотрагивайтесь до него правой рукой. И наоборот. Движения должны быть настолько энергичными, чтобы взмах рук был выше головы в тот момент, когда колено только опускается. Повторите упражнение несколько раз, меняя руку и ногу.   6.Ухо-нос  Левой рукой возьмитесь за кончик носа, а правой рукой – за противоположное ухо. Одновременно отпустите ухо и нос, хлопните в ладоши, поменяйте положение рук «с точностью до наоборот». </vt:lpstr>
      <vt:lpstr>1-3 Ранний возраст. </vt:lpstr>
      <vt:lpstr>Слайд 9</vt:lpstr>
      <vt:lpstr>Слайд 10</vt:lpstr>
      <vt:lpstr>3-4 года младший возраст</vt:lpstr>
      <vt:lpstr>Слайд 12</vt:lpstr>
      <vt:lpstr>Слайд 13</vt:lpstr>
      <vt:lpstr>Слайд 14</vt:lpstr>
      <vt:lpstr>Релаксационные упражнения 1. Соединить ладони перед собой и давить одной рукой на другую.. 3. Ухватиться руками за сидение стула, и сильно потянуть его к себе, спину держать прямо.     Упражнение «Пальцы». Соедините кисти рук так, чтобы оставались свободными большие пальцы. Сядьте удобно, расслабьтесь, закройте глаза и медленно вращайте большие пальцы относительно друг друга. Старайтесь ни о чем не думать.  Упражнение «Тепло». Сведите ладони рук на расстояние одного сантиметра. Вы почувствуете тепло. Сосредоточьте внимание на этом чувстве тепла. При этом вы как бы замрете, затаитесь. Постарайтесь запомнить это расслабленное (затаенное) состояние. Максимальной сосредоточенности удается достигнуть именно в расслабленном состоянии.   «Колечко». С усилием, направляя кончик языка назад по верхнему небу, постарайтесь дотронуться языком до маленького язычка. Попробуйте делать это беззвучно и с закрытым ртом легче, быстрее, еще быстрее - 10-15 с. «Перекаты головы». После выполнения этого упражнения голос начинает звучать гораздо громче. Наклоните голову вперед и медленно перекатывайте ее от одного плеча к другому. Опустив плечи, повторите то же самое Сцепить пальцы за головой и давить ладонями на затылок, не меняя положения головы Сложите руки в замок, обхватите ими затылок, направьте локти вперед. Потяните голову к локтям. Не сопротивляйтесь, растягивайте шейный отдел позвоночника. Тяните ровно - так, чтобы было приятно, 10-15 с.     Массаж стрессозависимых зон. Массаж области задней поверхности шеи, включая затылочные бугры (круговыми движениями, в течение 1 минуты). Массаж области трапециевидной мышцы. Массаж межлопаточного пространства, углов лопаток и поверхности лопаточной области.. Массаж плечевых суставов. Состояние зажатости и напряженности мышц затылка, шеи и плеч влечет за собой недостаточное поступление кислорода к голове и головном мозге, вызванное прерывистым и поверхностным дыханием, снижение зрительной работоспособности глаз, внимания и мыслительной активности, боли в глазах или вокруг глаз, головные боли или приступы мигрени, которые усиливаются, быструю утомляемость </vt:lpstr>
      <vt:lpstr>4-5 лет средний возраст</vt:lpstr>
      <vt:lpstr>Слайд 17</vt:lpstr>
      <vt:lpstr>Слайд 18</vt:lpstr>
      <vt:lpstr>5-7 лет старший дошкольный возраст</vt:lpstr>
      <vt:lpstr>4) Маленькие дети не бывают ленивыми. Лень- это не причина, а следствие неуспехов. Это защита организма, который не справляется с  непосильной нагрузкой. Ему трудно и он уходит от нашего обучающего воздействия. Нужно выяснить почему трудно и помочь преодолеть эту трудность.  5)Развивается самостоятельность, ответственность: нужны постоянные поручения, которые он должен выполнять  НО страшна «выученная беспомощность». Если 1,2,3 раза ребенок не смог выполнить задание, то он уже  и не ищет решения. (ты все равно не сможешь сделать)  6) Трудовая деятельность развивается до 10 лет 7) Внимание детей становится более устойчивым и произвольным.  Дети могут заниматься не очень привлекательным, но нужным делом в течение 20-25 минут вместе со взрослым.  Ребенок этого возраста уже способен действовать по правилу.   8) Объем памяти в 5-6 лет изменяется не существенно. Улучшается ее устойчивость.       При этом для запоминания детьми уже могут использоваться несложные приемы и средства (в качестве «подсказки» могут выступать        карточки или рисунки).  </vt:lpstr>
      <vt:lpstr>Слайд 21</vt:lpstr>
      <vt:lpstr> Мальчики чаще задают взрослым вопросы ради получения какой-то конкретной информации (А какое у нас следующее занятие?), а девочки для установления контакта со взрослым (А вы к нам еще придете?). То есть мальчики (и мужчины) больше ориентированы на информацию, а девочки (и женщины) - на отношения между людьми. - Время, необходимое для вхождения в занятие  - период врабатываемости - у детей зависит от пола. Девочки обычно после начала занятия быстро набирают оптимальный уровень работоспособности.. Мальчики же раскачиваются долго и на воспитателя  смотрят редко. - У девочек в дошкольном и младшем школьном возрасте обычно лучше развита речь, часто они сильнее мальчиков физически, их биологический возраст (даже при одинаковом так называемом "паспортном" возрасте) выше. Они оттесняют мальчиков физически и "забивают" их в речевом плане. Но их ответы более однообразны, и, видимо, их мышление более однотипно. -  Среди мальчиков больше вариантов индивидуальности, они нестандартно и интересно мыслят, но их внутренний мир часто скрыт от нас, т.к. они реже раскрывают его в словах. Они молчат, и нам кажется, что они не думают, не ищут решений, а поиск идет, он интересней и богаче, чем мы можем себе представить.   -  В любой деятельности, требующей поиска, свежего, нестандартного решения, впереди мужчины. А там, где нужно высочайшее исполнительское мастерство, женщины лидируют или, по крайней мере, не уступают мужчинам. </vt:lpstr>
      <vt:lpstr>-Мальчику меньше подходит прием «повторения и закрепления» материала. Его мозг не воспринимает повторов и автоматически «выключается». - Девочки, напротив, все прекрасно воспринимают и во второй, и в пятый раз.  - В подсознании любого человека присутствуют так называемые архетипы – фундаментальные образы.Опираясь на эту символику легко заинтересовать ребенка , объяснить какие-то малопонятные ему вещи  -Девочки крайне чувствительны к интонациям, к форме оценки, ее публичности.  - Для мальчиков наиболее значимым является указание на то, что он добился результата именно в этом: научился здороваться, чистить зубы, конструировать что-то и т.п.  -Ругая мальчика, изложите кратко и точно, чем вы недовольны, т.к. он не может долго удерживать эмоциональное напряжение. Его мозг как бы отключит слуховой канал, и ребенок перестанет вас слушать и слышать.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ПРИЧИНЫ несформированности нервных волокон </dc:title>
  <dc:creator>User</dc:creator>
  <cp:lastModifiedBy>юсер</cp:lastModifiedBy>
  <cp:revision>117</cp:revision>
  <dcterms:created xsi:type="dcterms:W3CDTF">2011-11-16T15:40:41Z</dcterms:created>
  <dcterms:modified xsi:type="dcterms:W3CDTF">2012-01-03T18:52:59Z</dcterms:modified>
</cp:coreProperties>
</file>