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00"/>
    <a:srgbClr val="3399FF"/>
    <a:srgbClr val="FFFF00"/>
    <a:srgbClr val="008000"/>
    <a:srgbClr val="CC00FF"/>
    <a:srgbClr val="66FF33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09F62-05BB-41B1-9DD7-E06A96A85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81794-E9FA-4E3E-A2BC-1156A6D47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0956E-9BA0-421E-84DA-F898047CC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0B912-CF29-4284-8AE6-5DE9B4092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14701-5B8C-4A28-9DB5-D4DA7FBAE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283F4-411C-4CD9-B5AF-0A7F2D9B5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BB1EB-9CA4-4FC8-A86B-9C5F10617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8B452-DAC8-42FE-8320-FD04DF24D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5DDF8-E29E-4D19-8F3B-4BEE6D8FA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C9732-DFDB-4A27-9610-9CEE75072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8C6E9-A870-4103-9B45-9A205AF3C4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147AD9-EB29-403F-9646-7051D5EB0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 spd="med">
    <p:wheel spokes="1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404813"/>
            <a:ext cx="7580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accent2"/>
                </a:solidFill>
                <a:latin typeface="Century" pitchFamily="18" charset="0"/>
              </a:rPr>
              <a:t>ГОУ ЦРР –детский сад №2667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71500" y="1931988"/>
            <a:ext cx="82486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accent2"/>
                </a:solidFill>
              </a:rPr>
              <a:t>Формирование сенсорных эталонов у детей младшего </a:t>
            </a:r>
          </a:p>
          <a:p>
            <a:r>
              <a:rPr lang="ru-RU" sz="2000" b="1">
                <a:solidFill>
                  <a:schemeClr val="accent2"/>
                </a:solidFill>
              </a:rPr>
              <a:t>дошкольного возраста и их значение для дальнейшего</a:t>
            </a:r>
          </a:p>
          <a:p>
            <a:r>
              <a:rPr lang="ru-RU" sz="2000" b="1">
                <a:solidFill>
                  <a:schemeClr val="accent2"/>
                </a:solidFill>
              </a:rPr>
              <a:t>успешного развития ребёнка</a:t>
            </a:r>
            <a:endParaRPr lang="en-US" sz="2000" b="1">
              <a:solidFill>
                <a:schemeClr val="accent2"/>
              </a:solidFill>
            </a:endParaRPr>
          </a:p>
          <a:p>
            <a:pPr algn="ctr"/>
            <a:r>
              <a:rPr lang="ru-RU" sz="2000" b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357563" y="5786438"/>
            <a:ext cx="4500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err="1">
                <a:solidFill>
                  <a:schemeClr val="accent2"/>
                </a:solidFill>
              </a:rPr>
              <a:t>Воспитатель:Горлова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b="1" dirty="0">
                <a:solidFill>
                  <a:schemeClr val="accent2"/>
                </a:solidFill>
              </a:rPr>
              <a:t>А.Ю</a:t>
            </a:r>
          </a:p>
          <a:p>
            <a:r>
              <a:rPr lang="ru-RU" b="1" dirty="0">
                <a:solidFill>
                  <a:schemeClr val="accent2"/>
                </a:solidFill>
              </a:rPr>
              <a:t>    г.Москва </a:t>
            </a:r>
            <a:r>
              <a:rPr lang="ru-RU" b="1" dirty="0" smtClean="0">
                <a:solidFill>
                  <a:schemeClr val="accent2"/>
                </a:solidFill>
              </a:rPr>
              <a:t>2013г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924300" y="3573463"/>
            <a:ext cx="29733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  <a:r>
              <a:rPr lang="ru-RU" b="1">
                <a:solidFill>
                  <a:schemeClr val="accent2"/>
                </a:solidFill>
              </a:rPr>
              <a:t> </a:t>
            </a:r>
            <a:r>
              <a:rPr lang="en-US" b="1">
                <a:solidFill>
                  <a:schemeClr val="accent2"/>
                </a:solidFill>
              </a:rPr>
              <a:t>II </a:t>
            </a:r>
            <a:r>
              <a:rPr lang="ru-RU" b="1">
                <a:solidFill>
                  <a:schemeClr val="accent2"/>
                </a:solidFill>
              </a:rPr>
              <a:t>младшая группа</a:t>
            </a:r>
            <a:r>
              <a:rPr lang="ru-RU"/>
              <a:t>.</a:t>
            </a:r>
          </a:p>
        </p:txBody>
      </p:sp>
      <p:sp>
        <p:nvSpPr>
          <p:cNvPr id="2" name="Прямоугольник 5"/>
          <p:cNvSpPr>
            <a:spLocks noChangeArrowheads="1"/>
          </p:cNvSpPr>
          <p:nvPr/>
        </p:nvSpPr>
        <p:spPr bwMode="auto">
          <a:xfrm>
            <a:off x="827088" y="4365625"/>
            <a:ext cx="24685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Из опыта работы</a:t>
            </a:r>
            <a:endParaRPr lang="ru-RU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258888" y="276225"/>
            <a:ext cx="7767637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Сенсорное развитие ребёнка-это развитие его восприятия</a:t>
            </a:r>
          </a:p>
          <a:p>
            <a:r>
              <a:rPr lang="ru-RU"/>
              <a:t>и формирование представлений о внешних свойствах</a:t>
            </a:r>
          </a:p>
          <a:p>
            <a:r>
              <a:rPr lang="ru-RU"/>
              <a:t>предметов: их форме, цвете, величине, положению в </a:t>
            </a:r>
          </a:p>
          <a:p>
            <a:r>
              <a:rPr lang="ru-RU"/>
              <a:t>пространстве, а также запахе, вкусе и т.д.Значение </a:t>
            </a:r>
          </a:p>
          <a:p>
            <a:r>
              <a:rPr lang="ru-RU"/>
              <a:t>сенсорного развития в раннем и дошкольном детстве</a:t>
            </a:r>
          </a:p>
          <a:p>
            <a:r>
              <a:rPr lang="ru-RU"/>
              <a:t>трудно переоценить. Именно  этот  возраст наиболее </a:t>
            </a:r>
          </a:p>
          <a:p>
            <a:r>
              <a:rPr lang="ru-RU"/>
              <a:t>благоприятен для представлений об окружающем мире.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331913" y="5229225"/>
            <a:ext cx="7416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 познания предметов и явлений окружающего мира</a:t>
            </a:r>
          </a:p>
          <a:p>
            <a:r>
              <a:rPr lang="ru-RU"/>
              <a:t>начинается познание. Все другие формы познания-</a:t>
            </a:r>
          </a:p>
          <a:p>
            <a:r>
              <a:rPr lang="ru-RU"/>
              <a:t>запоминание, мышление, воображение- строятся на </a:t>
            </a:r>
          </a:p>
          <a:p>
            <a:r>
              <a:rPr lang="ru-RU"/>
              <a:t>основе образов восприятия, являются результатом </a:t>
            </a:r>
          </a:p>
          <a:p>
            <a:r>
              <a:rPr lang="ru-RU"/>
              <a:t>их переработки.</a:t>
            </a:r>
          </a:p>
        </p:txBody>
      </p:sp>
      <p:pic>
        <p:nvPicPr>
          <p:cNvPr id="3076" name="Рисунок 4" descr="D:\детский сад 2 папка\SDC1323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12" y="2285992"/>
            <a:ext cx="4143386" cy="301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11188" y="333375"/>
            <a:ext cx="817245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Начиная работу с малышами с самых азов, я старалась поддерживать</a:t>
            </a:r>
          </a:p>
          <a:p>
            <a:r>
              <a:rPr lang="ru-RU" sz="1600"/>
              <a:t>их природное любопытство, создавались условия ,способствующие</a:t>
            </a:r>
          </a:p>
          <a:p>
            <a:r>
              <a:rPr lang="ru-RU" sz="1600"/>
              <a:t>развитию познавательной сферы. Познавательное отношение к миру</a:t>
            </a:r>
          </a:p>
          <a:p>
            <a:r>
              <a:rPr lang="ru-RU" sz="1600"/>
              <a:t>у детей трёх лет формировала во время наблюдений за интересую-</a:t>
            </a:r>
          </a:p>
          <a:p>
            <a:r>
              <a:rPr lang="ru-RU" sz="1600"/>
              <a:t>щими малышей</a:t>
            </a:r>
            <a:r>
              <a:rPr lang="en-US" sz="1600"/>
              <a:t> </a:t>
            </a:r>
            <a:r>
              <a:rPr lang="ru-RU" sz="1600"/>
              <a:t>объектами, событиями , явлениями; эксперементиро-</a:t>
            </a:r>
          </a:p>
          <a:p>
            <a:r>
              <a:rPr lang="ru-RU" sz="1600"/>
              <a:t>ванию и использованию свойств и качеств отдельных предметов;</a:t>
            </a:r>
          </a:p>
          <a:p>
            <a:r>
              <a:rPr lang="ru-RU" sz="1600"/>
              <a:t>прогулок в разное время года. Маленькие дети с интересом наблюдают</a:t>
            </a:r>
          </a:p>
          <a:p>
            <a:r>
              <a:rPr lang="ru-RU" sz="1600"/>
              <a:t>самые разные объекты ,явления и события окружающей их</a:t>
            </a:r>
          </a:p>
          <a:p>
            <a:r>
              <a:rPr lang="ru-RU" sz="1600"/>
              <a:t>действительности. У 3-4 летнего ребёнка это одна из доступных, </a:t>
            </a:r>
          </a:p>
          <a:p>
            <a:r>
              <a:rPr lang="ru-RU" sz="1600"/>
              <a:t>естественных форм познания мира.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79388" y="3429000"/>
            <a:ext cx="5040312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С огромным вниманием ребёнок наблюдает самые простые явления и события:</a:t>
            </a:r>
          </a:p>
          <a:p>
            <a:r>
              <a:rPr lang="ru-RU" sz="1400" b="1"/>
              <a:t>если камушки намочить, то они преображаются, изменяются;</a:t>
            </a:r>
          </a:p>
          <a:p>
            <a:r>
              <a:rPr lang="ru-RU" sz="1400" b="1"/>
              <a:t>из сухого песка ничего нельзя построить ,а из мокрого можно;</a:t>
            </a:r>
          </a:p>
          <a:p>
            <a:r>
              <a:rPr lang="ru-RU" sz="1400" b="1"/>
              <a:t>ткань состоит из ниточек;</a:t>
            </a:r>
          </a:p>
          <a:p>
            <a:r>
              <a:rPr lang="ru-RU" sz="1400" b="1"/>
              <a:t>не все предметы тонут в воде;</a:t>
            </a:r>
          </a:p>
          <a:p>
            <a:r>
              <a:rPr lang="ru-RU" sz="1400" b="1"/>
              <a:t>не в каждое отверстие можно просунуть пальчик ,а заглянуть можно в каждую ,но не всегда что то увидишь;</a:t>
            </a:r>
          </a:p>
          <a:p>
            <a:r>
              <a:rPr lang="ru-RU" sz="1400" b="1"/>
              <a:t>Не все предметы можно соединить или сцепить друг с другом; и т.д</a:t>
            </a:r>
          </a:p>
          <a:p>
            <a:r>
              <a:rPr lang="ru-RU" sz="1400" b="1"/>
              <a:t>.</a:t>
            </a:r>
          </a:p>
        </p:txBody>
      </p:sp>
      <p:pic>
        <p:nvPicPr>
          <p:cNvPr id="4100" name="Рисунок 6" descr="C:\Documents and Settings\Alla\Мои документы\Мои рисунки\детский сад 2011-6.12\SDC1321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3" y="3357563"/>
            <a:ext cx="36290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09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6" descr="D:\детский сад 2 папка\SDC1324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214313"/>
            <a:ext cx="3500438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Рисунок 8" descr="D:\детский сад 2 папка\SDC1324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43625" y="142875"/>
            <a:ext cx="2857500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Рисунок 9" descr="D:\детский сад 2 папка\SDC1324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38" y="3143250"/>
            <a:ext cx="271462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Рисунок 14" descr="D:\детский сад 2 папка\SDC13241.JPG"/>
          <p:cNvSpPr>
            <a:spLocks noChangeAspect="1" noChangeArrowheads="1"/>
          </p:cNvSpPr>
          <p:nvPr/>
        </p:nvSpPr>
        <p:spPr bwMode="auto">
          <a:xfrm>
            <a:off x="4929188" y="4643438"/>
            <a:ext cx="3729037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126" name="Рисунок 6" descr="D:\детский сад 2 папка\SDC1324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43625" y="3857625"/>
            <a:ext cx="2709863" cy="282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Рисунок 8" descr="D:\детский сад 2 папка\SDC1324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71875" y="2214563"/>
            <a:ext cx="254317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68313" y="188913"/>
            <a:ext cx="8424862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В </a:t>
            </a:r>
            <a:r>
              <a:rPr lang="ru-RU" dirty="0" smtClean="0">
                <a:solidFill>
                  <a:srgbClr val="000000"/>
                </a:solidFill>
              </a:rPr>
              <a:t>течение </a:t>
            </a:r>
            <a:r>
              <a:rPr lang="ru-RU" dirty="0">
                <a:solidFill>
                  <a:srgbClr val="000000"/>
                </a:solidFill>
              </a:rPr>
              <a:t>года мы с детьми учимся:</a:t>
            </a:r>
          </a:p>
          <a:p>
            <a:r>
              <a:rPr lang="ru-RU" b="1" dirty="0">
                <a:solidFill>
                  <a:srgbClr val="000000"/>
                </a:solidFill>
              </a:rPr>
              <a:t>*</a:t>
            </a:r>
            <a:r>
              <a:rPr lang="ru-RU" dirty="0">
                <a:solidFill>
                  <a:srgbClr val="000000"/>
                </a:solidFill>
              </a:rPr>
              <a:t>Выделять различные признаки и свойства объектов и явлений;</a:t>
            </a:r>
          </a:p>
          <a:p>
            <a:r>
              <a:rPr lang="ru-RU" b="1" dirty="0">
                <a:solidFill>
                  <a:srgbClr val="000000"/>
                </a:solidFill>
              </a:rPr>
              <a:t>*</a:t>
            </a:r>
            <a:r>
              <a:rPr lang="ru-RU" dirty="0">
                <a:solidFill>
                  <a:srgbClr val="000000"/>
                </a:solidFill>
              </a:rPr>
              <a:t>Сравнивать объекты и явления по одному признаку или свойству;</a:t>
            </a:r>
          </a:p>
          <a:p>
            <a:r>
              <a:rPr lang="ru-RU" b="1" dirty="0">
                <a:solidFill>
                  <a:srgbClr val="000000"/>
                </a:solidFill>
              </a:rPr>
              <a:t>*</a:t>
            </a:r>
            <a:r>
              <a:rPr lang="ru-RU" dirty="0">
                <a:solidFill>
                  <a:srgbClr val="000000"/>
                </a:solidFill>
              </a:rPr>
              <a:t>Устанавливать отношения сходства, тождества и различия</a:t>
            </a:r>
          </a:p>
          <a:p>
            <a:r>
              <a:rPr lang="ru-RU" dirty="0">
                <a:solidFill>
                  <a:srgbClr val="000000"/>
                </a:solidFill>
              </a:rPr>
              <a:t>(подбирать пары одинаковых предметов или их изображения);</a:t>
            </a:r>
          </a:p>
          <a:p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b="1" dirty="0">
                <a:solidFill>
                  <a:srgbClr val="000000"/>
                </a:solidFill>
              </a:rPr>
              <a:t>*</a:t>
            </a:r>
            <a:r>
              <a:rPr lang="ru-RU" dirty="0">
                <a:solidFill>
                  <a:srgbClr val="000000"/>
                </a:solidFill>
              </a:rPr>
              <a:t>Осуществлять классификацию  по одному признаку; </a:t>
            </a:r>
          </a:p>
          <a:p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b="1" dirty="0">
                <a:solidFill>
                  <a:srgbClr val="000000"/>
                </a:solidFill>
              </a:rPr>
              <a:t>*</a:t>
            </a:r>
            <a:r>
              <a:rPr lang="ru-RU" dirty="0">
                <a:solidFill>
                  <a:srgbClr val="000000"/>
                </a:solidFill>
              </a:rPr>
              <a:t>Осуществлять </a:t>
            </a:r>
            <a:r>
              <a:rPr lang="ru-RU" dirty="0" err="1">
                <a:solidFill>
                  <a:srgbClr val="000000"/>
                </a:solidFill>
              </a:rPr>
              <a:t>сериацию</a:t>
            </a:r>
            <a:r>
              <a:rPr lang="ru-RU" dirty="0">
                <a:solidFill>
                  <a:srgbClr val="000000"/>
                </a:solidFill>
              </a:rPr>
              <a:t>(на уровне практического действия</a:t>
            </a:r>
          </a:p>
          <a:p>
            <a:r>
              <a:rPr lang="ru-RU" dirty="0">
                <a:solidFill>
                  <a:srgbClr val="000000"/>
                </a:solidFill>
              </a:rPr>
              <a:t> собирать 5-7 местную </a:t>
            </a:r>
            <a:r>
              <a:rPr lang="ru-RU" dirty="0" err="1">
                <a:solidFill>
                  <a:srgbClr val="000000"/>
                </a:solidFill>
              </a:rPr>
              <a:t>матрёшку,пирамидку</a:t>
            </a:r>
            <a:r>
              <a:rPr lang="ru-RU" dirty="0">
                <a:solidFill>
                  <a:srgbClr val="000000"/>
                </a:solidFill>
              </a:rPr>
              <a:t>);</a:t>
            </a:r>
          </a:p>
          <a:p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b="1" dirty="0">
                <a:solidFill>
                  <a:srgbClr val="000000"/>
                </a:solidFill>
              </a:rPr>
              <a:t>*</a:t>
            </a:r>
            <a:r>
              <a:rPr lang="ru-RU" dirty="0">
                <a:solidFill>
                  <a:srgbClr val="000000"/>
                </a:solidFill>
              </a:rPr>
              <a:t>Различать количественный состав(</a:t>
            </a:r>
            <a:r>
              <a:rPr lang="ru-RU" dirty="0" err="1">
                <a:solidFill>
                  <a:srgbClr val="000000"/>
                </a:solidFill>
              </a:rPr>
              <a:t>много-мало,пустой-полный</a:t>
            </a:r>
            <a:r>
              <a:rPr lang="ru-RU" dirty="0">
                <a:solidFill>
                  <a:srgbClr val="000000"/>
                </a:solidFill>
              </a:rPr>
              <a:t>,</a:t>
            </a:r>
          </a:p>
          <a:p>
            <a:r>
              <a:rPr lang="ru-RU" dirty="0">
                <a:solidFill>
                  <a:srgbClr val="000000"/>
                </a:solidFill>
              </a:rPr>
              <a:t>    </a:t>
            </a:r>
            <a:r>
              <a:rPr lang="ru-RU" dirty="0" err="1">
                <a:solidFill>
                  <a:srgbClr val="000000"/>
                </a:solidFill>
              </a:rPr>
              <a:t>большой-маленький</a:t>
            </a:r>
            <a:r>
              <a:rPr lang="ru-RU" dirty="0">
                <a:solidFill>
                  <a:srgbClr val="000000"/>
                </a:solidFill>
              </a:rPr>
              <a:t> и т.д.)</a:t>
            </a:r>
          </a:p>
          <a:p>
            <a:r>
              <a:rPr lang="ru-RU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6147" name="Рисунок 8" descr="C:\Documents and Settings\Alla\Мои документы\Мои рисунки\детский сад 2011-6.12\SDC132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3071813"/>
            <a:ext cx="221456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Рисунок 9" descr="C:\Documents and Settings\Alla\Мои документы\Мои рисунки\детский сад 2011-6.12\SDC1319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25" y="3143250"/>
            <a:ext cx="20383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Рисунок 11" descr="C:\Documents and Settings\Alla\Мои документы\Мои рисунки\детский сад 2011-6.12\SDC132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7750" y="4929188"/>
            <a:ext cx="2157413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Рисунок 12" descr="C:\Documents and Settings\Alla\Мои документы\Мои рисунки\детский сад 2011-6.12\SDC1320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88" y="4810125"/>
            <a:ext cx="16383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Рисунок 13" descr="C:\Documents and Settings\Alla\Мои документы\Мои рисунки\детский сад 2011-6.12\SDC1319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357563" y="3214688"/>
            <a:ext cx="2225675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071563" y="276225"/>
            <a:ext cx="74295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Младший дошкольный возраст-самый благоприятный</a:t>
            </a:r>
          </a:p>
          <a:p>
            <a:r>
              <a:rPr lang="ru-RU"/>
              <a:t>период для сенсорного воспитания, без которого не </a:t>
            </a:r>
          </a:p>
          <a:p>
            <a:r>
              <a:rPr lang="ru-RU"/>
              <a:t>возможно формирование умственных способностей</a:t>
            </a:r>
          </a:p>
          <a:p>
            <a:r>
              <a:rPr lang="ru-RU"/>
              <a:t>ребёнка. Овладение сенсорными эталонами осуществля-</a:t>
            </a:r>
          </a:p>
          <a:p>
            <a:r>
              <a:rPr lang="ru-RU"/>
              <a:t>ется в предметной деятельности, которая становится</a:t>
            </a:r>
          </a:p>
          <a:p>
            <a:r>
              <a:rPr lang="ru-RU"/>
              <a:t>ведущим видом деятельности.Также это оказывает </a:t>
            </a:r>
          </a:p>
          <a:p>
            <a:r>
              <a:rPr lang="ru-RU"/>
              <a:t>влияние на развитие речи т.к.большая часть слов,которую</a:t>
            </a:r>
          </a:p>
          <a:p>
            <a:r>
              <a:rPr lang="ru-RU"/>
              <a:t>усваивают дети  младшего возраста, содержат в себе</a:t>
            </a:r>
          </a:p>
          <a:p>
            <a:r>
              <a:rPr lang="ru-RU"/>
              <a:t>название предметов и действий.</a:t>
            </a:r>
          </a:p>
          <a:p>
            <a:endParaRPr lang="ru-RU"/>
          </a:p>
        </p:txBody>
      </p:sp>
      <p:pic>
        <p:nvPicPr>
          <p:cNvPr id="7171" name="Рисунок 7" descr="C:\Documents and Settings\Alla\Мои документы\Мои рисунки\детский сад 2011-6.12\SDC1319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2857500"/>
            <a:ext cx="2357438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Рисунок 8" descr="C:\Documents and Settings\Alla\Мои документы\Мои рисунки\детский сад 2011-6.12\SDC1318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86500" y="2857500"/>
            <a:ext cx="264318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Рисунок 9" descr="C:\Documents and Settings\Alla\Мои документы\Мои рисунки\детский сад 2011-6.12\SDC1320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00438" y="2928938"/>
            <a:ext cx="207168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Рисунок 10" descr="C:\Documents and Settings\Alla\Мои документы\Мои рисунки\детский сад 2011-6.12\SDC1320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14938" y="4714875"/>
            <a:ext cx="221456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Рисунок 11" descr="C:\Documents and Settings\Alla\Мои документы\Мои рисунки\детский сад 2011-6.12\SDC1320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857375" y="4714875"/>
            <a:ext cx="2000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357313" y="188913"/>
            <a:ext cx="71755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Для успешного формирования у детей младшего возраста сенсорных эталонов </a:t>
            </a:r>
          </a:p>
          <a:p>
            <a:r>
              <a:rPr lang="ru-RU"/>
              <a:t>должна идти планомерная систематичная</a:t>
            </a:r>
          </a:p>
          <a:p>
            <a:r>
              <a:rPr lang="ru-RU"/>
              <a:t>работа взрослого.</a:t>
            </a:r>
            <a:r>
              <a:rPr lang="en-US"/>
              <a:t> </a:t>
            </a:r>
            <a:r>
              <a:rPr lang="ru-RU"/>
              <a:t>Вся работа должна строиться от простого к сложному</a:t>
            </a:r>
            <a:r>
              <a:rPr lang="en-US"/>
              <a:t> </a:t>
            </a:r>
            <a:r>
              <a:rPr lang="ru-RU"/>
              <a:t>,с учётом предыдущего опыта ребёнка</a:t>
            </a:r>
            <a:r>
              <a:rPr lang="en-US"/>
              <a:t> </a:t>
            </a:r>
            <a:r>
              <a:rPr lang="ru-RU"/>
              <a:t>,его возрастных и индивидуальных особенностей.</a:t>
            </a:r>
          </a:p>
        </p:txBody>
      </p:sp>
      <p:pic>
        <p:nvPicPr>
          <p:cNvPr id="8195" name="Рисунок 6" descr="D:\детский сад 2 папка\SDC1324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25" y="3429000"/>
            <a:ext cx="28575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Рисунок 7" descr="D:\детский сад 2 папка\SDC1324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50" y="2214563"/>
            <a:ext cx="242887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Рисунок 11" descr="D:\детский сад 2 папка\SDC1324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15063" y="3643313"/>
            <a:ext cx="2581275" cy="303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Рисунок 5" descr="D:\детский сад 2 папка\SDC1322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6250" y="2071688"/>
            <a:ext cx="2735263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95288" y="0"/>
            <a:ext cx="8285162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Накопленные за определённый период теоретические  и </a:t>
            </a:r>
          </a:p>
          <a:p>
            <a:r>
              <a:rPr lang="ru-RU"/>
              <a:t>практические знания по формированию сенсорных эталонов,</a:t>
            </a:r>
          </a:p>
          <a:p>
            <a:r>
              <a:rPr lang="ru-RU"/>
              <a:t>знание особенностей психического развития детей младшего дошкольного возраста ,позволяет успешно проводить работу по развитию восприятия окружающего мира. В перспективе</a:t>
            </a:r>
          </a:p>
          <a:p>
            <a:r>
              <a:rPr lang="ru-RU"/>
              <a:t>планирую</a:t>
            </a:r>
            <a:r>
              <a:rPr lang="en-US"/>
              <a:t> </a:t>
            </a:r>
            <a:r>
              <a:rPr lang="ru-RU"/>
              <a:t>дозированно</a:t>
            </a:r>
            <a:r>
              <a:rPr lang="en-US"/>
              <a:t> </a:t>
            </a:r>
            <a:r>
              <a:rPr lang="ru-RU"/>
              <a:t> использовать компьютерные программы по сенсорному развитию для детей 3-4лет разработанные специалистами по дошкольному образованию.</a:t>
            </a:r>
          </a:p>
          <a:p>
            <a:endParaRPr lang="ru-RU"/>
          </a:p>
        </p:txBody>
      </p:sp>
      <p:pic>
        <p:nvPicPr>
          <p:cNvPr id="9219" name="Рисунок 13" descr="C:\Documents and Settings\Alla\Мои документы\Мои рисунки\детский сад 2011-6.12\SDC1318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2428875"/>
            <a:ext cx="1928813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Рисунок 14" descr="C:\Documents and Settings\Alla\Мои документы\Мои рисунки\детский сад 2011-6.12\SDC1321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71750" y="2428875"/>
            <a:ext cx="1638300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15" descr="C:\Documents and Settings\Alla\Мои документы\Мои рисунки\детский сад 2011-6.12\SDC1321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3438" y="2357438"/>
            <a:ext cx="19907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Рисунок 16" descr="C:\Documents and Settings\Alla\Мои документы\Мои рисунки\детский сад 2011-6.12\SDC1321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500" y="4857750"/>
            <a:ext cx="207168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Рисунок 12" descr="D:\детский сад 2 папка\SDC13249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58000" y="2428875"/>
            <a:ext cx="18796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Рисунок 13" descr="D:\детский сад 2 папка\SDC1325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14688" y="4643438"/>
            <a:ext cx="2641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Рисунок 14" descr="D:\детский сад 2 папка\SDC13255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215063" y="4572000"/>
            <a:ext cx="1562100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Рисунок 15" descr="D:\детский сад 2 папка\SDC13253.JPG"/>
          <p:cNvSpPr>
            <a:spLocks noChangeAspect="1" noChangeArrowheads="1"/>
          </p:cNvSpPr>
          <p:nvPr/>
        </p:nvSpPr>
        <p:spPr bwMode="auto">
          <a:xfrm>
            <a:off x="6643688" y="4929188"/>
            <a:ext cx="22098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WordArt 4"/>
          <p:cNvSpPr>
            <a:spLocks noChangeArrowheads="1" noChangeShapeType="1" noTextEdit="1"/>
          </p:cNvSpPr>
          <p:nvPr/>
        </p:nvSpPr>
        <p:spPr bwMode="auto">
          <a:xfrm>
            <a:off x="1071538" y="2871788"/>
            <a:ext cx="7000924" cy="1114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72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СПАСИБО </a:t>
            </a:r>
            <a:r>
              <a:rPr lang="ru-RU" sz="72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ЗА  ВНИМАНИЕ</a:t>
            </a:r>
            <a:endParaRPr lang="ru-RU" sz="72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515</Words>
  <Application>Microsoft Office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Алла</cp:lastModifiedBy>
  <cp:revision>56</cp:revision>
  <dcterms:created xsi:type="dcterms:W3CDTF">2010-10-23T05:07:48Z</dcterms:created>
  <dcterms:modified xsi:type="dcterms:W3CDTF">2013-02-20T16:15:12Z</dcterms:modified>
</cp:coreProperties>
</file>