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5" r:id="rId3"/>
    <p:sldId id="266" r:id="rId4"/>
    <p:sldId id="267" r:id="rId5"/>
    <p:sldId id="268" r:id="rId6"/>
    <p:sldId id="269" r:id="rId7"/>
    <p:sldId id="270" r:id="rId8"/>
    <p:sldId id="271" r:id="rId9"/>
    <p:sldId id="272" r:id="rId10"/>
    <p:sldId id="273" r:id="rId11"/>
    <p:sldId id="281" r:id="rId12"/>
    <p:sldId id="282" r:id="rId13"/>
    <p:sldId id="283" r:id="rId14"/>
    <p:sldId id="274" r:id="rId15"/>
    <p:sldId id="275" r:id="rId16"/>
    <p:sldId id="285" r:id="rId17"/>
    <p:sldId id="277" r:id="rId18"/>
    <p:sldId id="278" r:id="rId19"/>
    <p:sldId id="256" r:id="rId20"/>
    <p:sldId id="279" r:id="rId21"/>
    <p:sldId id="257" r:id="rId22"/>
    <p:sldId id="260" r:id="rId23"/>
    <p:sldId id="261" r:id="rId24"/>
    <p:sldId id="258" r:id="rId25"/>
    <p:sldId id="259" r:id="rId26"/>
    <p:sldId id="262" r:id="rId27"/>
    <p:sldId id="287" r:id="rId28"/>
    <p:sldId id="289" r:id="rId29"/>
    <p:sldId id="290" r:id="rId30"/>
    <p:sldId id="291" r:id="rId31"/>
    <p:sldId id="292" r:id="rId32"/>
    <p:sldId id="264" r:id="rId33"/>
    <p:sldId id="288" r:id="rId34"/>
    <p:sldId id="28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D72059-E9B2-4CDA-8E67-E86BAB279A56}" type="datetimeFigureOut">
              <a:rPr lang="ru-RU" smtClean="0"/>
              <a:pPr/>
              <a:t>08.12.2011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6EDB4-082A-4C55-9482-5BD3E6BCDF3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72059-E9B2-4CDA-8E67-E86BAB279A56}" type="datetimeFigureOut">
              <a:rPr lang="ru-RU" smtClean="0"/>
              <a:pPr/>
              <a:t>08.12.2011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6EDB4-082A-4C55-9482-5BD3E6BCDF3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600" b="1" i="1" dirty="0" smtClean="0">
                <a:solidFill>
                  <a:schemeClr val="accent2">
                    <a:lumMod val="75000"/>
                  </a:schemeClr>
                </a:solidFill>
                <a:cs typeface="Aharoni" pitchFamily="2" charset="-79"/>
              </a:rPr>
              <a:t>Диагностика межличностных отношений в подготовительной к школе группе</a:t>
            </a:r>
            <a:endParaRPr lang="ru-RU" sz="3600" b="1" i="1" dirty="0">
              <a:solidFill>
                <a:schemeClr val="accent2">
                  <a:lumMod val="75000"/>
                </a:schemeClr>
              </a:solidFill>
              <a:cs typeface="Aharoni" pitchFamily="2" charset="-79"/>
            </a:endParaRPr>
          </a:p>
        </p:txBody>
      </p:sp>
      <p:pic>
        <p:nvPicPr>
          <p:cNvPr id="5122" name="Picture 2" descr="C:\Users\1\Desktop\Мастерская Сайтов\01. Мои работы\Детский сад 1044 28.site\Загружаемые файлы\IMG_7088.jpg"/>
          <p:cNvPicPr>
            <a:picLocks noGrp="1" noChangeAspect="1" noChangeArrowheads="1"/>
          </p:cNvPicPr>
          <p:nvPr>
            <p:ph sz="half" idx="2"/>
          </p:nvPr>
        </p:nvPicPr>
        <p:blipFill>
          <a:blip r:embed="rId2" cstate="print"/>
          <a:srcRect/>
          <a:stretch>
            <a:fillRect/>
          </a:stretch>
        </p:blipFill>
        <p:spPr bwMode="auto">
          <a:xfrm flipH="1">
            <a:off x="179512" y="2348880"/>
            <a:ext cx="4038600" cy="3028950"/>
          </a:xfrm>
          <a:prstGeom prst="snip2DiagRect">
            <a:avLst/>
          </a:prstGeom>
          <a:solidFill>
            <a:srgbClr val="FFFFFF">
              <a:shade val="85000"/>
            </a:srgbClr>
          </a:solidFill>
          <a:ln w="88900" cap="sq">
            <a:solidFill>
              <a:srgbClr val="7030A0"/>
            </a:solidFill>
            <a:miter lim="800000"/>
          </a:ln>
          <a:effectLst>
            <a:glow rad="228600">
              <a:schemeClr val="accent6">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4" name="Picture 4" descr="C:\Users\1\Desktop\Мастерская Сайтов\01. Мои работы\Детский сад 1044 28.site\Загружаемые файлы\Resize of Слайд15.JPG"/>
          <p:cNvPicPr>
            <a:picLocks noGrp="1" noChangeAspect="1" noChangeArrowheads="1"/>
          </p:cNvPicPr>
          <p:nvPr>
            <p:ph sz="half" idx="1"/>
          </p:nvPr>
        </p:nvPicPr>
        <p:blipFill>
          <a:blip r:embed="rId3"/>
          <a:srcRect/>
          <a:stretch>
            <a:fillRect/>
          </a:stretch>
        </p:blipFill>
        <p:spPr bwMode="auto">
          <a:xfrm>
            <a:off x="4860032" y="2348880"/>
            <a:ext cx="4038600" cy="3030327"/>
          </a:xfrm>
          <a:prstGeom prst="snip2DiagRect">
            <a:avLst/>
          </a:prstGeom>
          <a:solidFill>
            <a:srgbClr val="FFFFFF">
              <a:shade val="85000"/>
            </a:srgbClr>
          </a:solidFill>
          <a:ln w="88900" cap="sq">
            <a:solidFill>
              <a:srgbClr val="7030A0"/>
            </a:solidFill>
            <a:miter lim="800000"/>
          </a:ln>
          <a:effectLst>
            <a:glow rad="228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475656" y="5842337"/>
            <a:ext cx="7668344" cy="707886"/>
          </a:xfrm>
          <a:prstGeom prst="rect">
            <a:avLst/>
          </a:prstGeom>
          <a:noFill/>
        </p:spPr>
        <p:txBody>
          <a:bodyPr wrap="square" rtlCol="0">
            <a:spAutoFit/>
          </a:bodyPr>
          <a:lstStyle/>
          <a:p>
            <a:pPr marL="342900" indent="-342900" algn="r">
              <a:buAutoNum type="arabicPlain"/>
            </a:pPr>
            <a:r>
              <a:rPr lang="ru-RU" sz="2000" b="1" dirty="0" smtClean="0">
                <a:latin typeface="Times New Roman" pitchFamily="18" charset="0"/>
                <a:cs typeface="Times New Roman" pitchFamily="18" charset="0"/>
              </a:rPr>
              <a:t>курс, магистратура, «Дошкольная психология и педагогика»</a:t>
            </a:r>
          </a:p>
          <a:p>
            <a:pPr marL="342900" indent="-342900" algn="r"/>
            <a:r>
              <a:rPr lang="ru-RU" sz="2000" b="1" dirty="0" err="1" smtClean="0">
                <a:latin typeface="Times New Roman" pitchFamily="18" charset="0"/>
                <a:cs typeface="Times New Roman" pitchFamily="18" charset="0"/>
              </a:rPr>
              <a:t>Ранговская</a:t>
            </a:r>
            <a:r>
              <a:rPr lang="ru-RU" sz="2000" b="1" smtClean="0">
                <a:latin typeface="Times New Roman" pitchFamily="18" charset="0"/>
                <a:cs typeface="Times New Roman" pitchFamily="18" charset="0"/>
              </a:rPr>
              <a:t> </a:t>
            </a:r>
            <a:r>
              <a:rPr lang="ru-RU" sz="2000" b="1" smtClean="0">
                <a:latin typeface="Times New Roman" pitchFamily="18" charset="0"/>
                <a:cs typeface="Times New Roman" pitchFamily="18" charset="0"/>
              </a:rPr>
              <a:t>Елена</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20688"/>
          </a:xfrm>
        </p:spPr>
        <p:txBody>
          <a:bodyPr>
            <a:normAutofit fontScale="90000"/>
          </a:bodyPr>
          <a:lstStyle/>
          <a:p>
            <a:r>
              <a:rPr lang="ru-RU" sz="3600" b="1" i="1" dirty="0" smtClean="0">
                <a:solidFill>
                  <a:srgbClr val="C00000"/>
                </a:solidFill>
              </a:rPr>
              <a:t>Метод вербальных выборов</a:t>
            </a:r>
            <a:endParaRPr lang="ru-RU" sz="3600" b="1" i="1" dirty="0">
              <a:solidFill>
                <a:srgbClr val="C00000"/>
              </a:solidFill>
            </a:endParaRPr>
          </a:p>
        </p:txBody>
      </p:sp>
      <p:sp>
        <p:nvSpPr>
          <p:cNvPr id="3" name="Содержимое 2"/>
          <p:cNvSpPr>
            <a:spLocks noGrp="1"/>
          </p:cNvSpPr>
          <p:nvPr>
            <p:ph idx="1"/>
          </p:nvPr>
        </p:nvSpPr>
        <p:spPr>
          <a:xfrm>
            <a:off x="1043608" y="2564904"/>
            <a:ext cx="7416824" cy="3960440"/>
          </a:xfrm>
        </p:spPr>
        <p:style>
          <a:lnRef idx="1">
            <a:schemeClr val="accent4"/>
          </a:lnRef>
          <a:fillRef idx="2">
            <a:schemeClr val="accent4"/>
          </a:fillRef>
          <a:effectRef idx="1">
            <a:schemeClr val="accent4"/>
          </a:effectRef>
          <a:fontRef idx="minor">
            <a:schemeClr val="dk1"/>
          </a:fontRef>
        </p:style>
        <p:txBody>
          <a:bodyPr>
            <a:noAutofit/>
          </a:bodyPr>
          <a:lstStyle/>
          <a:p>
            <a:pPr>
              <a:buFont typeface="Wingdings" pitchFamily="2" charset="2"/>
              <a:buChar char="ü"/>
            </a:pPr>
            <a:r>
              <a:rPr lang="ru-RU" sz="2400" dirty="0" smtClean="0"/>
              <a:t>С кем бы из ребят своей группы ты хотел дружить?</a:t>
            </a:r>
          </a:p>
          <a:p>
            <a:pPr>
              <a:buFont typeface="Wingdings" pitchFamily="2" charset="2"/>
              <a:buChar char="ü"/>
            </a:pPr>
            <a:r>
              <a:rPr lang="ru-RU" sz="2400" dirty="0" smtClean="0"/>
              <a:t>А с кем дружить никогда не станешь?</a:t>
            </a:r>
          </a:p>
          <a:p>
            <a:pPr>
              <a:buFont typeface="Wingdings" pitchFamily="2" charset="2"/>
              <a:buChar char="ü"/>
            </a:pPr>
            <a:r>
              <a:rPr lang="ru-RU" sz="2400" dirty="0" smtClean="0"/>
              <a:t>Кого бы ты позвал к себе на день рождение?</a:t>
            </a:r>
          </a:p>
          <a:p>
            <a:pPr>
              <a:buFont typeface="Wingdings" pitchFamily="2" charset="2"/>
              <a:buChar char="ü"/>
            </a:pPr>
            <a:r>
              <a:rPr lang="ru-RU" sz="2400" dirty="0" smtClean="0"/>
              <a:t>А кого бы не стал звать?</a:t>
            </a:r>
          </a:p>
          <a:p>
            <a:pPr>
              <a:buFont typeface="Wingdings" pitchFamily="2" charset="2"/>
              <a:buChar char="ü"/>
            </a:pPr>
            <a:r>
              <a:rPr lang="ru-RU" sz="2400" dirty="0" smtClean="0"/>
              <a:t>С кем бы ты хотел сидеть за одним столом?</a:t>
            </a:r>
          </a:p>
          <a:p>
            <a:pPr>
              <a:buFont typeface="Wingdings" pitchFamily="2" charset="2"/>
              <a:buChar char="ü"/>
            </a:pPr>
            <a:r>
              <a:rPr lang="ru-RU" sz="2400" dirty="0" smtClean="0"/>
              <a:t>А с кем не хотел?</a:t>
            </a:r>
          </a:p>
          <a:p>
            <a:pPr>
              <a:buFont typeface="Wingdings" pitchFamily="2" charset="2"/>
              <a:buChar char="ü"/>
            </a:pPr>
            <a:r>
              <a:rPr lang="ru-RU" sz="2400" dirty="0"/>
              <a:t> </a:t>
            </a:r>
            <a:r>
              <a:rPr lang="ru-RU" sz="2400" dirty="0" smtClean="0"/>
              <a:t>И другие.</a:t>
            </a:r>
          </a:p>
          <a:p>
            <a:pPr>
              <a:buNone/>
            </a:pPr>
            <a:endParaRPr lang="ru-RU" sz="2000" dirty="0"/>
          </a:p>
        </p:txBody>
      </p:sp>
      <p:sp>
        <p:nvSpPr>
          <p:cNvPr id="4" name="TextBox 3"/>
          <p:cNvSpPr txBox="1"/>
          <p:nvPr/>
        </p:nvSpPr>
        <p:spPr>
          <a:xfrm>
            <a:off x="0" y="836712"/>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t>В индивидуальной беседе взрослый задает ребенку вопросы, например:</a:t>
            </a:r>
            <a:endParaRPr lang="ru-RU" dirty="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0" y="0"/>
          <a:ext cx="9144000" cy="6858000"/>
        </p:xfrm>
        <a:graphic>
          <a:graphicData uri="http://schemas.openxmlformats.org/drawingml/2006/table">
            <a:tbl>
              <a:tblPr firstRow="1" bandRow="1">
                <a:tableStyleId>{00A15C55-8517-42AA-B614-E9B94910E393}</a:tableStyleId>
              </a:tblPr>
              <a:tblGrid>
                <a:gridCol w="4572000"/>
                <a:gridCol w="4572000"/>
              </a:tblGrid>
              <a:tr h="667245">
                <a:tc>
                  <a:txBody>
                    <a:bodyPr/>
                    <a:lstStyle/>
                    <a:p>
                      <a:pPr marL="449580" algn="ctr">
                        <a:lnSpc>
                          <a:spcPct val="115000"/>
                        </a:lnSpc>
                        <a:spcAft>
                          <a:spcPts val="1000"/>
                        </a:spcAft>
                      </a:pPr>
                      <a:r>
                        <a:rPr lang="ru-RU" sz="2400" b="1" i="1" dirty="0">
                          <a:solidFill>
                            <a:schemeClr val="tx1"/>
                          </a:solidFill>
                          <a:latin typeface="Times New Roman"/>
                          <a:ea typeface="Calibri"/>
                          <a:cs typeface="Times New Roman"/>
                        </a:rPr>
                        <a:t>Вопросы:</a:t>
                      </a:r>
                      <a:endParaRPr lang="ru-RU" sz="1800" dirty="0">
                        <a:solidFill>
                          <a:schemeClr val="tx1"/>
                        </a:solidFill>
                        <a:latin typeface="Calibri"/>
                        <a:ea typeface="Calibri"/>
                        <a:cs typeface="Times New Roman"/>
                      </a:endParaRPr>
                    </a:p>
                  </a:txBody>
                  <a:tcPr marL="68580" marR="68580" marT="0" marB="0"/>
                </a:tc>
                <a:tc>
                  <a:txBody>
                    <a:bodyPr/>
                    <a:lstStyle/>
                    <a:p>
                      <a:pPr marL="449580" algn="ctr">
                        <a:lnSpc>
                          <a:spcPct val="115000"/>
                        </a:lnSpc>
                        <a:spcAft>
                          <a:spcPts val="1000"/>
                        </a:spcAft>
                      </a:pPr>
                      <a:r>
                        <a:rPr lang="ru-RU" sz="2400" b="1" i="1" dirty="0">
                          <a:solidFill>
                            <a:schemeClr val="tx1"/>
                          </a:solidFill>
                          <a:latin typeface="Times New Roman"/>
                          <a:ea typeface="Calibri"/>
                          <a:cs typeface="Times New Roman"/>
                        </a:rPr>
                        <a:t>Ответы ребенка:</a:t>
                      </a:r>
                      <a:endParaRPr lang="ru-RU" sz="1800" dirty="0">
                        <a:solidFill>
                          <a:schemeClr val="tx1"/>
                        </a:solidFill>
                        <a:latin typeface="Calibri"/>
                        <a:ea typeface="Calibri"/>
                        <a:cs typeface="Times New Roman"/>
                      </a:endParaRPr>
                    </a:p>
                  </a:txBody>
                  <a:tcPr marL="68580" marR="68580" marT="0" marB="0"/>
                </a:tc>
              </a:tr>
              <a:tr h="1324436">
                <a:tc>
                  <a:txBody>
                    <a:bodyPr/>
                    <a:lstStyle/>
                    <a:p>
                      <a:pPr marL="449580">
                        <a:lnSpc>
                          <a:spcPct val="115000"/>
                        </a:lnSpc>
                        <a:spcAft>
                          <a:spcPts val="1000"/>
                        </a:spcAft>
                      </a:pPr>
                      <a:r>
                        <a:rPr lang="ru-RU" sz="1800" b="1" i="1" dirty="0">
                          <a:latin typeface="Times New Roman"/>
                          <a:ea typeface="Calibri"/>
                          <a:cs typeface="Times New Roman"/>
                        </a:rPr>
                        <a:t>Кого из детей больше всех любят в группе?</a:t>
                      </a:r>
                      <a:endParaRPr lang="ru-RU" sz="14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800" b="1" i="1" dirty="0">
                          <a:latin typeface="Times New Roman"/>
                          <a:ea typeface="Calibri"/>
                          <a:cs typeface="Times New Roman"/>
                        </a:rPr>
                        <a:t>Первый ответ: даже не знаю, задумалась…Полину, меня, Никиту, Тёму</a:t>
                      </a:r>
                      <a:endParaRPr lang="ru-RU" sz="1400" dirty="0">
                        <a:latin typeface="Calibri"/>
                        <a:ea typeface="Calibri"/>
                        <a:cs typeface="Times New Roman"/>
                      </a:endParaRPr>
                    </a:p>
                  </a:txBody>
                  <a:tcPr marL="68580" marR="68580" marT="0" marB="0"/>
                </a:tc>
              </a:tr>
              <a:tr h="882957">
                <a:tc>
                  <a:txBody>
                    <a:bodyPr/>
                    <a:lstStyle/>
                    <a:p>
                      <a:pPr marL="449580">
                        <a:lnSpc>
                          <a:spcPct val="115000"/>
                        </a:lnSpc>
                        <a:spcAft>
                          <a:spcPts val="1000"/>
                        </a:spcAft>
                      </a:pPr>
                      <a:r>
                        <a:rPr lang="ru-RU" sz="1800" b="1" i="1" dirty="0">
                          <a:latin typeface="Times New Roman"/>
                          <a:ea typeface="Calibri"/>
                          <a:cs typeface="Times New Roman"/>
                        </a:rPr>
                        <a:t>С кем больше всего хотят водиться и играть?</a:t>
                      </a:r>
                      <a:endParaRPr lang="ru-RU" sz="14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800" b="1" i="1" dirty="0">
                          <a:latin typeface="Times New Roman"/>
                          <a:ea typeface="Calibri"/>
                          <a:cs typeface="Times New Roman"/>
                        </a:rPr>
                        <a:t>Со мной, с Полиной,  с  Русланом</a:t>
                      </a:r>
                      <a:endParaRPr lang="ru-RU" sz="1400" dirty="0">
                        <a:latin typeface="Calibri"/>
                        <a:ea typeface="Calibri"/>
                        <a:cs typeface="Times New Roman"/>
                      </a:endParaRPr>
                    </a:p>
                  </a:txBody>
                  <a:tcPr marL="68580" marR="68580" marT="0" marB="0"/>
                </a:tc>
              </a:tr>
              <a:tr h="1324436">
                <a:tc>
                  <a:txBody>
                    <a:bodyPr/>
                    <a:lstStyle/>
                    <a:p>
                      <a:pPr marL="449580">
                        <a:lnSpc>
                          <a:spcPct val="115000"/>
                        </a:lnSpc>
                        <a:spcAft>
                          <a:spcPts val="1000"/>
                        </a:spcAft>
                      </a:pPr>
                      <a:r>
                        <a:rPr lang="ru-RU" sz="1800" b="1" i="1" dirty="0">
                          <a:latin typeface="Times New Roman"/>
                          <a:ea typeface="Calibri"/>
                          <a:cs typeface="Times New Roman"/>
                        </a:rPr>
                        <a:t>С кем не хотят водиться? Почему? </a:t>
                      </a:r>
                      <a:endParaRPr lang="ru-RU" sz="14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800" b="1" i="1" dirty="0">
                          <a:latin typeface="Times New Roman"/>
                          <a:ea typeface="Calibri"/>
                          <a:cs typeface="Times New Roman"/>
                        </a:rPr>
                        <a:t>С Юноной, потому что она вредная,  с </a:t>
                      </a:r>
                      <a:r>
                        <a:rPr lang="ru-RU" sz="1800" b="1" i="1" dirty="0" err="1">
                          <a:latin typeface="Times New Roman"/>
                          <a:ea typeface="Calibri"/>
                          <a:cs typeface="Times New Roman"/>
                        </a:rPr>
                        <a:t>Тёмкой</a:t>
                      </a:r>
                      <a:r>
                        <a:rPr lang="ru-RU" sz="1800" b="1" i="1" dirty="0">
                          <a:latin typeface="Times New Roman"/>
                          <a:ea typeface="Calibri"/>
                          <a:cs typeface="Times New Roman"/>
                        </a:rPr>
                        <a:t>, потому что он всегда дерется</a:t>
                      </a:r>
                      <a:endParaRPr lang="ru-RU" sz="1400" dirty="0">
                        <a:latin typeface="Calibri"/>
                        <a:ea typeface="Calibri"/>
                        <a:cs typeface="Times New Roman"/>
                      </a:endParaRPr>
                    </a:p>
                  </a:txBody>
                  <a:tcPr marL="68580" marR="68580" marT="0" marB="0"/>
                </a:tc>
              </a:tr>
              <a:tr h="1324436">
                <a:tc>
                  <a:txBody>
                    <a:bodyPr/>
                    <a:lstStyle/>
                    <a:p>
                      <a:pPr marL="449580">
                        <a:lnSpc>
                          <a:spcPct val="115000"/>
                        </a:lnSpc>
                        <a:spcAft>
                          <a:spcPts val="1000"/>
                        </a:spcAft>
                      </a:pPr>
                      <a:r>
                        <a:rPr lang="ru-RU" sz="1800" b="1" i="1" dirty="0">
                          <a:latin typeface="Times New Roman"/>
                          <a:ea typeface="Calibri"/>
                          <a:cs typeface="Times New Roman"/>
                        </a:rPr>
                        <a:t>Какие ребята из вашей группы все время вместе играют, дружат?</a:t>
                      </a:r>
                      <a:endParaRPr lang="ru-RU" sz="14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800" b="1" i="1" dirty="0">
                          <a:latin typeface="Times New Roman"/>
                          <a:ea typeface="Calibri"/>
                          <a:cs typeface="Times New Roman"/>
                        </a:rPr>
                        <a:t>Мы с Полиной, Руслан с Тёмой, Юнона с Русланом</a:t>
                      </a:r>
                      <a:endParaRPr lang="ru-RU" sz="1400" dirty="0">
                        <a:latin typeface="Calibri"/>
                        <a:ea typeface="Calibri"/>
                        <a:cs typeface="Times New Roman"/>
                      </a:endParaRPr>
                    </a:p>
                  </a:txBody>
                  <a:tcPr marL="68580" marR="68580" marT="0" marB="0"/>
                </a:tc>
              </a:tr>
              <a:tr h="667245">
                <a:tc>
                  <a:txBody>
                    <a:bodyPr/>
                    <a:lstStyle/>
                    <a:p>
                      <a:pPr marL="449580">
                        <a:lnSpc>
                          <a:spcPct val="115000"/>
                        </a:lnSpc>
                        <a:spcAft>
                          <a:spcPts val="1000"/>
                        </a:spcAft>
                      </a:pPr>
                      <a:r>
                        <a:rPr lang="ru-RU" sz="1800" b="1" i="1" dirty="0">
                          <a:latin typeface="Times New Roman"/>
                          <a:ea typeface="Calibri"/>
                          <a:cs typeface="Times New Roman"/>
                        </a:rPr>
                        <a:t>Кто у них бывает главным, командует?</a:t>
                      </a:r>
                      <a:endParaRPr lang="ru-RU" sz="14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800" b="1" i="1" dirty="0">
                          <a:latin typeface="Times New Roman"/>
                          <a:ea typeface="Calibri"/>
                          <a:cs typeface="Times New Roman"/>
                        </a:rPr>
                        <a:t>Тёма всегда командует, очень надоело, бывает командует Поля</a:t>
                      </a:r>
                      <a:endParaRPr lang="ru-RU" sz="1400" dirty="0">
                        <a:latin typeface="Calibri"/>
                        <a:ea typeface="Calibri"/>
                        <a:cs typeface="Times New Roman"/>
                      </a:endParaRPr>
                    </a:p>
                  </a:txBody>
                  <a:tcPr marL="68580" marR="68580" marT="0" marB="0"/>
                </a:tc>
              </a:tr>
              <a:tr h="667245">
                <a:tc>
                  <a:txBody>
                    <a:bodyPr/>
                    <a:lstStyle/>
                    <a:p>
                      <a:pPr marL="449580">
                        <a:lnSpc>
                          <a:spcPct val="115000"/>
                        </a:lnSpc>
                        <a:spcAft>
                          <a:spcPts val="1000"/>
                        </a:spcAft>
                      </a:pPr>
                      <a:r>
                        <a:rPr lang="ru-RU" sz="1800" b="1" i="1" dirty="0">
                          <a:latin typeface="Times New Roman"/>
                          <a:ea typeface="Calibri"/>
                          <a:cs typeface="Times New Roman"/>
                        </a:rPr>
                        <a:t>Или никто особенно не командует?</a:t>
                      </a:r>
                      <a:endParaRPr lang="ru-RU" sz="14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800" b="1" i="1" dirty="0">
                          <a:latin typeface="Times New Roman"/>
                          <a:ea typeface="Calibri"/>
                          <a:cs typeface="Times New Roman"/>
                        </a:rPr>
                        <a:t>Но иногда Поля не командует</a:t>
                      </a:r>
                      <a:endParaRPr lang="ru-RU" sz="1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4000" cy="7979664"/>
        </p:xfrm>
        <a:graphic>
          <a:graphicData uri="http://schemas.openxmlformats.org/drawingml/2006/table">
            <a:tbl>
              <a:tblPr firstRow="1" bandRow="1">
                <a:tableStyleId>{5C22544A-7EE6-4342-B048-85BDC9FD1C3A}</a:tableStyleId>
              </a:tblPr>
              <a:tblGrid>
                <a:gridCol w="4572000"/>
                <a:gridCol w="4572000"/>
              </a:tblGrid>
              <a:tr h="685800">
                <a:tc>
                  <a:txBody>
                    <a:bodyPr/>
                    <a:lstStyle/>
                    <a:p>
                      <a:pPr marL="449580">
                        <a:lnSpc>
                          <a:spcPct val="115000"/>
                        </a:lnSpc>
                        <a:spcAft>
                          <a:spcPts val="1000"/>
                        </a:spcAft>
                      </a:pPr>
                      <a:r>
                        <a:rPr lang="ru-RU" sz="1600" i="1" dirty="0">
                          <a:solidFill>
                            <a:schemeClr val="tx1"/>
                          </a:solidFill>
                          <a:latin typeface="Times New Roman"/>
                          <a:ea typeface="Calibri"/>
                          <a:cs typeface="Times New Roman"/>
                        </a:rPr>
                        <a:t>А есть такие ребята, которые друг с другом не дружат и часто ссорятся?</a:t>
                      </a:r>
                      <a:endParaRPr lang="ru-RU" sz="1200" dirty="0">
                        <a:solidFill>
                          <a:schemeClr val="tx1"/>
                        </a:solidFill>
                        <a:latin typeface="Calibri"/>
                        <a:ea typeface="Calibri"/>
                        <a:cs typeface="Times New Roman"/>
                      </a:endParaRPr>
                    </a:p>
                  </a:txBody>
                  <a:tcPr marL="68580" marR="68580" marT="0" marB="0">
                    <a:solidFill>
                      <a:schemeClr val="accent1">
                        <a:lumMod val="40000"/>
                        <a:lumOff val="60000"/>
                      </a:schemeClr>
                    </a:solidFill>
                  </a:tcPr>
                </a:tc>
                <a:tc>
                  <a:txBody>
                    <a:bodyPr/>
                    <a:lstStyle/>
                    <a:p>
                      <a:pPr marL="449580">
                        <a:lnSpc>
                          <a:spcPct val="115000"/>
                        </a:lnSpc>
                        <a:spcAft>
                          <a:spcPts val="1000"/>
                        </a:spcAft>
                      </a:pPr>
                      <a:r>
                        <a:rPr lang="ru-RU" sz="1600" b="1" i="1" dirty="0">
                          <a:solidFill>
                            <a:schemeClr val="tx1"/>
                          </a:solidFill>
                          <a:latin typeface="Times New Roman"/>
                          <a:ea typeface="Calibri"/>
                          <a:cs typeface="Times New Roman"/>
                        </a:rPr>
                        <a:t>Есть, Руслан с Юноной то дружат, то ссорятся, Ксюша с Юноной</a:t>
                      </a:r>
                      <a:endParaRPr lang="ru-RU" sz="1200" dirty="0">
                        <a:solidFill>
                          <a:schemeClr val="tx1"/>
                        </a:solidFill>
                        <a:latin typeface="Calibri"/>
                        <a:ea typeface="Calibri"/>
                        <a:cs typeface="Times New Roman"/>
                      </a:endParaRPr>
                    </a:p>
                  </a:txBody>
                  <a:tcPr marL="68580" marR="68580" marT="0" marB="0">
                    <a:solidFill>
                      <a:schemeClr val="accent1">
                        <a:lumMod val="40000"/>
                        <a:lumOff val="60000"/>
                      </a:schemeClr>
                    </a:solidFill>
                  </a:tcPr>
                </a:tc>
              </a:tr>
              <a:tr h="685800">
                <a:tc>
                  <a:txBody>
                    <a:bodyPr/>
                    <a:lstStyle/>
                    <a:p>
                      <a:pPr marL="449580">
                        <a:lnSpc>
                          <a:spcPct val="115000"/>
                        </a:lnSpc>
                        <a:spcAft>
                          <a:spcPts val="1000"/>
                        </a:spcAft>
                      </a:pPr>
                      <a:r>
                        <a:rPr lang="ru-RU" sz="1600" b="1" i="1" dirty="0">
                          <a:latin typeface="Times New Roman"/>
                          <a:ea typeface="Calibri"/>
                          <a:cs typeface="Times New Roman"/>
                        </a:rPr>
                        <a:t>С кем ты чаще всего играешь, с кем ссоришься?</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a:latin typeface="Times New Roman"/>
                          <a:ea typeface="Calibri"/>
                          <a:cs typeface="Times New Roman"/>
                        </a:rPr>
                        <a:t>Чаще всего я играю с Полиной, с Юноной, а ссорюсь с Русланом, Тёмой</a:t>
                      </a:r>
                      <a:endParaRPr lang="ru-RU" sz="1200">
                        <a:latin typeface="Calibri"/>
                        <a:ea typeface="Calibri"/>
                        <a:cs typeface="Times New Roman"/>
                      </a:endParaRPr>
                    </a:p>
                  </a:txBody>
                  <a:tcPr marL="68580" marR="68580" marT="0" marB="0"/>
                </a:tc>
              </a:tr>
              <a:tr h="685800">
                <a:tc>
                  <a:txBody>
                    <a:bodyPr/>
                    <a:lstStyle/>
                    <a:p>
                      <a:pPr marL="449580">
                        <a:lnSpc>
                          <a:spcPct val="115000"/>
                        </a:lnSpc>
                        <a:spcAft>
                          <a:spcPts val="1000"/>
                        </a:spcAft>
                      </a:pPr>
                      <a:r>
                        <a:rPr lang="ru-RU" sz="1600" b="1" i="1" dirty="0">
                          <a:latin typeface="Times New Roman"/>
                          <a:ea typeface="Calibri"/>
                          <a:cs typeface="Times New Roman"/>
                        </a:rPr>
                        <a:t>Кто тебе нравится больше всех из ребят? Почему?</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a:latin typeface="Times New Roman"/>
                          <a:ea typeface="Calibri"/>
                          <a:cs typeface="Times New Roman"/>
                        </a:rPr>
                        <a:t>Больше всех мне нравится Полина, потому что она такая умная и все делает лучше меня, она немножко любопытная и все ей надо знать</a:t>
                      </a:r>
                      <a:endParaRPr lang="ru-RU" sz="1200">
                        <a:latin typeface="Calibri"/>
                        <a:ea typeface="Calibri"/>
                        <a:cs typeface="Times New Roman"/>
                      </a:endParaRPr>
                    </a:p>
                  </a:txBody>
                  <a:tcPr marL="68580" marR="68580" marT="0" marB="0"/>
                </a:tc>
              </a:tr>
              <a:tr h="685800">
                <a:tc>
                  <a:txBody>
                    <a:bodyPr/>
                    <a:lstStyle/>
                    <a:p>
                      <a:pPr marL="449580">
                        <a:lnSpc>
                          <a:spcPct val="115000"/>
                        </a:lnSpc>
                        <a:spcAft>
                          <a:spcPts val="1000"/>
                        </a:spcAft>
                      </a:pPr>
                      <a:r>
                        <a:rPr lang="ru-RU" sz="1600" b="1" i="1" dirty="0">
                          <a:latin typeface="Times New Roman"/>
                          <a:ea typeface="Calibri"/>
                          <a:cs typeface="Times New Roman"/>
                        </a:rPr>
                        <a:t>А кого из детей тебе не жалко было бы перевести в другую группу?</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a:latin typeface="Times New Roman"/>
                          <a:ea typeface="Calibri"/>
                          <a:cs typeface="Times New Roman"/>
                        </a:rPr>
                        <a:t>Тёму</a:t>
                      </a:r>
                      <a:endParaRPr lang="ru-RU" sz="1200">
                        <a:latin typeface="Calibri"/>
                        <a:ea typeface="Calibri"/>
                        <a:cs typeface="Times New Roman"/>
                      </a:endParaRPr>
                    </a:p>
                  </a:txBody>
                  <a:tcPr marL="68580" marR="68580" marT="0" marB="0"/>
                </a:tc>
              </a:tr>
              <a:tr h="685800">
                <a:tc>
                  <a:txBody>
                    <a:bodyPr/>
                    <a:lstStyle/>
                    <a:p>
                      <a:pPr marL="449580">
                        <a:lnSpc>
                          <a:spcPct val="115000"/>
                        </a:lnSpc>
                        <a:spcAft>
                          <a:spcPts val="1000"/>
                        </a:spcAft>
                      </a:pPr>
                      <a:r>
                        <a:rPr lang="ru-RU" sz="1600" b="1" i="1" dirty="0">
                          <a:latin typeface="Times New Roman"/>
                          <a:ea typeface="Calibri"/>
                          <a:cs typeface="Times New Roman"/>
                        </a:rPr>
                        <a:t>С кем из ребят ты хотела бы играть в первую очередь?</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a:latin typeface="Times New Roman"/>
                          <a:ea typeface="Calibri"/>
                          <a:cs typeface="Times New Roman"/>
                        </a:rPr>
                        <a:t>В первую очередь, наверное, с Ксюшей</a:t>
                      </a:r>
                      <a:endParaRPr lang="ru-RU" sz="1200">
                        <a:latin typeface="Calibri"/>
                        <a:ea typeface="Calibri"/>
                        <a:cs typeface="Times New Roman"/>
                      </a:endParaRPr>
                    </a:p>
                  </a:txBody>
                  <a:tcPr marL="68580" marR="68580" marT="0" marB="0"/>
                </a:tc>
              </a:tr>
              <a:tr h="685800">
                <a:tc>
                  <a:txBody>
                    <a:bodyPr/>
                    <a:lstStyle/>
                    <a:p>
                      <a:pPr marL="449580">
                        <a:lnSpc>
                          <a:spcPct val="115000"/>
                        </a:lnSpc>
                        <a:spcAft>
                          <a:spcPts val="1000"/>
                        </a:spcAft>
                      </a:pPr>
                      <a:r>
                        <a:rPr lang="ru-RU" sz="1600" b="1" i="1" dirty="0">
                          <a:latin typeface="Times New Roman"/>
                          <a:ea typeface="Calibri"/>
                          <a:cs typeface="Times New Roman"/>
                        </a:rPr>
                        <a:t>А с кем из ребят ты не хотела бы играть совсем?</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dirty="0">
                          <a:latin typeface="Times New Roman"/>
                          <a:ea typeface="Calibri"/>
                          <a:cs typeface="Times New Roman"/>
                        </a:rPr>
                        <a:t>С Русланом</a:t>
                      </a:r>
                      <a:endParaRPr lang="ru-RU" sz="1200" dirty="0">
                        <a:latin typeface="Calibri"/>
                        <a:ea typeface="Calibri"/>
                        <a:cs typeface="Times New Roman"/>
                      </a:endParaRPr>
                    </a:p>
                  </a:txBody>
                  <a:tcPr marL="68580" marR="68580" marT="0" marB="0"/>
                </a:tc>
              </a:tr>
              <a:tr h="685800">
                <a:tc>
                  <a:txBody>
                    <a:bodyPr/>
                    <a:lstStyle/>
                    <a:p>
                      <a:pPr marL="449580">
                        <a:lnSpc>
                          <a:spcPct val="115000"/>
                        </a:lnSpc>
                        <a:spcAft>
                          <a:spcPts val="1000"/>
                        </a:spcAft>
                      </a:pPr>
                      <a:r>
                        <a:rPr lang="ru-RU" sz="1600" b="1" i="1" dirty="0">
                          <a:latin typeface="Times New Roman"/>
                          <a:ea typeface="Calibri"/>
                          <a:cs typeface="Times New Roman"/>
                        </a:rPr>
                        <a:t>Почему?</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dirty="0">
                          <a:latin typeface="Times New Roman"/>
                          <a:ea typeface="Calibri"/>
                          <a:cs typeface="Times New Roman"/>
                        </a:rPr>
                        <a:t>Потому что он вредный, так же как и Юнона</a:t>
                      </a:r>
                      <a:endParaRPr lang="ru-RU" sz="1200" dirty="0">
                        <a:latin typeface="Calibri"/>
                        <a:ea typeface="Calibri"/>
                        <a:cs typeface="Times New Roman"/>
                      </a:endParaRPr>
                    </a:p>
                  </a:txBody>
                  <a:tcPr marL="68580" marR="68580" marT="0" marB="0"/>
                </a:tc>
              </a:tr>
              <a:tr h="685800">
                <a:tc>
                  <a:txBody>
                    <a:bodyPr/>
                    <a:lstStyle/>
                    <a:p>
                      <a:pPr marL="449580">
                        <a:lnSpc>
                          <a:spcPct val="115000"/>
                        </a:lnSpc>
                        <a:spcAft>
                          <a:spcPts val="1000"/>
                        </a:spcAft>
                      </a:pPr>
                      <a:r>
                        <a:rPr lang="ru-RU" sz="1600" b="1" i="1" dirty="0">
                          <a:latin typeface="Times New Roman"/>
                          <a:ea typeface="Calibri"/>
                          <a:cs typeface="Times New Roman"/>
                        </a:rPr>
                        <a:t>С кем ты хотела бы вместе дружить?</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dirty="0">
                          <a:latin typeface="Times New Roman"/>
                          <a:ea typeface="Calibri"/>
                          <a:cs typeface="Times New Roman"/>
                        </a:rPr>
                        <a:t>Наверное, с Ксюшей да и Полиной</a:t>
                      </a:r>
                      <a:endParaRPr lang="ru-RU" sz="1200" dirty="0">
                        <a:latin typeface="Calibri"/>
                        <a:ea typeface="Calibri"/>
                        <a:cs typeface="Times New Roman"/>
                      </a:endParaRPr>
                    </a:p>
                  </a:txBody>
                  <a:tcPr marL="68580" marR="68580" marT="0" marB="0"/>
                </a:tc>
              </a:tr>
              <a:tr h="685800">
                <a:tc>
                  <a:txBody>
                    <a:bodyPr/>
                    <a:lstStyle/>
                    <a:p>
                      <a:pPr marL="449580">
                        <a:lnSpc>
                          <a:spcPct val="115000"/>
                        </a:lnSpc>
                        <a:spcAft>
                          <a:spcPts val="1000"/>
                        </a:spcAft>
                      </a:pPr>
                      <a:r>
                        <a:rPr lang="ru-RU" sz="1600" b="1" i="1" dirty="0">
                          <a:latin typeface="Times New Roman"/>
                          <a:ea typeface="Calibri"/>
                          <a:cs typeface="Times New Roman"/>
                        </a:rPr>
                        <a:t>С кем ты хотела бы сидеть за одним столом?</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dirty="0">
                          <a:latin typeface="Times New Roman"/>
                          <a:ea typeface="Calibri"/>
                          <a:cs typeface="Times New Roman"/>
                        </a:rPr>
                        <a:t>С Полиной</a:t>
                      </a:r>
                      <a:endParaRPr lang="ru-RU" sz="1200" dirty="0">
                        <a:latin typeface="Calibri"/>
                        <a:ea typeface="Calibri"/>
                        <a:cs typeface="Times New Roman"/>
                      </a:endParaRPr>
                    </a:p>
                  </a:txBody>
                  <a:tcPr marL="68580" marR="68580" marT="0" marB="0"/>
                </a:tc>
              </a:tr>
              <a:tr h="685800">
                <a:tc>
                  <a:txBody>
                    <a:bodyPr/>
                    <a:lstStyle/>
                    <a:p>
                      <a:pPr marL="449580" algn="just">
                        <a:lnSpc>
                          <a:spcPct val="115000"/>
                        </a:lnSpc>
                        <a:spcAft>
                          <a:spcPts val="1000"/>
                        </a:spcAft>
                      </a:pPr>
                      <a:r>
                        <a:rPr lang="ru-RU" sz="1600" b="1" i="1" dirty="0">
                          <a:latin typeface="Times New Roman"/>
                          <a:ea typeface="Calibri"/>
                          <a:cs typeface="Times New Roman"/>
                        </a:rPr>
                        <a:t>А идти в одной паре на прогулке?</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dirty="0">
                          <a:latin typeface="Times New Roman"/>
                          <a:ea typeface="Calibri"/>
                          <a:cs typeface="Times New Roman"/>
                        </a:rPr>
                        <a:t>Тоже с Полиной</a:t>
                      </a:r>
                      <a:endParaRPr lang="ru-RU" sz="1200" dirty="0">
                        <a:latin typeface="Calibri"/>
                        <a:ea typeface="Calibri"/>
                        <a:cs typeface="Times New Roman"/>
                      </a:endParaRPr>
                    </a:p>
                  </a:txBody>
                  <a:tcPr marL="68580" marR="68580" marT="0" marB="0"/>
                </a:tc>
              </a:tr>
              <a:tr h="685800">
                <a:tc>
                  <a:txBody>
                    <a:bodyPr/>
                    <a:lstStyle/>
                    <a:p>
                      <a:pPr algn="just">
                        <a:lnSpc>
                          <a:spcPct val="115000"/>
                        </a:lnSpc>
                        <a:spcAft>
                          <a:spcPts val="1000"/>
                        </a:spcAft>
                      </a:pPr>
                      <a:r>
                        <a:rPr lang="ru-RU" sz="1600" b="1" i="1" dirty="0">
                          <a:latin typeface="Times New Roman"/>
                          <a:ea typeface="Calibri"/>
                          <a:cs typeface="Times New Roman"/>
                        </a:rPr>
                        <a:t>Если бы тебе справляли день рождения, кого из ребят ты пригласила бы к себе в гости?</a:t>
                      </a:r>
                      <a:endParaRPr lang="ru-RU" sz="1200" b="1" dirty="0">
                        <a:latin typeface="Calibri"/>
                        <a:ea typeface="Calibri"/>
                        <a:cs typeface="Times New Roman"/>
                      </a:endParaRPr>
                    </a:p>
                  </a:txBody>
                  <a:tcPr marL="68580" marR="68580" marT="0" marB="0"/>
                </a:tc>
                <a:tc>
                  <a:txBody>
                    <a:bodyPr/>
                    <a:lstStyle/>
                    <a:p>
                      <a:pPr marL="449580">
                        <a:lnSpc>
                          <a:spcPct val="115000"/>
                        </a:lnSpc>
                        <a:spcAft>
                          <a:spcPts val="1000"/>
                        </a:spcAft>
                      </a:pPr>
                      <a:r>
                        <a:rPr lang="ru-RU" sz="1600" b="1" i="1" dirty="0">
                          <a:latin typeface="Times New Roman"/>
                          <a:ea typeface="Calibri"/>
                          <a:cs typeface="Times New Roman"/>
                        </a:rPr>
                        <a:t>Ксюшу, Полину, Руслана и Юнону</a:t>
                      </a:r>
                      <a:endParaRPr lang="ru-RU" sz="12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661248"/>
            <a:ext cx="9144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При анализе результатов методики важным показателем является также взаимность выборов детей. Наиболее благополучными считаются случаи взаимных выборов. На основании ответов детей в каждой из методик составляется </a:t>
            </a:r>
            <a:r>
              <a:rPr lang="ru-RU" dirty="0" err="1" smtClean="0"/>
              <a:t>социограмма</a:t>
            </a:r>
            <a:r>
              <a:rPr lang="ru-RU" dirty="0" smtClean="0"/>
              <a:t> группы, где есть ярко выраженные звезды и отверженные.</a:t>
            </a:r>
            <a:endParaRPr lang="ru-RU" dirty="0"/>
          </a:p>
        </p:txBody>
      </p:sp>
      <p:sp>
        <p:nvSpPr>
          <p:cNvPr id="3" name="Прямоугольник 2"/>
          <p:cNvSpPr/>
          <p:nvPr/>
        </p:nvSpPr>
        <p:spPr>
          <a:xfrm>
            <a:off x="899592" y="188640"/>
            <a:ext cx="7416824" cy="523220"/>
          </a:xfrm>
          <a:prstGeom prst="rect">
            <a:avLst/>
          </a:prstGeom>
        </p:spPr>
        <p:txBody>
          <a:bodyPr wrap="square">
            <a:spAutoFit/>
          </a:bodyPr>
          <a:lstStyle/>
          <a:p>
            <a:pPr algn="ctr"/>
            <a:r>
              <a:rPr lang="ru-RU" sz="2800" b="1" i="1" dirty="0">
                <a:solidFill>
                  <a:prstClr val="black"/>
                </a:solidFill>
              </a:rPr>
              <a:t>Обработка данных и анализ </a:t>
            </a:r>
            <a:r>
              <a:rPr lang="ru-RU" sz="2800" b="1" i="1" dirty="0" smtClean="0">
                <a:solidFill>
                  <a:prstClr val="black"/>
                </a:solidFill>
              </a:rPr>
              <a:t>результатов </a:t>
            </a:r>
            <a:endParaRPr lang="ru-RU" sz="2800" b="1" i="1" dirty="0"/>
          </a:p>
        </p:txBody>
      </p:sp>
      <p:sp>
        <p:nvSpPr>
          <p:cNvPr id="4" name="Прямоугольник 3"/>
          <p:cNvSpPr/>
          <p:nvPr/>
        </p:nvSpPr>
        <p:spPr>
          <a:xfrm>
            <a:off x="0" y="764704"/>
            <a:ext cx="9144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В результате данных процедур каждый ребенок в группе получает определенное количество положительных и отрицательных выборов со стороны своих сверстников. Ответы детей (их отрицательные и положительные выборы) заносятся в специальный протокол (матрицу)</a:t>
            </a:r>
          </a:p>
        </p:txBody>
      </p:sp>
      <p:sp>
        <p:nvSpPr>
          <p:cNvPr id="5" name="Прямоугольник 4"/>
          <p:cNvSpPr/>
          <p:nvPr/>
        </p:nvSpPr>
        <p:spPr>
          <a:xfrm>
            <a:off x="179512" y="2204864"/>
            <a:ext cx="8568952"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000" dirty="0" smtClean="0"/>
              <a:t>Сумма отрицательных и положительных выборов, полученных каждым ребенком, позволяет выявить его положение в группе (социометрический статус). Возможно несколько вариантов социометрического статуса:</a:t>
            </a:r>
          </a:p>
          <a:p>
            <a:pPr>
              <a:buFont typeface="Wingdings" pitchFamily="2" charset="2"/>
              <a:buChar char="ü"/>
            </a:pPr>
            <a:r>
              <a:rPr lang="ru-RU" sz="2000" dirty="0" smtClean="0"/>
              <a:t>популярные («звезды») - дети, получившие наибольшее количество (более четырех) положительных выборов, </a:t>
            </a:r>
          </a:p>
          <a:p>
            <a:pPr>
              <a:buFont typeface="Wingdings" pitchFamily="2" charset="2"/>
              <a:buChar char="ü"/>
            </a:pPr>
            <a:r>
              <a:rPr lang="ru-RU" sz="2000" dirty="0" smtClean="0"/>
              <a:t>предпочитаемые — дети, получившие один-два положительных выбора, </a:t>
            </a:r>
          </a:p>
          <a:p>
            <a:pPr>
              <a:buFont typeface="Wingdings" pitchFamily="2" charset="2"/>
              <a:buChar char="ü"/>
            </a:pPr>
            <a:r>
              <a:rPr lang="ru-RU" sz="2000" dirty="0" smtClean="0"/>
              <a:t>игнорируемые — дети, не получившие ни положительных, ни отрицательных выборов (они остаются как бы незамеченными своими сверстниками), </a:t>
            </a:r>
          </a:p>
          <a:p>
            <a:pPr>
              <a:buFont typeface="Wingdings" pitchFamily="2" charset="2"/>
              <a:buChar char="ü"/>
            </a:pPr>
            <a:r>
              <a:rPr lang="ru-RU" sz="2000" dirty="0" smtClean="0"/>
              <a:t>отвергаемые — дети, получившие в основном отрицательные выборы. </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b="1" i="1" dirty="0" smtClean="0">
                <a:solidFill>
                  <a:srgbClr val="C00000"/>
                </a:solidFill>
              </a:rPr>
              <a:t>Метод наблюдения</a:t>
            </a:r>
            <a:endParaRPr lang="ru-RU" b="1" i="1" dirty="0">
              <a:solidFill>
                <a:srgbClr val="C00000"/>
              </a:solidFill>
            </a:endParaRPr>
          </a:p>
        </p:txBody>
      </p:sp>
      <p:sp>
        <p:nvSpPr>
          <p:cNvPr id="3" name="Содержимое 2"/>
          <p:cNvSpPr>
            <a:spLocks noGrp="1"/>
          </p:cNvSpPr>
          <p:nvPr>
            <p:ph idx="1"/>
          </p:nvPr>
        </p:nvSpPr>
        <p:spPr>
          <a:xfrm>
            <a:off x="0" y="2636912"/>
            <a:ext cx="9144000" cy="4032448"/>
          </a:xfrm>
        </p:spPr>
        <p:style>
          <a:lnRef idx="1">
            <a:schemeClr val="accent4"/>
          </a:lnRef>
          <a:fillRef idx="2">
            <a:schemeClr val="accent4"/>
          </a:fillRef>
          <a:effectRef idx="1">
            <a:schemeClr val="accent4"/>
          </a:effectRef>
          <a:fontRef idx="minor">
            <a:schemeClr val="dk1"/>
          </a:fontRef>
        </p:style>
        <p:txBody>
          <a:bodyPr>
            <a:noAutofit/>
          </a:bodyPr>
          <a:lstStyle/>
          <a:p>
            <a:pPr>
              <a:buFont typeface="Wingdings" pitchFamily="2" charset="2"/>
              <a:buChar char="ü"/>
            </a:pPr>
            <a:r>
              <a:rPr lang="ru-RU" sz="2000" b="1" i="1" dirty="0" smtClean="0"/>
              <a:t>Инициативность: </a:t>
            </a:r>
            <a:r>
              <a:rPr lang="ru-RU" sz="2000" dirty="0" smtClean="0"/>
              <a:t>отражает желание ребенка привлечь к себе внимание сверстника, побудить к совместной деятельности, к выражению отношения к себе и своим действиям, разделить радость и огорчение;</a:t>
            </a:r>
          </a:p>
          <a:p>
            <a:pPr>
              <a:buFont typeface="Wingdings" pitchFamily="2" charset="2"/>
              <a:buChar char="ü"/>
            </a:pPr>
            <a:r>
              <a:rPr lang="ru-RU" sz="2000" b="1" i="1" dirty="0" smtClean="0"/>
              <a:t>Чувствительность к воздействиям </a:t>
            </a:r>
            <a:r>
              <a:rPr lang="ru-RU" sz="2000" b="1" i="1" dirty="0" err="1" smtClean="0"/>
              <a:t>сверстника:</a:t>
            </a:r>
            <a:r>
              <a:rPr lang="ru-RU" sz="2000" dirty="0" err="1" smtClean="0"/>
              <a:t>отражает</a:t>
            </a:r>
            <a:r>
              <a:rPr lang="ru-RU" sz="2000" dirty="0" smtClean="0"/>
              <a:t> желание и готовность ребенка воспринять его действия и откликнуться на предложения. Чувствительность проявляется в ответных на обращения, сверстника действиях ребенка, в чередовании инициативных и ответных действий, в согласованности собственных действий с действиями другого, в умении замечать пожелания и настроения сверстника и подстраиваться под него,</a:t>
            </a:r>
          </a:p>
          <a:p>
            <a:pPr>
              <a:buFont typeface="Wingdings" pitchFamily="2" charset="2"/>
              <a:buChar char="ü"/>
            </a:pPr>
            <a:r>
              <a:rPr lang="ru-RU" sz="2000" b="1" i="1" dirty="0" smtClean="0"/>
              <a:t>преобладающий эмоциональный фон </a:t>
            </a:r>
            <a:r>
              <a:rPr lang="ru-RU" sz="2000" dirty="0" smtClean="0"/>
              <a:t>— проявляется в эмоциональной окраске взаимодействия ребенка со сверстниками: позитивной, нейтрально-деловой и негативной.</a:t>
            </a:r>
          </a:p>
          <a:p>
            <a:endParaRPr lang="ru-RU" sz="2000" dirty="0"/>
          </a:p>
        </p:txBody>
      </p:sp>
      <p:sp>
        <p:nvSpPr>
          <p:cNvPr id="5" name="TextBox 4"/>
          <p:cNvSpPr txBox="1"/>
          <p:nvPr/>
        </p:nvSpPr>
        <p:spPr>
          <a:xfrm>
            <a:off x="0" y="980728"/>
            <a:ext cx="9144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t>Применение данного метода позволяет увидеть конкретную картину взаимодействия детей, дает много интересных фактов, отражающих жизнь ребенка в естественных для него условиях. При наблюдении за детскими взаимоотношениями необходимо обращать внимание на показатели поведения детей:</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rmAutofit/>
          </a:bodyPr>
          <a:lstStyle/>
          <a:p>
            <a:r>
              <a:rPr lang="ru-RU" sz="3600" b="1" i="1" dirty="0" smtClean="0">
                <a:solidFill>
                  <a:srgbClr val="C00000"/>
                </a:solidFill>
              </a:rPr>
              <a:t>Метод проблемных ситуаций</a:t>
            </a:r>
            <a:endParaRPr lang="ru-RU" sz="3600" b="1" i="1" dirty="0">
              <a:solidFill>
                <a:srgbClr val="C00000"/>
              </a:solidFill>
            </a:endParaRPr>
          </a:p>
        </p:txBody>
      </p:sp>
      <p:sp>
        <p:nvSpPr>
          <p:cNvPr id="4" name="Прямоугольник 3"/>
          <p:cNvSpPr/>
          <p:nvPr/>
        </p:nvSpPr>
        <p:spPr>
          <a:xfrm>
            <a:off x="323528" y="1556792"/>
            <a:ext cx="8640960"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dirty="0" smtClean="0"/>
              <a:t>Для исследования межличностных отношений можно создавать такие естественные эксперименты, в которых ребенок будет поставлен перед необходимостью решения социальной проблемы (поделиться или не поделиться со сверстником, оценить его действия, разрешить конфликт и пр.). Подобные ситуации не являются простыми формами совместной деятельности, это — игры и действия рядом, в которых дети, начиная с 3—4 лет, могут проявлять интерес к сверстнику, оценивать его действия, оказывать поддержку и помощь. Приведем примеры проблемных ситуаций, которые мы применяли на практике.</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3131840" y="404664"/>
            <a:ext cx="5688632" cy="583264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200" b="1" i="1" u="none" strike="noStrike" kern="1200" cap="none" spc="0" normalizeH="0" baseline="0" noProof="0" dirty="0" smtClean="0">
                <a:ln>
                  <a:noFill/>
                </a:ln>
                <a:solidFill>
                  <a:schemeClr val="tx1"/>
                </a:solidFill>
                <a:effectLst/>
                <a:uLnTx/>
                <a:uFillTx/>
                <a:latin typeface="+mn-lt"/>
                <a:ea typeface="+mn-ea"/>
                <a:cs typeface="+mn-cs"/>
              </a:rPr>
              <a:t>«Одень куклу»</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В игре участвуют четверо детей и взрослый. Каждому ребенку дают бумажную куклу (девочка или мальчик), которую надо нарядить на бал. Взрослый раздает детям конверты с деталями кукольной одежды, вырезанными из бумаги (для девочек — платья, для мальчиков — костюмы). По цвету, отделке и раскрою все варианты одежды отличаются друг от друга. Помимо этого, в конверты вкладываются различные вещи, украшающие платье или костюм (бантики, кружева, галстуки, пуговицы и пр.) и дополняющие наряд куклы (шляпы, сережки, туфли). Взрослый предлагает детям одеть свою куклу на бал, самая красивая из кукол станет королевой бала. Но, приступая к работе, дети вскоре замечают, что все детали одежды в конвертах перепутаны: в одном оказывается три рукава и один ботинок, а в другом — три ботинка, но ни одного носка и т.д. Таким образом, возникает ситуация, предполагающая взаимный обмен деталями. Дети вынуждены обращаться за помощью к своим сверстникам, просить нужную для их наряда вещь, выслушивать и реагировать на просьбы других детей. По окончании работы взрослый оценивает (хвалит или делает замечания) каждую одетую куклу и вместе с детьми решает, чья кукла станет королевой бала.</a:t>
            </a:r>
            <a:endParaRPr kumimoji="0" lang="ru-RU"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2">
            <a:clrChange>
              <a:clrFrom>
                <a:srgbClr val="FFFFFE"/>
              </a:clrFrom>
              <a:clrTo>
                <a:srgbClr val="FFFFFE">
                  <a:alpha val="0"/>
                </a:srgbClr>
              </a:clrTo>
            </a:clrChange>
          </a:blip>
          <a:srcRect l="26140" r="17349" b="9867"/>
          <a:stretch>
            <a:fillRect/>
          </a:stretch>
        </p:blipFill>
        <p:spPr bwMode="auto">
          <a:xfrm>
            <a:off x="467544" y="404664"/>
            <a:ext cx="2628800" cy="5641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92696"/>
            <a:ext cx="8229600" cy="5040560"/>
          </a:xfrm>
        </p:spPr>
        <p:txBody>
          <a:bodyPr>
            <a:normAutofit fontScale="85000" lnSpcReduction="20000"/>
          </a:bodyPr>
          <a:lstStyle/>
          <a:p>
            <a:pPr>
              <a:buNone/>
            </a:pPr>
            <a:r>
              <a:rPr lang="ru-RU" dirty="0" smtClean="0"/>
              <a:t>	Таким образом, применяя методы диагностики межличностных взаимоотношений на практике, мы своевременно обнаруживаем проблемные, конфликтные формы в отношении каждого ребенка с другими детьми. Использование данных методик на практике позволило нам выявить достаточно полную картину не только особенностей поведения ребёнка, но также вскрыть психологические основания того или иного поведения, направленного на сверстника. Эмоциональное и практически-действенное отношение выявляются в этих методиках в неразрывном единстве, что особенно ценно для диагностики межличностных отношений.</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t>Литература</a:t>
            </a:r>
            <a:br>
              <a:rPr lang="ru-RU" dirty="0" smtClean="0"/>
            </a:br>
            <a:endParaRPr lang="ru-RU" dirty="0"/>
          </a:p>
        </p:txBody>
      </p:sp>
      <p:sp>
        <p:nvSpPr>
          <p:cNvPr id="3" name="Содержимое 2"/>
          <p:cNvSpPr>
            <a:spLocks noGrp="1"/>
          </p:cNvSpPr>
          <p:nvPr>
            <p:ph idx="1"/>
          </p:nvPr>
        </p:nvSpPr>
        <p:spPr>
          <a:xfrm>
            <a:off x="539552" y="836712"/>
            <a:ext cx="8147248" cy="5289451"/>
          </a:xfrm>
        </p:spPr>
        <p:txBody>
          <a:bodyPr>
            <a:normAutofit fontScale="70000" lnSpcReduction="20000"/>
          </a:bodyPr>
          <a:lstStyle/>
          <a:p>
            <a:r>
              <a:rPr lang="ru-RU" dirty="0" smtClean="0"/>
              <a:t>Бычкова С.С. Формирование умения общения со сверстниками у старших дошкольников. Издательство «</a:t>
            </a:r>
            <a:r>
              <a:rPr lang="ru-RU" dirty="0" err="1" smtClean="0"/>
              <a:t>Аркти</a:t>
            </a:r>
            <a:r>
              <a:rPr lang="ru-RU" dirty="0" smtClean="0"/>
              <a:t>», Москва, 2003 </a:t>
            </a:r>
          </a:p>
          <a:p>
            <a:r>
              <a:rPr lang="ru-RU" dirty="0" smtClean="0"/>
              <a:t>Волков Б.С., Волкова Н.В. Психология общения в детском возрасте. Учебное пособие – М.: А.П.О., 1996 </a:t>
            </a:r>
          </a:p>
          <a:p>
            <a:r>
              <a:rPr lang="ru-RU" dirty="0" err="1" smtClean="0"/>
              <a:t>Венгер</a:t>
            </a:r>
            <a:r>
              <a:rPr lang="ru-RU" dirty="0" smtClean="0"/>
              <a:t> Л.В. Психология дошкольника. М.: Просвещение, 1975 г. </a:t>
            </a:r>
          </a:p>
          <a:p>
            <a:r>
              <a:rPr lang="ru-RU" dirty="0" smtClean="0"/>
              <a:t>Канн-калик В.А. Грамматика общения. – М.: Просвещение, 1995 </a:t>
            </a:r>
          </a:p>
          <a:p>
            <a:r>
              <a:rPr lang="ru-RU" dirty="0" err="1" smtClean="0"/>
              <a:t>Лисина</a:t>
            </a:r>
            <a:r>
              <a:rPr lang="ru-RU" dirty="0" smtClean="0"/>
              <a:t> М.И. «Общение, личность и психика ребёнка»: М.; Воронеж, 1997 </a:t>
            </a:r>
          </a:p>
          <a:p>
            <a:r>
              <a:rPr lang="ru-RU" dirty="0" err="1" smtClean="0"/>
              <a:t>Лисина</a:t>
            </a:r>
            <a:r>
              <a:rPr lang="ru-RU" dirty="0" smtClean="0"/>
              <a:t> М.И. Проблемы онтогенеза общения. М., 1996.</a:t>
            </a:r>
          </a:p>
          <a:p>
            <a:r>
              <a:rPr lang="ru-RU" dirty="0" smtClean="0"/>
              <a:t>Смирнова Е.О., Холмогорова В.М. «Межличностные отношения дошкольников». Москва, гуманитарный центр «</a:t>
            </a:r>
            <a:r>
              <a:rPr lang="ru-RU" dirty="0" err="1" smtClean="0"/>
              <a:t>Владос</a:t>
            </a:r>
            <a:r>
              <a:rPr lang="ru-RU" dirty="0" smtClean="0"/>
              <a:t>», 2003 </a:t>
            </a:r>
          </a:p>
          <a:p>
            <a:r>
              <a:rPr lang="ru-RU" dirty="0" err="1" smtClean="0"/>
              <a:t>Самоукина</a:t>
            </a:r>
            <a:r>
              <a:rPr lang="ru-RU" dirty="0" smtClean="0"/>
              <a:t> Н.В. «Игры в школе и дома: психологические упражнения и </a:t>
            </a:r>
            <a:r>
              <a:rPr lang="ru-RU" dirty="0" err="1" smtClean="0"/>
              <a:t>и</a:t>
            </a:r>
            <a:r>
              <a:rPr lang="ru-RU" dirty="0" smtClean="0"/>
              <a:t> коррекционные программы». – М.: Новая школа, 1995</a:t>
            </a:r>
          </a:p>
          <a:p>
            <a:r>
              <a:rPr lang="ru-RU" dirty="0" smtClean="0"/>
              <a:t>Смирнова Е.О. Психология ребёнка: Учебник для педагогических училищ и вузов. М., 1997.</a:t>
            </a:r>
          </a:p>
          <a:p>
            <a:r>
              <a:rPr lang="ru-RU" dirty="0" smtClean="0"/>
              <a:t>Уайт Б. Первые три года жизни. М., 1982.</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0"/>
            <a:ext cx="7772400" cy="1470025"/>
          </a:xfrm>
        </p:spPr>
        <p:txBody>
          <a:bodyPr/>
          <a:lstStyle/>
          <a:p>
            <a:r>
              <a:rPr lang="ru-RU" b="1" i="1" dirty="0" smtClean="0">
                <a:solidFill>
                  <a:srgbClr val="C00000"/>
                </a:solidFill>
              </a:rPr>
              <a:t>Коррекционно-развивающая программа</a:t>
            </a:r>
            <a:endParaRPr lang="ru-RU" b="1" i="1" dirty="0">
              <a:solidFill>
                <a:srgbClr val="C00000"/>
              </a:solidFill>
            </a:endParaRPr>
          </a:p>
        </p:txBody>
      </p:sp>
      <p:sp>
        <p:nvSpPr>
          <p:cNvPr id="4" name="Прямоугольник 3"/>
          <p:cNvSpPr/>
          <p:nvPr/>
        </p:nvSpPr>
        <p:spPr>
          <a:xfrm>
            <a:off x="539552" y="5733256"/>
            <a:ext cx="8208912" cy="830997"/>
          </a:xfrm>
          <a:prstGeom prst="rect">
            <a:avLst/>
          </a:prstGeom>
        </p:spPr>
        <p:txBody>
          <a:bodyPr wrap="square">
            <a:spAutoFit/>
          </a:bodyPr>
          <a:lstStyle/>
          <a:p>
            <a:pPr algn="ctr"/>
            <a:r>
              <a:rPr lang="ru-RU" sz="2400" i="1" dirty="0" smtClean="0">
                <a:solidFill>
                  <a:srgbClr val="C00000"/>
                </a:solidFill>
              </a:rPr>
              <a:t>Развитие навыков межличностного взаимодействия и коммуникативной компетентности у дошкольников</a:t>
            </a:r>
            <a:endParaRPr lang="ru-RU" sz="2400" i="1" dirty="0">
              <a:solidFill>
                <a:srgbClr val="C00000"/>
              </a:solidFill>
            </a:endParaRPr>
          </a:p>
        </p:txBody>
      </p:sp>
      <p:pic>
        <p:nvPicPr>
          <p:cNvPr id="2050" name="Picture 2" descr="C:\Users\1\Desktop\Мастерская Сайтов\01. Мои работы\Детский сад 1044 28.site\Загружаемые файлы\sotr30-700.jpg"/>
          <p:cNvPicPr>
            <a:picLocks noChangeAspect="1" noChangeArrowheads="1"/>
          </p:cNvPicPr>
          <p:nvPr/>
        </p:nvPicPr>
        <p:blipFill>
          <a:blip r:embed="rId2"/>
          <a:srcRect/>
          <a:stretch>
            <a:fillRect/>
          </a:stretch>
        </p:blipFill>
        <p:spPr bwMode="auto">
          <a:xfrm>
            <a:off x="2123728" y="1700808"/>
            <a:ext cx="4917927" cy="368844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Мастерская Сайтов\01. Мои работы\Детский сад 1044 28.site\Загружаемые файлы\P1020614.JPG"/>
          <p:cNvPicPr>
            <a:picLocks noChangeAspect="1" noChangeArrowheads="1"/>
          </p:cNvPicPr>
          <p:nvPr/>
        </p:nvPicPr>
        <p:blipFill>
          <a:blip r:embed="rId2" cstate="print"/>
          <a:srcRect/>
          <a:stretch>
            <a:fillRect/>
          </a:stretch>
        </p:blipFill>
        <p:spPr bwMode="auto">
          <a:xfrm>
            <a:off x="3131840" y="188640"/>
            <a:ext cx="2592288"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Заголовок 1"/>
          <p:cNvSpPr>
            <a:spLocks noGrp="1"/>
          </p:cNvSpPr>
          <p:nvPr>
            <p:ph type="title"/>
          </p:nvPr>
        </p:nvSpPr>
        <p:spPr>
          <a:xfrm>
            <a:off x="0" y="0"/>
            <a:ext cx="9324528" cy="476672"/>
          </a:xfrm>
        </p:spPr>
        <p:txBody>
          <a:bodyPr>
            <a:noAutofit/>
          </a:bodyPr>
          <a:lstStyle/>
          <a:p>
            <a:r>
              <a:rPr lang="ru-RU" sz="2400" b="1" i="1" dirty="0" smtClean="0">
                <a:solidFill>
                  <a:srgbClr val="C00000"/>
                </a:solidFill>
                <a:cs typeface="Aharoni" pitchFamily="2" charset="-79"/>
              </a:rPr>
              <a:t>Сотрудничество психологической службы с педагогами в ДОУ</a:t>
            </a:r>
            <a:endParaRPr lang="ru-RU" sz="2400" b="1" i="1" dirty="0">
              <a:solidFill>
                <a:srgbClr val="C00000"/>
              </a:solidFill>
              <a:cs typeface="Aharoni" pitchFamily="2" charset="-79"/>
            </a:endParaRPr>
          </a:p>
        </p:txBody>
      </p:sp>
      <p:grpSp>
        <p:nvGrpSpPr>
          <p:cNvPr id="4" name="Group 23"/>
          <p:cNvGrpSpPr>
            <a:grpSpLocks noChangeAspect="1"/>
          </p:cNvGrpSpPr>
          <p:nvPr/>
        </p:nvGrpSpPr>
        <p:grpSpPr bwMode="auto">
          <a:xfrm>
            <a:off x="0" y="620811"/>
            <a:ext cx="9144000" cy="6237189"/>
            <a:chOff x="3074" y="-338"/>
            <a:chExt cx="6215" cy="9638"/>
          </a:xfrm>
        </p:grpSpPr>
        <p:sp>
          <p:nvSpPr>
            <p:cNvPr id="6" name="Oval 25"/>
            <p:cNvSpPr>
              <a:spLocks noChangeArrowheads="1"/>
            </p:cNvSpPr>
            <p:nvPr/>
          </p:nvSpPr>
          <p:spPr bwMode="auto">
            <a:xfrm>
              <a:off x="3074" y="-116"/>
              <a:ext cx="1906" cy="1577"/>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ru-RU" sz="2000" b="1" dirty="0">
                  <a:solidFill>
                    <a:schemeClr val="bg1"/>
                  </a:solidFill>
                  <a:latin typeface="Times New Roman" pitchFamily="18" charset="0"/>
                  <a:cs typeface="Times New Roman" pitchFamily="18" charset="0"/>
                </a:rPr>
                <a:t>Воспитатель </a:t>
              </a:r>
              <a:endParaRPr lang="ru-RU" sz="2000" dirty="0">
                <a:solidFill>
                  <a:schemeClr val="bg1"/>
                </a:solidFill>
                <a:latin typeface="Times New Roman" pitchFamily="18" charset="0"/>
                <a:cs typeface="Times New Roman" pitchFamily="18" charset="0"/>
              </a:endParaRPr>
            </a:p>
          </p:txBody>
        </p:sp>
        <p:sp>
          <p:nvSpPr>
            <p:cNvPr id="7" name="Oval 26"/>
            <p:cNvSpPr>
              <a:spLocks noChangeArrowheads="1"/>
            </p:cNvSpPr>
            <p:nvPr/>
          </p:nvSpPr>
          <p:spPr bwMode="auto">
            <a:xfrm>
              <a:off x="7503" y="-338"/>
              <a:ext cx="1525" cy="182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a:defRPr/>
              </a:pPr>
              <a:r>
                <a:rPr lang="ru-RU" sz="2400" b="1" dirty="0">
                  <a:solidFill>
                    <a:schemeClr val="bg1"/>
                  </a:solidFill>
                  <a:latin typeface="Times New Roman" pitchFamily="18" charset="0"/>
                  <a:cs typeface="Times New Roman" pitchFamily="18" charset="0"/>
                </a:rPr>
                <a:t>Педагог-психолог</a:t>
              </a:r>
              <a:endParaRPr lang="ru-RU" sz="2400" dirty="0">
                <a:solidFill>
                  <a:schemeClr val="bg1"/>
                </a:solidFill>
                <a:latin typeface="Times New Roman" pitchFamily="18" charset="0"/>
                <a:cs typeface="Times New Roman" pitchFamily="18" charset="0"/>
              </a:endParaRPr>
            </a:p>
          </p:txBody>
        </p:sp>
        <p:sp>
          <p:nvSpPr>
            <p:cNvPr id="9" name="AutoShape 28"/>
            <p:cNvSpPr>
              <a:spLocks noChangeArrowheads="1"/>
            </p:cNvSpPr>
            <p:nvPr/>
          </p:nvSpPr>
          <p:spPr bwMode="auto">
            <a:xfrm>
              <a:off x="3353" y="2360"/>
              <a:ext cx="1412" cy="975"/>
            </a:xfrm>
            <a:prstGeom prst="foldedCorner">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ru-RU" sz="1200" b="1">
                <a:solidFill>
                  <a:srgbClr val="000000"/>
                </a:solidFill>
              </a:endParaRPr>
            </a:p>
            <a:p>
              <a:pPr algn="ctr"/>
              <a:r>
                <a:rPr lang="ru-RU" b="1">
                  <a:solidFill>
                    <a:srgbClr val="FF0000"/>
                  </a:solidFill>
                  <a:latin typeface="Times New Roman" pitchFamily="18" charset="0"/>
                </a:rPr>
                <a:t>Диагностика</a:t>
              </a:r>
            </a:p>
          </p:txBody>
        </p:sp>
        <p:sp>
          <p:nvSpPr>
            <p:cNvPr id="10" name="AutoShape 29"/>
            <p:cNvSpPr>
              <a:spLocks noChangeArrowheads="1"/>
            </p:cNvSpPr>
            <p:nvPr/>
          </p:nvSpPr>
          <p:spPr bwMode="auto">
            <a:xfrm>
              <a:off x="5488" y="2482"/>
              <a:ext cx="1554" cy="975"/>
            </a:xfrm>
            <a:prstGeom prst="foldedCorner">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ru-RU" sz="1600" b="1" dirty="0">
                  <a:solidFill>
                    <a:srgbClr val="FF0000"/>
                  </a:solidFill>
                  <a:latin typeface="Times New Roman" pitchFamily="18" charset="0"/>
                  <a:cs typeface="Times New Roman" pitchFamily="18" charset="0"/>
                </a:rPr>
                <a:t>Коррекционно-развивающая работа</a:t>
              </a:r>
              <a:endParaRPr lang="ru-RU" sz="1600" dirty="0">
                <a:solidFill>
                  <a:srgbClr val="FF0000"/>
                </a:solidFill>
                <a:latin typeface="Times New Roman" pitchFamily="18" charset="0"/>
                <a:cs typeface="Times New Roman" pitchFamily="18" charset="0"/>
              </a:endParaRPr>
            </a:p>
          </p:txBody>
        </p:sp>
        <p:sp>
          <p:nvSpPr>
            <p:cNvPr id="11" name="AutoShape 30"/>
            <p:cNvSpPr>
              <a:spLocks noChangeArrowheads="1"/>
            </p:cNvSpPr>
            <p:nvPr/>
          </p:nvSpPr>
          <p:spPr bwMode="auto">
            <a:xfrm>
              <a:off x="4116" y="1511"/>
              <a:ext cx="1553" cy="728"/>
            </a:xfrm>
            <a:prstGeom prst="curvedDownArrow">
              <a:avLst>
                <a:gd name="adj1" fmla="val 111326"/>
                <a:gd name="adj2" fmla="val 222652"/>
                <a:gd name="adj3" fmla="val 33333"/>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2" name="AutoShape 31"/>
            <p:cNvSpPr>
              <a:spLocks noChangeArrowheads="1"/>
            </p:cNvSpPr>
            <p:nvPr/>
          </p:nvSpPr>
          <p:spPr bwMode="auto">
            <a:xfrm>
              <a:off x="5285" y="4786"/>
              <a:ext cx="2400" cy="1548"/>
            </a:xfrm>
            <a:prstGeom prst="flowChartAlternateProcess">
              <a:avLst/>
            </a:prstGeom>
            <a:solidFill>
              <a:schemeClr val="bg2"/>
            </a:solidFill>
            <a:ln w="9525">
              <a:solidFill>
                <a:srgbClr val="FF0000"/>
              </a:solidFill>
              <a:miter lim="800000"/>
              <a:headEnd/>
              <a:tailEnd/>
            </a:ln>
          </p:spPr>
          <p:txBody>
            <a:bodyPr/>
            <a:lstStyle/>
            <a:p>
              <a:endParaRPr lang="ru-RU" sz="1200" b="1" dirty="0">
                <a:solidFill>
                  <a:srgbClr val="000000"/>
                </a:solidFill>
              </a:endParaRPr>
            </a:p>
            <a:p>
              <a:pPr algn="ctr"/>
              <a:r>
                <a:rPr lang="ru-RU" sz="1400" b="1" dirty="0">
                  <a:solidFill>
                    <a:srgbClr val="FF0000"/>
                  </a:solidFill>
                  <a:latin typeface="Times New Roman" pitchFamily="18" charset="0"/>
                  <a:cs typeface="Times New Roman" pitchFamily="18" charset="0"/>
                </a:rPr>
                <a:t>Создание и реализация совместной программы работы с конкретным ребенком или группой детей</a:t>
              </a:r>
              <a:endParaRPr lang="ru-RU" sz="1400" dirty="0">
                <a:solidFill>
                  <a:srgbClr val="FF0000"/>
                </a:solidFill>
                <a:latin typeface="Times New Roman" pitchFamily="18" charset="0"/>
                <a:cs typeface="Times New Roman" pitchFamily="18" charset="0"/>
              </a:endParaRPr>
            </a:p>
          </p:txBody>
        </p:sp>
        <p:sp>
          <p:nvSpPr>
            <p:cNvPr id="14" name="AutoShape 33"/>
            <p:cNvSpPr>
              <a:spLocks noChangeArrowheads="1"/>
            </p:cNvSpPr>
            <p:nvPr/>
          </p:nvSpPr>
          <p:spPr bwMode="auto">
            <a:xfrm>
              <a:off x="7115" y="1632"/>
              <a:ext cx="1271" cy="609"/>
            </a:xfrm>
            <a:prstGeom prst="curvedDownArrow">
              <a:avLst>
                <a:gd name="adj1" fmla="val 91111"/>
                <a:gd name="adj2" fmla="val 182222"/>
                <a:gd name="adj3" fmla="val 33333"/>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6" name="AutoShape 35"/>
            <p:cNvSpPr>
              <a:spLocks noChangeArrowheads="1"/>
            </p:cNvSpPr>
            <p:nvPr/>
          </p:nvSpPr>
          <p:spPr bwMode="auto">
            <a:xfrm>
              <a:off x="3252" y="4786"/>
              <a:ext cx="1694" cy="1651"/>
            </a:xfrm>
            <a:prstGeom prst="flowChartAlternateProcess">
              <a:avLst/>
            </a:prstGeom>
            <a:solidFill>
              <a:schemeClr val="bg2"/>
            </a:solidFill>
            <a:ln w="9525">
              <a:solidFill>
                <a:srgbClr val="FF0000"/>
              </a:solidFill>
              <a:miter lim="800000"/>
              <a:headEnd/>
              <a:tailEnd/>
            </a:ln>
          </p:spPr>
          <p:txBody>
            <a:bodyPr/>
            <a:lstStyle/>
            <a:p>
              <a:pPr algn="ctr"/>
              <a:endParaRPr lang="ru-RU" sz="1200" b="1" dirty="0">
                <a:solidFill>
                  <a:srgbClr val="0000FF"/>
                </a:solidFill>
              </a:endParaRPr>
            </a:p>
            <a:p>
              <a:pPr algn="ctr"/>
              <a:r>
                <a:rPr lang="ru-RU" sz="1400" b="1" dirty="0">
                  <a:solidFill>
                    <a:srgbClr val="FF0000"/>
                  </a:solidFill>
                  <a:latin typeface="Times New Roman" pitchFamily="18" charset="0"/>
                  <a:cs typeface="Times New Roman" pitchFamily="18" charset="0"/>
                </a:rPr>
                <a:t>Проведение </a:t>
              </a:r>
              <a:r>
                <a:rPr lang="ru-RU" sz="1400" b="1" dirty="0" err="1">
                  <a:solidFill>
                    <a:srgbClr val="FF0000"/>
                  </a:solidFill>
                  <a:latin typeface="Times New Roman" pitchFamily="18" charset="0"/>
                  <a:cs typeface="Times New Roman" pitchFamily="18" charset="0"/>
                </a:rPr>
                <a:t>психолго-педагогических</a:t>
              </a:r>
              <a:r>
                <a:rPr lang="ru-RU" sz="1400" b="1" dirty="0">
                  <a:solidFill>
                    <a:srgbClr val="FF0000"/>
                  </a:solidFill>
                  <a:latin typeface="Times New Roman" pitchFamily="18" charset="0"/>
                  <a:cs typeface="Times New Roman" pitchFamily="18" charset="0"/>
                </a:rPr>
                <a:t> консилиумов</a:t>
              </a:r>
              <a:endParaRPr lang="ru-RU" sz="1400" dirty="0">
                <a:solidFill>
                  <a:srgbClr val="FF0000"/>
                </a:solidFill>
                <a:latin typeface="Times New Roman" pitchFamily="18" charset="0"/>
                <a:cs typeface="Times New Roman" pitchFamily="18" charset="0"/>
              </a:endParaRPr>
            </a:p>
          </p:txBody>
        </p:sp>
        <p:sp>
          <p:nvSpPr>
            <p:cNvPr id="17" name="Rectangle 36"/>
            <p:cNvSpPr>
              <a:spLocks noChangeArrowheads="1"/>
            </p:cNvSpPr>
            <p:nvPr/>
          </p:nvSpPr>
          <p:spPr bwMode="auto">
            <a:xfrm>
              <a:off x="3783" y="7562"/>
              <a:ext cx="5258" cy="845"/>
            </a:xfrm>
            <a:prstGeom prst="rect">
              <a:avLst/>
            </a:prstGeom>
            <a:solidFill>
              <a:schemeClr val="bg2"/>
            </a:solidFill>
            <a:ln w="9525">
              <a:solidFill>
                <a:srgbClr val="FF0000"/>
              </a:solidFill>
              <a:miter lim="800000"/>
              <a:headEnd/>
              <a:tailEnd/>
            </a:ln>
          </p:spPr>
          <p:txBody>
            <a:bodyPr/>
            <a:lstStyle/>
            <a:p>
              <a:pPr algn="ctr"/>
              <a:endParaRPr lang="ru-RU" sz="1400" b="1">
                <a:solidFill>
                  <a:srgbClr val="000000"/>
                </a:solidFill>
              </a:endParaRPr>
            </a:p>
            <a:p>
              <a:pPr algn="ctr"/>
              <a:r>
                <a:rPr lang="ru-RU" sz="1600" b="1">
                  <a:solidFill>
                    <a:srgbClr val="FF0000"/>
                  </a:solidFill>
                  <a:latin typeface="Times New Roman" pitchFamily="18" charset="0"/>
                  <a:cs typeface="Times New Roman" pitchFamily="18" charset="0"/>
                </a:rPr>
                <a:t>Консультирование, просвещение педагогов и родителей</a:t>
              </a:r>
            </a:p>
            <a:p>
              <a:endParaRPr lang="ru-RU"/>
            </a:p>
          </p:txBody>
        </p:sp>
        <p:sp>
          <p:nvSpPr>
            <p:cNvPr id="18" name="AutoShape 37"/>
            <p:cNvSpPr>
              <a:spLocks noChangeArrowheads="1"/>
            </p:cNvSpPr>
            <p:nvPr/>
          </p:nvSpPr>
          <p:spPr bwMode="auto">
            <a:xfrm>
              <a:off x="7674" y="2482"/>
              <a:ext cx="1615" cy="970"/>
            </a:xfrm>
            <a:prstGeom prst="foldedCorner">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ru-RU" sz="1600" b="1" dirty="0" smtClean="0">
                  <a:solidFill>
                    <a:srgbClr val="FF0000"/>
                  </a:solidFill>
                  <a:latin typeface="Times New Roman" pitchFamily="18" charset="0"/>
                </a:rPr>
                <a:t>Мониторинг </a:t>
              </a:r>
              <a:r>
                <a:rPr lang="ru-RU" sz="1600" b="1" dirty="0">
                  <a:solidFill>
                    <a:srgbClr val="FF0000"/>
                  </a:solidFill>
                  <a:latin typeface="Times New Roman" pitchFamily="18" charset="0"/>
                </a:rPr>
                <a:t>результатов</a:t>
              </a:r>
            </a:p>
          </p:txBody>
        </p:sp>
        <p:sp>
          <p:nvSpPr>
            <p:cNvPr id="19" name="AutoShape 38"/>
            <p:cNvSpPr>
              <a:spLocks noChangeArrowheads="1"/>
            </p:cNvSpPr>
            <p:nvPr/>
          </p:nvSpPr>
          <p:spPr bwMode="auto">
            <a:xfrm>
              <a:off x="7748" y="4669"/>
              <a:ext cx="1387" cy="2361"/>
            </a:xfrm>
            <a:prstGeom prst="roundRect">
              <a:avLst>
                <a:gd name="adj" fmla="val 16667"/>
              </a:avLst>
            </a:prstGeom>
            <a:solidFill>
              <a:schemeClr val="bg2"/>
            </a:solidFill>
            <a:ln w="9525">
              <a:solidFill>
                <a:srgbClr val="FF0000"/>
              </a:solidFill>
              <a:round/>
              <a:headEnd/>
              <a:tailEnd/>
            </a:ln>
          </p:spPr>
          <p:txBody>
            <a:bodyPr/>
            <a:lstStyle/>
            <a:p>
              <a:pPr algn="ctr"/>
              <a:r>
                <a:rPr lang="ru-RU" sz="1200" b="1" dirty="0">
                  <a:solidFill>
                    <a:srgbClr val="FF0000"/>
                  </a:solidFill>
                  <a:latin typeface="Times New Roman" pitchFamily="18" charset="0"/>
                  <a:cs typeface="Times New Roman" pitchFamily="18" charset="0"/>
                </a:rPr>
                <a:t>Решение о </a:t>
              </a:r>
              <a:r>
                <a:rPr lang="ru-RU" sz="1200" b="1" dirty="0" err="1">
                  <a:solidFill>
                    <a:srgbClr val="FF0000"/>
                  </a:solidFill>
                  <a:latin typeface="Times New Roman" pitchFamily="18" charset="0"/>
                  <a:cs typeface="Times New Roman" pitchFamily="18" charset="0"/>
                </a:rPr>
                <a:t>пре-кращении</a:t>
              </a:r>
              <a:r>
                <a:rPr lang="ru-RU" sz="1200" b="1" dirty="0">
                  <a:solidFill>
                    <a:srgbClr val="FF0000"/>
                  </a:solidFill>
                  <a:latin typeface="Times New Roman" pitchFamily="18" charset="0"/>
                  <a:cs typeface="Times New Roman" pitchFamily="18" charset="0"/>
                </a:rPr>
                <a:t> </a:t>
              </a:r>
              <a:r>
                <a:rPr lang="ru-RU" sz="1200" b="1" dirty="0" err="1">
                  <a:solidFill>
                    <a:srgbClr val="FF0000"/>
                  </a:solidFill>
                  <a:latin typeface="Times New Roman" pitchFamily="18" charset="0"/>
                  <a:cs typeface="Times New Roman" pitchFamily="18" charset="0"/>
                </a:rPr>
                <a:t>кор-рекционной</a:t>
              </a:r>
              <a:r>
                <a:rPr lang="ru-RU" sz="1200" b="1" dirty="0">
                  <a:solidFill>
                    <a:srgbClr val="FF0000"/>
                  </a:solidFill>
                  <a:latin typeface="Times New Roman" pitchFamily="18" charset="0"/>
                  <a:cs typeface="Times New Roman" pitchFamily="18" charset="0"/>
                </a:rPr>
                <a:t> </a:t>
              </a:r>
              <a:r>
                <a:rPr lang="ru-RU" sz="1200" b="1" dirty="0" err="1">
                  <a:solidFill>
                    <a:srgbClr val="FF0000"/>
                  </a:solidFill>
                  <a:latin typeface="Times New Roman" pitchFamily="18" charset="0"/>
                  <a:cs typeface="Times New Roman" pitchFamily="18" charset="0"/>
                </a:rPr>
                <a:t>ра-боты</a:t>
              </a:r>
              <a:r>
                <a:rPr lang="ru-RU" sz="1200" b="1" dirty="0">
                  <a:solidFill>
                    <a:srgbClr val="FF0000"/>
                  </a:solidFill>
                  <a:latin typeface="Times New Roman" pitchFamily="18" charset="0"/>
                  <a:cs typeface="Times New Roman" pitchFamily="18" charset="0"/>
                </a:rPr>
                <a:t> или </a:t>
              </a:r>
              <a:r>
                <a:rPr lang="ru-RU" sz="1200" b="1" dirty="0" err="1">
                  <a:solidFill>
                    <a:srgbClr val="FF0000"/>
                  </a:solidFill>
                  <a:latin typeface="Times New Roman" pitchFamily="18" charset="0"/>
                  <a:cs typeface="Times New Roman" pitchFamily="18" charset="0"/>
                </a:rPr>
                <a:t>изме-нение</a:t>
              </a:r>
              <a:r>
                <a:rPr lang="ru-RU" sz="1200" b="1" dirty="0">
                  <a:solidFill>
                    <a:srgbClr val="FF0000"/>
                  </a:solidFill>
                  <a:latin typeface="Times New Roman" pitchFamily="18" charset="0"/>
                  <a:cs typeface="Times New Roman" pitchFamily="18" charset="0"/>
                </a:rPr>
                <a:t> характера коррекционной</a:t>
              </a:r>
            </a:p>
            <a:p>
              <a:pPr algn="ctr"/>
              <a:r>
                <a:rPr lang="ru-RU" sz="1200" b="1" dirty="0">
                  <a:solidFill>
                    <a:srgbClr val="FF0000"/>
                  </a:solidFill>
                  <a:latin typeface="Times New Roman" pitchFamily="18" charset="0"/>
                  <a:cs typeface="Times New Roman" pitchFamily="18" charset="0"/>
                </a:rPr>
                <a:t>работы</a:t>
              </a:r>
              <a:endParaRPr lang="ru-RU" dirty="0">
                <a:solidFill>
                  <a:srgbClr val="FF0000"/>
                </a:solidFill>
                <a:latin typeface="Times New Roman" pitchFamily="18" charset="0"/>
                <a:cs typeface="Times New Roman" pitchFamily="18" charset="0"/>
              </a:endParaRPr>
            </a:p>
          </p:txBody>
        </p:sp>
        <p:sp>
          <p:nvSpPr>
            <p:cNvPr id="24" name="Rectangle 43"/>
            <p:cNvSpPr>
              <a:spLocks noChangeArrowheads="1"/>
            </p:cNvSpPr>
            <p:nvPr/>
          </p:nvSpPr>
          <p:spPr bwMode="auto">
            <a:xfrm>
              <a:off x="5539" y="8790"/>
              <a:ext cx="2118" cy="510"/>
            </a:xfrm>
            <a:prstGeom prst="rect">
              <a:avLst/>
            </a:prstGeom>
            <a:solidFill>
              <a:schemeClr val="bg2"/>
            </a:solidFill>
            <a:ln w="9525">
              <a:solidFill>
                <a:srgbClr val="FF0000"/>
              </a:solidFill>
              <a:miter lim="800000"/>
              <a:headEnd/>
              <a:tailEnd/>
            </a:ln>
          </p:spPr>
          <p:txBody>
            <a:bodyPr/>
            <a:lstStyle/>
            <a:p>
              <a:pPr algn="ctr"/>
              <a:r>
                <a:rPr lang="ru-RU" sz="1600" b="1" dirty="0">
                  <a:solidFill>
                    <a:srgbClr val="FF0000"/>
                  </a:solidFill>
                  <a:latin typeface="Times New Roman" pitchFamily="18" charset="0"/>
                  <a:cs typeface="Times New Roman" pitchFamily="18" charset="0"/>
                </a:rPr>
                <a:t>Организационная работа</a:t>
              </a:r>
              <a:endParaRPr lang="ru-RU" sz="1600" dirty="0">
                <a:solidFill>
                  <a:srgbClr val="FF0000"/>
                </a:solidFill>
                <a:latin typeface="Times New Roman" pitchFamily="18" charset="0"/>
                <a:cs typeface="Times New Roman" pitchFamily="18" charset="0"/>
              </a:endParaRPr>
            </a:p>
          </p:txBody>
        </p:sp>
      </p:grpSp>
      <p:sp>
        <p:nvSpPr>
          <p:cNvPr id="27" name="Стрелка вправо 26"/>
          <p:cNvSpPr/>
          <p:nvPr/>
        </p:nvSpPr>
        <p:spPr>
          <a:xfrm>
            <a:off x="5724128" y="908720"/>
            <a:ext cx="720080" cy="504056"/>
          </a:xfrm>
          <a:prstGeom prst="rightArrow">
            <a:avLst/>
          </a:prstGeom>
          <a:ln>
            <a:solidFill>
              <a:srgbClr val="7030A0"/>
            </a:solidFill>
          </a:ln>
          <a:scene3d>
            <a:camera prst="perspectiveContrasting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27"/>
          <p:cNvSpPr/>
          <p:nvPr/>
        </p:nvSpPr>
        <p:spPr>
          <a:xfrm flipH="1">
            <a:off x="2627784" y="908720"/>
            <a:ext cx="720080" cy="504056"/>
          </a:xfrm>
          <a:prstGeom prst="rightArrow">
            <a:avLst/>
          </a:prstGeom>
          <a:ln>
            <a:solidFill>
              <a:srgbClr val="7030A0"/>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AutoShape 34"/>
          <p:cNvSpPr>
            <a:spLocks noChangeArrowheads="1"/>
          </p:cNvSpPr>
          <p:nvPr/>
        </p:nvSpPr>
        <p:spPr bwMode="auto">
          <a:xfrm>
            <a:off x="4427984" y="3068960"/>
            <a:ext cx="497217" cy="864096"/>
          </a:xfrm>
          <a:prstGeom prst="downArrow">
            <a:avLst>
              <a:gd name="adj1" fmla="val 50000"/>
              <a:gd name="adj2" fmla="val 98936"/>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endParaRPr lang="ru-RU"/>
          </a:p>
        </p:txBody>
      </p:sp>
      <p:sp>
        <p:nvSpPr>
          <p:cNvPr id="31" name="AutoShape 34"/>
          <p:cNvSpPr>
            <a:spLocks noChangeArrowheads="1"/>
          </p:cNvSpPr>
          <p:nvPr/>
        </p:nvSpPr>
        <p:spPr bwMode="auto">
          <a:xfrm>
            <a:off x="1187624" y="2996952"/>
            <a:ext cx="497217" cy="904783"/>
          </a:xfrm>
          <a:prstGeom prst="downArrow">
            <a:avLst>
              <a:gd name="adj1" fmla="val 50000"/>
              <a:gd name="adj2" fmla="val 98936"/>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endParaRPr lang="ru-RU"/>
          </a:p>
        </p:txBody>
      </p:sp>
      <p:sp>
        <p:nvSpPr>
          <p:cNvPr id="32" name="AutoShape 34"/>
          <p:cNvSpPr>
            <a:spLocks noChangeArrowheads="1"/>
          </p:cNvSpPr>
          <p:nvPr/>
        </p:nvSpPr>
        <p:spPr bwMode="auto">
          <a:xfrm>
            <a:off x="7740352" y="3068960"/>
            <a:ext cx="497217" cy="832775"/>
          </a:xfrm>
          <a:prstGeom prst="downArrow">
            <a:avLst>
              <a:gd name="adj1" fmla="val 50000"/>
              <a:gd name="adj2" fmla="val 98936"/>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endParaRPr lang="ru-RU"/>
          </a:p>
        </p:txBody>
      </p:sp>
      <p:sp>
        <p:nvSpPr>
          <p:cNvPr id="33" name="AutoShape 34"/>
          <p:cNvSpPr>
            <a:spLocks noChangeArrowheads="1"/>
          </p:cNvSpPr>
          <p:nvPr/>
        </p:nvSpPr>
        <p:spPr bwMode="auto">
          <a:xfrm>
            <a:off x="1763688" y="5013176"/>
            <a:ext cx="497217" cy="760767"/>
          </a:xfrm>
          <a:prstGeom prst="downArrow">
            <a:avLst>
              <a:gd name="adj1" fmla="val 50000"/>
              <a:gd name="adj2" fmla="val 98936"/>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endParaRPr lang="ru-RU"/>
          </a:p>
        </p:txBody>
      </p:sp>
      <p:sp>
        <p:nvSpPr>
          <p:cNvPr id="34" name="AutoShape 34"/>
          <p:cNvSpPr>
            <a:spLocks noChangeArrowheads="1"/>
          </p:cNvSpPr>
          <p:nvPr/>
        </p:nvSpPr>
        <p:spPr bwMode="auto">
          <a:xfrm>
            <a:off x="4716016" y="4941168"/>
            <a:ext cx="497217" cy="792088"/>
          </a:xfrm>
          <a:prstGeom prst="downArrow">
            <a:avLst>
              <a:gd name="adj1" fmla="val 50000"/>
              <a:gd name="adj2" fmla="val 98936"/>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endParaRPr lang="ru-RU"/>
          </a:p>
        </p:txBody>
      </p:sp>
      <p:sp>
        <p:nvSpPr>
          <p:cNvPr id="35" name="AutoShape 34"/>
          <p:cNvSpPr>
            <a:spLocks noChangeArrowheads="1"/>
          </p:cNvSpPr>
          <p:nvPr/>
        </p:nvSpPr>
        <p:spPr bwMode="auto">
          <a:xfrm>
            <a:off x="7596336" y="5373217"/>
            <a:ext cx="497217" cy="432048"/>
          </a:xfrm>
          <a:prstGeom prst="downArrow">
            <a:avLst>
              <a:gd name="adj1" fmla="val 50000"/>
              <a:gd name="adj2" fmla="val 98936"/>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endParaRPr lang="ru-RU"/>
          </a:p>
        </p:txBody>
      </p:sp>
      <p:sp>
        <p:nvSpPr>
          <p:cNvPr id="36" name="AutoShape 34"/>
          <p:cNvSpPr>
            <a:spLocks noChangeArrowheads="1"/>
          </p:cNvSpPr>
          <p:nvPr/>
        </p:nvSpPr>
        <p:spPr bwMode="auto">
          <a:xfrm>
            <a:off x="4788024" y="6309320"/>
            <a:ext cx="497217" cy="337103"/>
          </a:xfrm>
          <a:prstGeom prst="downArrow">
            <a:avLst>
              <a:gd name="adj1" fmla="val 50000"/>
              <a:gd name="adj2" fmla="val 98936"/>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2713782"/>
          </a:xfrm>
        </p:spPr>
        <p:style>
          <a:lnRef idx="1">
            <a:schemeClr val="accent2"/>
          </a:lnRef>
          <a:fillRef idx="2">
            <a:schemeClr val="accent2"/>
          </a:fillRef>
          <a:effectRef idx="1">
            <a:schemeClr val="accent2"/>
          </a:effectRef>
          <a:fontRef idx="minor">
            <a:schemeClr val="dk1"/>
          </a:fontRef>
        </p:style>
        <p:txBody>
          <a:bodyPr>
            <a:noAutofit/>
          </a:bodyPr>
          <a:lstStyle/>
          <a:p>
            <a:r>
              <a:rPr lang="ru-RU" sz="2000" dirty="0" smtClean="0"/>
              <a:t>Практически в каждой группе детского сада разворачивается сложная и порой драматичная картина межличностных отношений детей. Дошкольники дружат, ссорятся, мирятся, обижаются, ревнуют, помогают друг другу. Все эти отношения остро переживаются участниками и несут массу разнообразных эмоций. Эмоциональная напряжённость и конфликтность в сфере детских отношений значительно выше, чем в сфере общения с взрослым.</a:t>
            </a:r>
            <a:br>
              <a:rPr lang="ru-RU" sz="2000" dirty="0" smtClean="0"/>
            </a:br>
            <a:endParaRPr lang="ru-RU" sz="4800" dirty="0"/>
          </a:p>
        </p:txBody>
      </p:sp>
      <p:sp>
        <p:nvSpPr>
          <p:cNvPr id="3" name="Содержимое 2"/>
          <p:cNvSpPr>
            <a:spLocks noGrp="1"/>
          </p:cNvSpPr>
          <p:nvPr>
            <p:ph idx="1"/>
          </p:nvPr>
        </p:nvSpPr>
        <p:spPr>
          <a:xfrm>
            <a:off x="539552" y="2708920"/>
            <a:ext cx="8229600" cy="4149080"/>
          </a:xfrm>
        </p:spPr>
        <p:style>
          <a:lnRef idx="1">
            <a:schemeClr val="accent4"/>
          </a:lnRef>
          <a:fillRef idx="2">
            <a:schemeClr val="accent4"/>
          </a:fillRef>
          <a:effectRef idx="1">
            <a:schemeClr val="accent4"/>
          </a:effectRef>
          <a:fontRef idx="minor">
            <a:schemeClr val="dk1"/>
          </a:fontRef>
        </p:style>
        <p:txBody>
          <a:bodyPr>
            <a:normAutofit lnSpcReduction="10000"/>
          </a:bodyPr>
          <a:lstStyle/>
          <a:p>
            <a:endParaRPr lang="ru-RU" sz="2000" dirty="0" smtClean="0"/>
          </a:p>
          <a:p>
            <a:pPr>
              <a:buNone/>
            </a:pPr>
            <a:r>
              <a:rPr lang="ru-RU" sz="2000" dirty="0" smtClean="0"/>
              <a:t>	Родители и воспитатели иногда не подозревают о той широкой гамме чувств и отношений, которую переживают их дети и, естественно, не придают особого значения детским дружбам, ссорам, обидам. Между тем опыт первых отношений со сверстниками является тем фундаментом, на котором строится дальнейшее развитие личности ребёнка. Этот первый опыт во многом определяет характер отношения человека к себе, к другим, к миру в целом. Далеко не всегда этот опыт складывается удачно. У многих уже в дошкольном возрасте складывается и закрепляется негативное отношение к другим, которое может иметь весьма печальные отдалённы </a:t>
            </a:r>
            <a:r>
              <a:rPr lang="ru-RU" sz="2000" dirty="0" err="1" smtClean="0"/>
              <a:t>ые</a:t>
            </a:r>
            <a:r>
              <a:rPr lang="ru-RU" sz="2000" dirty="0" smtClean="0"/>
              <a:t> последствия. Вовремя определить проблемные формы межличностных отношений и помочь ребёнку преодолеть их – важнейшая задача педагога и психолога.</a:t>
            </a:r>
            <a:endParaRPr lang="ru-RU"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96752"/>
            <a:ext cx="8229600" cy="3946450"/>
          </a:xfrm>
        </p:spPr>
        <p:style>
          <a:lnRef idx="1">
            <a:schemeClr val="accent6"/>
          </a:lnRef>
          <a:fillRef idx="2">
            <a:schemeClr val="accent6"/>
          </a:fillRef>
          <a:effectRef idx="1">
            <a:schemeClr val="accent6"/>
          </a:effectRef>
          <a:fontRef idx="minor">
            <a:schemeClr val="dk1"/>
          </a:fontRef>
        </p:style>
        <p:txBody>
          <a:bodyPr>
            <a:noAutofit/>
          </a:bodyPr>
          <a:lstStyle/>
          <a:p>
            <a:r>
              <a:rPr lang="ru-RU" sz="2400" dirty="0" smtClean="0"/>
              <a:t>Общение является одной из наиболее важных сфер духовной жизнедеятельности человека. Высшие психические функции ребенка, такие как намять, внимание, мышление, формируются сначала в общении со взрослыми и лишь затем становятся полностью произвольными. В процессе общения ребенок познает законы и нормы человеческих взаимоотношений. Правильно построенное общение - это и есть процесс воспитания и развития ребенка, а нарушение общения - тонкий показатель отклонения психического развития.</a:t>
            </a: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36912"/>
            <a:ext cx="8712968"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endParaRPr lang="ru-RU" sz="2400" dirty="0" smtClean="0"/>
          </a:p>
          <a:p>
            <a:r>
              <a:rPr lang="ru-RU" sz="2400" dirty="0" smtClean="0"/>
              <a:t>В программе используется </a:t>
            </a:r>
            <a:r>
              <a:rPr lang="ru-RU" sz="2400" dirty="0" err="1" smtClean="0"/>
              <a:t>игротерапия</a:t>
            </a:r>
            <a:r>
              <a:rPr lang="ru-RU" sz="2400" dirty="0" smtClean="0"/>
              <a:t> в форме терапии отношений. Где игра выступает своеобразной сферой, в которой происходит налаживание отношений ребенка с окружающим миром и людьми. Используются и другие-формы психотерапии: </a:t>
            </a:r>
            <a:r>
              <a:rPr lang="ru-RU" sz="2400" dirty="0" err="1" smtClean="0"/>
              <a:t>арттерапия</a:t>
            </a:r>
            <a:r>
              <a:rPr lang="ru-RU" sz="2400" dirty="0" smtClean="0"/>
              <a:t>, составление рассказов, </a:t>
            </a:r>
            <a:r>
              <a:rPr lang="ru-RU" sz="2400" dirty="0" err="1" smtClean="0"/>
              <a:t>психогимнастика</a:t>
            </a:r>
            <a:r>
              <a:rPr lang="ru-RU" sz="2400" dirty="0" smtClean="0"/>
              <a:t>, элементы </a:t>
            </a:r>
            <a:r>
              <a:rPr lang="ru-RU" sz="2400" dirty="0" err="1" smtClean="0"/>
              <a:t>психодрамы</a:t>
            </a:r>
            <a:r>
              <a:rPr lang="ru-RU" sz="2400" dirty="0" smtClean="0"/>
              <a:t>, телесную терапию, </a:t>
            </a:r>
            <a:r>
              <a:rPr lang="ru-RU" sz="2400" dirty="0" err="1" smtClean="0"/>
              <a:t>сказкотерапию</a:t>
            </a:r>
            <a:r>
              <a:rPr lang="ru-RU" sz="2400" dirty="0" smtClean="0"/>
              <a:t>.</a:t>
            </a:r>
          </a:p>
          <a:p>
            <a:r>
              <a:rPr lang="ru-RU" sz="2400" dirty="0" smtClean="0"/>
              <a:t>Предлагается применять групповую </a:t>
            </a:r>
            <a:r>
              <a:rPr lang="ru-RU" sz="2400" dirty="0" err="1" smtClean="0"/>
              <a:t>игротерапию</a:t>
            </a:r>
            <a:r>
              <a:rPr lang="ru-RU" sz="2400" dirty="0" smtClean="0"/>
              <a:t> для обучения детей отношениям друг с другом, а также в качестве коррекции при нарушениях общения.</a:t>
            </a:r>
            <a:endParaRPr lang="ru-RU" sz="2400" dirty="0"/>
          </a:p>
        </p:txBody>
      </p:sp>
      <p:sp>
        <p:nvSpPr>
          <p:cNvPr id="5" name="Прямоугольник 4"/>
          <p:cNvSpPr/>
          <p:nvPr/>
        </p:nvSpPr>
        <p:spPr>
          <a:xfrm>
            <a:off x="179512" y="476672"/>
            <a:ext cx="8712968"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ru-RU" sz="2800" dirty="0" smtClean="0">
                <a:solidFill>
                  <a:prstClr val="black"/>
                </a:solidFill>
              </a:rPr>
              <a:t>Программа рассчитана на детей 6-7 лет и состоит из 11 занятий, которые проводятся 1-2 раза в неделю в форме мини-тренингов продолжительностью 30-40 минут. Оптимальное количество детей в группе – 5-6 человек.</a:t>
            </a:r>
          </a:p>
        </p:txBody>
      </p:sp>
      <p:sp>
        <p:nvSpPr>
          <p:cNvPr id="6" name="TextBox 5"/>
          <p:cNvSpPr txBox="1"/>
          <p:nvPr/>
        </p:nvSpPr>
        <p:spPr>
          <a:xfrm>
            <a:off x="1547664" y="0"/>
            <a:ext cx="6336704" cy="523220"/>
          </a:xfrm>
          <a:prstGeom prst="rect">
            <a:avLst/>
          </a:prstGeom>
          <a:noFill/>
        </p:spPr>
        <p:txBody>
          <a:bodyPr wrap="square" rtlCol="0">
            <a:spAutoFit/>
          </a:bodyPr>
          <a:lstStyle/>
          <a:p>
            <a:pPr algn="ctr"/>
            <a:r>
              <a:rPr lang="ru-RU" sz="2800" b="1" i="1" dirty="0" smtClean="0">
                <a:solidFill>
                  <a:srgbClr val="C00000"/>
                </a:solidFill>
              </a:rPr>
              <a:t>ПОЯСНИТЕЛЬНАЯ ЗАПИСКА</a:t>
            </a:r>
            <a:endParaRPr lang="ru-RU" sz="2800" b="1" i="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435280" cy="548680"/>
          </a:xfrm>
        </p:spPr>
        <p:txBody>
          <a:bodyPr>
            <a:normAutofit/>
          </a:bodyPr>
          <a:lstStyle/>
          <a:p>
            <a:r>
              <a:rPr lang="ru-RU" sz="1800" dirty="0" smtClean="0"/>
              <a:t>Программа состоит из коррекционного и контрольного этапов.</a:t>
            </a:r>
            <a:endParaRPr lang="ru-RU" sz="1800" dirty="0"/>
          </a:p>
        </p:txBody>
      </p:sp>
      <p:sp>
        <p:nvSpPr>
          <p:cNvPr id="3" name="Содержимое 2"/>
          <p:cNvSpPr>
            <a:spLocks noGrp="1"/>
          </p:cNvSpPr>
          <p:nvPr>
            <p:ph idx="1"/>
          </p:nvPr>
        </p:nvSpPr>
        <p:spPr>
          <a:xfrm>
            <a:off x="323528" y="476672"/>
            <a:ext cx="8820472" cy="5904656"/>
          </a:xfrm>
        </p:spPr>
        <p:txBody>
          <a:bodyPr>
            <a:noAutofit/>
          </a:bodyPr>
          <a:lstStyle/>
          <a:p>
            <a:pPr>
              <a:buNone/>
            </a:pPr>
            <a:r>
              <a:rPr lang="ru-RU" sz="1800" dirty="0" smtClean="0"/>
              <a:t>Коррекционный этап проходит в форме коррекционных занятий, которые разделены на три блока, что обеспечивает постепенное решение поставленных задач:</a:t>
            </a:r>
          </a:p>
          <a:p>
            <a:r>
              <a:rPr lang="ru-RU" sz="1800" dirty="0" smtClean="0"/>
              <a:t>первый блок (2 занятия) - контактный. Обеспечивают создание доброй, безопасной ситуации, где участник чувствует взаимопонимание, поддержку, желание помочь в решение проблемы. Используются развлекательные игры, предметные и подвижные игры.</a:t>
            </a:r>
          </a:p>
          <a:p>
            <a:r>
              <a:rPr lang="ru-RU" sz="1800" dirty="0" smtClean="0"/>
              <a:t> второй блок (8 занятий) - коррекционно-направленный + обучающий. Осуществляет коррекцию негативных личностных черт и обучение социально желаемым формам общения. Помимо этого добываются диагностические данные, касающиеся психологических особенностей детей. Эти данные в процессе формирующего эксперимента позволяют дополнять, изменять запланированные методы и приемы коррекции с учетом индивидуальных проблем каждого ребенка. Используется игровые (с принятием ролей, правил и т.д.), а также неигровые приемы (совместная деятельность, чтение сказок, рассказов, изобразительная деятельность.</a:t>
            </a:r>
          </a:p>
          <a:p>
            <a:r>
              <a:rPr lang="ru-RU" sz="1800" dirty="0" smtClean="0"/>
              <a:t> третий блок (2 занятия) - развлекательный + обучающий + контрольный. Обеспечивает закрепление полученных навыков и форм общения в совместных играх детей. Используются игровые и неигровые приемы, которые развлекают детей, проверяют умение предотвратить конфликтные ситуации, способствуют взаимопониманию участников, рефлексии и контролю своего поведения.</a:t>
            </a:r>
          </a:p>
          <a:p>
            <a:pPr>
              <a:buNone/>
            </a:pPr>
            <a:r>
              <a:rPr lang="ru-RU" sz="1600" dirty="0" smtClean="0"/>
              <a:t>Контрольный этап позволит увидеть эффективность коррекционной работы. Результаты фиксируются, сравниваются с первоначальными данными диагностики.</a:t>
            </a:r>
          </a:p>
          <a:p>
            <a:endParaRPr lang="ru-RU" sz="1600" dirty="0" smtClean="0"/>
          </a:p>
          <a:p>
            <a:endParaRPr lang="ru-RU" sz="1600" dirty="0" smtClean="0"/>
          </a:p>
          <a:p>
            <a:endParaRPr lang="ru-RU" sz="1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Цель программы</a:t>
            </a:r>
            <a:endParaRPr lang="ru-RU" dirty="0"/>
          </a:p>
        </p:txBody>
      </p:sp>
      <p:sp>
        <p:nvSpPr>
          <p:cNvPr id="3" name="Содержимое 2"/>
          <p:cNvSpPr>
            <a:spLocks noGrp="1"/>
          </p:cNvSpPr>
          <p:nvPr>
            <p:ph idx="1"/>
          </p:nvPr>
        </p:nvSpPr>
        <p:spPr>
          <a:xfrm>
            <a:off x="467544" y="1988840"/>
            <a:ext cx="8229600" cy="4525963"/>
          </a:xfrm>
        </p:spPr>
        <p:style>
          <a:lnRef idx="1">
            <a:schemeClr val="accent1"/>
          </a:lnRef>
          <a:fillRef idx="2">
            <a:schemeClr val="accent1"/>
          </a:fillRef>
          <a:effectRef idx="1">
            <a:schemeClr val="accent1"/>
          </a:effectRef>
          <a:fontRef idx="minor">
            <a:schemeClr val="dk1"/>
          </a:fontRef>
        </p:style>
        <p:txBody>
          <a:bodyPr/>
          <a:lstStyle/>
          <a:p>
            <a:pPr algn="ctr">
              <a:buNone/>
            </a:pPr>
            <a:endParaRPr lang="ru-RU" dirty="0" smtClean="0"/>
          </a:p>
          <a:p>
            <a:pPr algn="ctr">
              <a:buFont typeface="Wingdings" pitchFamily="2" charset="2"/>
              <a:buChar char="ü"/>
            </a:pPr>
            <a:r>
              <a:rPr lang="ru-RU" dirty="0" smtClean="0"/>
              <a:t>Создание благоприятного </a:t>
            </a:r>
            <a:r>
              <a:rPr lang="ru-RU" dirty="0" err="1" smtClean="0"/>
              <a:t>психоэмоционального</a:t>
            </a:r>
            <a:r>
              <a:rPr lang="ru-RU" dirty="0" smtClean="0"/>
              <a:t> климата в группе сверстников</a:t>
            </a:r>
          </a:p>
          <a:p>
            <a:pPr algn="ctr">
              <a:buFont typeface="Wingdings" pitchFamily="2" charset="2"/>
              <a:buChar char="ü"/>
            </a:pPr>
            <a:r>
              <a:rPr lang="ru-RU" dirty="0" smtClean="0"/>
              <a:t>Формирование и закрепление положительных установок в сознании детей</a:t>
            </a:r>
          </a:p>
          <a:p>
            <a:pPr algn="ctr">
              <a:buFont typeface="Wingdings" pitchFamily="2" charset="2"/>
              <a:buChar char="ü"/>
            </a:pPr>
            <a:r>
              <a:rPr lang="ru-RU" dirty="0" smtClean="0"/>
              <a:t>Развитие межличностных отношений в группе детского сада</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Задачи:</a:t>
            </a:r>
            <a:endParaRPr lang="ru-RU" dirty="0">
              <a:solidFill>
                <a:srgbClr val="C00000"/>
              </a:solidFill>
            </a:endParaRPr>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32500" lnSpcReduction="20000"/>
          </a:bodyPr>
          <a:lstStyle/>
          <a:p>
            <a:pPr>
              <a:buNone/>
            </a:pPr>
            <a:endParaRPr lang="ru-RU" dirty="0" smtClean="0"/>
          </a:p>
          <a:p>
            <a:endParaRPr lang="ru-RU" dirty="0" smtClean="0"/>
          </a:p>
          <a:p>
            <a:endParaRPr lang="ru-RU" dirty="0" smtClean="0"/>
          </a:p>
          <a:p>
            <a:endParaRPr lang="ru-RU" sz="7200" dirty="0" smtClean="0">
              <a:latin typeface="Times New Roman" pitchFamily="18" charset="0"/>
              <a:cs typeface="Times New Roman" pitchFamily="18" charset="0"/>
            </a:endParaRPr>
          </a:p>
          <a:p>
            <a:pPr algn="ctr">
              <a:buFont typeface="Wingdings" pitchFamily="2" charset="2"/>
              <a:buChar char="ü"/>
            </a:pPr>
            <a:r>
              <a:rPr lang="ru-RU" sz="7200" dirty="0" smtClean="0">
                <a:latin typeface="Times New Roman" pitchFamily="18" charset="0"/>
                <a:cs typeface="Times New Roman" pitchFamily="18" charset="0"/>
              </a:rPr>
              <a:t>развивать способность ребенка к </a:t>
            </a:r>
            <a:r>
              <a:rPr lang="ru-RU" sz="7200" dirty="0" err="1" smtClean="0">
                <a:latin typeface="Times New Roman" pitchFamily="18" charset="0"/>
                <a:cs typeface="Times New Roman" pitchFamily="18" charset="0"/>
              </a:rPr>
              <a:t>эмпатии</a:t>
            </a:r>
            <a:r>
              <a:rPr lang="ru-RU" sz="7200" dirty="0" smtClean="0">
                <a:latin typeface="Times New Roman" pitchFamily="18" charset="0"/>
                <a:cs typeface="Times New Roman" pitchFamily="18" charset="0"/>
              </a:rPr>
              <a:t>, сопереживанию,</a:t>
            </a:r>
          </a:p>
          <a:p>
            <a:pPr algn="ctr">
              <a:buFont typeface="Wingdings" pitchFamily="2" charset="2"/>
              <a:buChar char="ü"/>
            </a:pPr>
            <a:r>
              <a:rPr lang="ru-RU" sz="7200" dirty="0" smtClean="0">
                <a:latin typeface="Times New Roman" pitchFamily="18" charset="0"/>
                <a:cs typeface="Times New Roman" pitchFamily="18" charset="0"/>
              </a:rPr>
              <a:t> развивать навыки социального поведения,</a:t>
            </a:r>
          </a:p>
          <a:p>
            <a:pPr algn="ctr">
              <a:buFont typeface="Wingdings" pitchFamily="2" charset="2"/>
              <a:buChar char="ü"/>
            </a:pPr>
            <a:r>
              <a:rPr lang="ru-RU" sz="7200" dirty="0" smtClean="0">
                <a:latin typeface="Times New Roman" pitchFamily="18" charset="0"/>
                <a:cs typeface="Times New Roman" pitchFamily="18" charset="0"/>
              </a:rPr>
              <a:t> способствовать уверенности в себе и развитию самостоятельности,</a:t>
            </a:r>
          </a:p>
          <a:p>
            <a:pPr algn="ctr">
              <a:buFont typeface="Wingdings" pitchFamily="2" charset="2"/>
              <a:buChar char="ü"/>
            </a:pPr>
            <a:r>
              <a:rPr lang="ru-RU" sz="7200" dirty="0" smtClean="0">
                <a:latin typeface="Times New Roman" pitchFamily="18" charset="0"/>
                <a:cs typeface="Times New Roman" pitchFamily="18" charset="0"/>
              </a:rPr>
              <a:t> формировать позитивное отношение к своему "Я",</a:t>
            </a:r>
          </a:p>
          <a:p>
            <a:pPr algn="ctr">
              <a:buFont typeface="Wingdings" pitchFamily="2" charset="2"/>
              <a:buChar char="ü"/>
            </a:pPr>
            <a:r>
              <a:rPr lang="ru-RU" sz="7200" dirty="0" smtClean="0">
                <a:latin typeface="Times New Roman" pitchFamily="18" charset="0"/>
                <a:cs typeface="Times New Roman" pitchFamily="18" charset="0"/>
              </a:rPr>
              <a:t> формировать позитивное отношение к сверстникам,</a:t>
            </a:r>
          </a:p>
          <a:p>
            <a:pPr algn="ctr">
              <a:buFont typeface="Wingdings" pitchFamily="2" charset="2"/>
              <a:buChar char="ü"/>
            </a:pPr>
            <a:r>
              <a:rPr lang="ru-RU" sz="7200" dirty="0" smtClean="0">
                <a:latin typeface="Times New Roman" pitchFamily="18" charset="0"/>
                <a:cs typeface="Times New Roman" pitchFamily="18" charset="0"/>
              </a:rPr>
              <a:t>учить ребенка выражать свое отношение к другим людям разными способами,</a:t>
            </a:r>
          </a:p>
          <a:p>
            <a:pPr algn="ctr">
              <a:buFont typeface="Wingdings" pitchFamily="2" charset="2"/>
              <a:buChar char="ü"/>
            </a:pPr>
            <a:r>
              <a:rPr lang="ru-RU" sz="7200" dirty="0" smtClean="0">
                <a:latin typeface="Times New Roman" pitchFamily="18" charset="0"/>
                <a:cs typeface="Times New Roman" pitchFamily="18" charset="0"/>
              </a:rPr>
              <a:t> сформировать чувство принадлежности к группе, помочь ребенку почувствовать себя более защищенным.</a:t>
            </a:r>
            <a:endParaRPr lang="ru-RU" sz="7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08"/>
          </a:xfrm>
          <a:prstGeom prst="rect">
            <a:avLst/>
          </a:prstGeom>
        </p:spPr>
        <p:txBody>
          <a:bodyPr wrap="square">
            <a:spAutoFit/>
          </a:bodyPr>
          <a:lstStyle/>
          <a:p>
            <a:pPr algn="ctr"/>
            <a:r>
              <a:rPr lang="ru-RU" sz="2300" dirty="0" smtClean="0"/>
              <a:t>Принципы построения занятии:</a:t>
            </a:r>
          </a:p>
          <a:p>
            <a:endParaRPr lang="ru-RU" sz="2300" dirty="0" smtClean="0"/>
          </a:p>
          <a:p>
            <a:endParaRPr lang="ru-RU" sz="2300" dirty="0" smtClean="0"/>
          </a:p>
          <a:p>
            <a:pPr>
              <a:buFont typeface="Wingdings" pitchFamily="2" charset="2"/>
              <a:buChar char="ü"/>
            </a:pPr>
            <a:r>
              <a:rPr lang="ru-RU" sz="2300" dirty="0" smtClean="0"/>
              <a:t> принцип постепенного погружения и выхода из травмирующей ситуации (внутри упражнения. внутри занятия, внутри коррекционной работы)</a:t>
            </a:r>
          </a:p>
          <a:p>
            <a:pPr>
              <a:buFont typeface="Wingdings" pitchFamily="2" charset="2"/>
              <a:buChar char="ü"/>
            </a:pPr>
            <a:r>
              <a:rPr lang="ru-RU" sz="2300" dirty="0" smtClean="0"/>
              <a:t> начало и конец занятия должны быть ритуальными, чтобы сохранить у ребенка ощущение целостности и завершенности занятия.</a:t>
            </a:r>
          </a:p>
          <a:p>
            <a:pPr>
              <a:buFont typeface="Wingdings" pitchFamily="2" charset="2"/>
              <a:buChar char="ü"/>
            </a:pPr>
            <a:r>
              <a:rPr lang="ru-RU" sz="2300" dirty="0" smtClean="0"/>
              <a:t>в занятия включаются игры (упражнения, приемы), которые соответствуют задачам коррекционного этапа, этапа занятия, индивидуальным запросам каждого ребенка</a:t>
            </a:r>
          </a:p>
          <a:p>
            <a:pPr>
              <a:buFont typeface="Wingdings" pitchFamily="2" charset="2"/>
              <a:buChar char="ü"/>
            </a:pPr>
            <a:r>
              <a:rPr lang="ru-RU" sz="2300" dirty="0" smtClean="0"/>
              <a:t>Па каждом занятии курса игровой терапии для снятия агрессии рекомендуется использовать барабан, а для психической разгрузки - 'Минутку шалости'.</a:t>
            </a:r>
          </a:p>
          <a:p>
            <a:pPr>
              <a:buFont typeface="Wingdings" pitchFamily="2" charset="2"/>
              <a:buChar char="ü"/>
            </a:pPr>
            <a:r>
              <a:rPr lang="ru-RU" sz="2300" dirty="0" smtClean="0"/>
              <a:t>В процессе игровой терапии психолог наблюдает за детьми и фиксирует в протоколах особенности их поведения, эмоциональные реакции, включенность в игры, отношение к детям, к занятиям, проблемы ребенка</a:t>
            </a:r>
            <a:endParaRPr lang="ru-RU" sz="2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4"/>
          <a:ext cx="9144000" cy="6949440"/>
        </p:xfrm>
        <a:graphic>
          <a:graphicData uri="http://schemas.openxmlformats.org/drawingml/2006/table">
            <a:tbl>
              <a:tblPr firstRow="1" bandRow="1">
                <a:tableStyleId>{5C22544A-7EE6-4342-B048-85BDC9FD1C3A}</a:tableStyleId>
              </a:tblPr>
              <a:tblGrid>
                <a:gridCol w="3131840"/>
                <a:gridCol w="2736304"/>
                <a:gridCol w="3275856"/>
              </a:tblGrid>
              <a:tr h="571500">
                <a:tc>
                  <a:txBody>
                    <a:bodyPr/>
                    <a:lstStyle/>
                    <a:p>
                      <a:pPr algn="ctr"/>
                      <a:r>
                        <a:rPr lang="ru-RU" dirty="0" smtClean="0"/>
                        <a:t>№ занятия </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Цель</a:t>
                      </a:r>
                    </a:p>
                    <a:p>
                      <a:endParaRPr lang="ru-RU" dirty="0"/>
                    </a:p>
                  </a:txBody>
                  <a:tcPr/>
                </a:tc>
                <a:tc>
                  <a:txBody>
                    <a:bodyPr/>
                    <a:lstStyle/>
                    <a:p>
                      <a:pPr algn="ctr"/>
                      <a:r>
                        <a:rPr lang="ru-RU" sz="1800" b="1" kern="1200" dirty="0" smtClean="0">
                          <a:solidFill>
                            <a:schemeClr val="lt1"/>
                          </a:solidFill>
                          <a:latin typeface="+mn-lt"/>
                          <a:ea typeface="+mn-ea"/>
                          <a:cs typeface="+mn-cs"/>
                        </a:rPr>
                        <a:t>План занятия</a:t>
                      </a:r>
                      <a:endParaRPr lang="ru-RU" dirty="0"/>
                    </a:p>
                  </a:txBody>
                  <a:tcPr/>
                </a:tc>
              </a:tr>
              <a:tr h="571500">
                <a:tc>
                  <a:txBody>
                    <a:bodyPr/>
                    <a:lstStyle/>
                    <a:p>
                      <a:r>
                        <a:rPr lang="ru-RU" dirty="0" smtClean="0"/>
                        <a:t>1</a:t>
                      </a:r>
                      <a:endParaRPr lang="ru-RU" dirty="0"/>
                    </a:p>
                  </a:txBody>
                  <a:tcPr/>
                </a:tc>
                <a:tc>
                  <a:txBody>
                    <a:bodyPr/>
                    <a:lstStyle/>
                    <a:p>
                      <a:r>
                        <a:rPr lang="ru-RU" sz="1800" kern="1200" dirty="0" smtClean="0">
                          <a:solidFill>
                            <a:schemeClr val="dk1"/>
                          </a:solidFill>
                          <a:latin typeface="+mn-lt"/>
                          <a:ea typeface="+mn-ea"/>
                          <a:cs typeface="+mn-cs"/>
                        </a:rPr>
                        <a:t>Познакомить детей с правилами общения (невербального), установить доверительные отношения друг с другом.</a:t>
                      </a:r>
                      <a:endParaRPr lang="ru-RU" dirty="0"/>
                    </a:p>
                  </a:txBody>
                  <a:tcPr/>
                </a:tc>
                <a:tc>
                  <a:txBody>
                    <a:bodyPr/>
                    <a:lstStyle/>
                    <a:p>
                      <a:r>
                        <a:rPr lang="ru-RU" sz="1800" kern="1200" dirty="0" smtClean="0">
                          <a:solidFill>
                            <a:schemeClr val="dk1"/>
                          </a:solidFill>
                          <a:latin typeface="+mn-lt"/>
                          <a:ea typeface="+mn-ea"/>
                          <a:cs typeface="+mn-cs"/>
                        </a:rPr>
                        <a:t>1. Поздороваемся друг с другом не вербально.</a:t>
                      </a:r>
                      <a:endParaRPr lang="ru-RU" dirty="0" smtClean="0"/>
                    </a:p>
                    <a:p>
                      <a:r>
                        <a:rPr lang="ru-RU" sz="1800" kern="1200" dirty="0" smtClean="0">
                          <a:solidFill>
                            <a:schemeClr val="dk1"/>
                          </a:solidFill>
                          <a:latin typeface="+mn-lt"/>
                          <a:ea typeface="+mn-ea"/>
                          <a:cs typeface="+mn-cs"/>
                        </a:rPr>
                        <a:t> 2. Правило общения.</a:t>
                      </a:r>
                      <a:endParaRPr lang="ru-RU" dirty="0" smtClean="0"/>
                    </a:p>
                    <a:p>
                      <a:r>
                        <a:rPr lang="ru-RU" sz="1800" kern="1200" dirty="0" smtClean="0">
                          <a:solidFill>
                            <a:schemeClr val="dk1"/>
                          </a:solidFill>
                          <a:latin typeface="+mn-lt"/>
                          <a:ea typeface="+mn-ea"/>
                          <a:cs typeface="+mn-cs"/>
                        </a:rPr>
                        <a:t> 3. 'Мусорное ведро'.</a:t>
                      </a:r>
                      <a:endParaRPr lang="ru-RU" dirty="0" smtClean="0"/>
                    </a:p>
                    <a:p>
                      <a:r>
                        <a:rPr lang="ru-RU" sz="1800" kern="1200" dirty="0" smtClean="0">
                          <a:solidFill>
                            <a:schemeClr val="dk1"/>
                          </a:solidFill>
                          <a:latin typeface="+mn-lt"/>
                          <a:ea typeface="+mn-ea"/>
                          <a:cs typeface="+mn-cs"/>
                        </a:rPr>
                        <a:t> 4. Разыгрывание ситуации.</a:t>
                      </a:r>
                      <a:endParaRPr lang="ru-RU" dirty="0" smtClean="0"/>
                    </a:p>
                    <a:p>
                      <a:endParaRPr lang="ru-RU" dirty="0"/>
                    </a:p>
                  </a:txBody>
                  <a:tcPr/>
                </a:tc>
              </a:tr>
              <a:tr h="571500">
                <a:tc>
                  <a:txBody>
                    <a:bodyPr/>
                    <a:lstStyle/>
                    <a:p>
                      <a:r>
                        <a:rPr lang="ru-RU" dirty="0" smtClean="0"/>
                        <a:t>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Тренировать в различении базовых эмоций, развивать умение в доброжелательном отношении друг к другу.</a:t>
                      </a:r>
                      <a:endParaRPr lang="ru-RU" dirty="0" smtClean="0"/>
                    </a:p>
                    <a:p>
                      <a:endParaRPr lang="ru-RU" dirty="0"/>
                    </a:p>
                  </a:txBody>
                  <a:tcPr/>
                </a:tc>
                <a:tc>
                  <a:txBody>
                    <a:bodyPr/>
                    <a:lstStyle/>
                    <a:p>
                      <a:r>
                        <a:rPr lang="ru-RU" sz="1800" kern="1200" dirty="0" smtClean="0">
                          <a:solidFill>
                            <a:schemeClr val="dk1"/>
                          </a:solidFill>
                          <a:latin typeface="+mn-lt"/>
                          <a:ea typeface="+mn-ea"/>
                          <a:cs typeface="+mn-cs"/>
                        </a:rPr>
                        <a:t>1. 'Ласковое имя'.</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Дарим подарки.</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Разгадаем эмоции.</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Рефлексия.</a:t>
                      </a:r>
                      <a:endParaRPr lang="ru-RU" dirty="0"/>
                    </a:p>
                  </a:txBody>
                  <a:tcPr/>
                </a:tc>
              </a:tr>
              <a:tr h="571500">
                <a:tc>
                  <a:txBody>
                    <a:bodyPr/>
                    <a:lstStyle/>
                    <a:p>
                      <a:r>
                        <a:rPr lang="ru-RU" dirty="0" smtClean="0"/>
                        <a:t>3</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Развивать навыки невербального общения, умение чувствовать настроение другого и определять способы повышения человеку настроения, развивать чувство взаимопомощи. </a:t>
                      </a:r>
                      <a:endParaRPr lang="ru-RU" dirty="0" smtClean="0"/>
                    </a:p>
                    <a:p>
                      <a:endParaRPr lang="ru-RU" dirty="0"/>
                    </a:p>
                  </a:txBody>
                  <a:tcPr/>
                </a:tc>
                <a:tc>
                  <a:txBody>
                    <a:bodyPr/>
                    <a:lstStyle/>
                    <a:p>
                      <a:r>
                        <a:rPr lang="ru-RU" sz="1800" kern="1200" dirty="0" smtClean="0">
                          <a:solidFill>
                            <a:schemeClr val="dk1"/>
                          </a:solidFill>
                          <a:latin typeface="+mn-lt"/>
                          <a:ea typeface="+mn-ea"/>
                          <a:cs typeface="+mn-cs"/>
                        </a:rPr>
                        <a:t>1. 'Волшебный мешочек'.</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'Старенькая бабушка'.</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Разыгрывание ситуации.</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'Море волнуется'</a:t>
                      </a:r>
                      <a:endParaRPr lang="ru-RU"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graphicFrame>
        <p:nvGraphicFramePr>
          <p:cNvPr id="4" name="Таблица 3"/>
          <p:cNvGraphicFramePr>
            <a:graphicFrameLocks noGrp="1"/>
          </p:cNvGraphicFramePr>
          <p:nvPr/>
        </p:nvGraphicFramePr>
        <p:xfrm>
          <a:off x="0" y="-4"/>
          <a:ext cx="9144000" cy="6858004"/>
        </p:xfrm>
        <a:graphic>
          <a:graphicData uri="http://schemas.openxmlformats.org/drawingml/2006/table">
            <a:tbl>
              <a:tblPr firstRow="1" bandRow="1">
                <a:tableStyleId>{5C22544A-7EE6-4342-B048-85BDC9FD1C3A}</a:tableStyleId>
              </a:tblPr>
              <a:tblGrid>
                <a:gridCol w="3131840"/>
                <a:gridCol w="2736304"/>
                <a:gridCol w="3275856"/>
              </a:tblGrid>
              <a:tr h="695740">
                <a:tc>
                  <a:txBody>
                    <a:bodyPr/>
                    <a:lstStyle/>
                    <a:p>
                      <a:pPr algn="ctr"/>
                      <a:r>
                        <a:rPr lang="ru-RU" dirty="0" smtClean="0"/>
                        <a:t>№ занятия </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Цель</a:t>
                      </a:r>
                    </a:p>
                    <a:p>
                      <a:endParaRPr lang="ru-RU" dirty="0"/>
                    </a:p>
                  </a:txBody>
                  <a:tcPr/>
                </a:tc>
                <a:tc>
                  <a:txBody>
                    <a:bodyPr/>
                    <a:lstStyle/>
                    <a:p>
                      <a:pPr algn="ctr"/>
                      <a:r>
                        <a:rPr lang="ru-RU" sz="1800" b="1" kern="1200" dirty="0" smtClean="0">
                          <a:solidFill>
                            <a:schemeClr val="lt1"/>
                          </a:solidFill>
                          <a:latin typeface="+mn-lt"/>
                          <a:ea typeface="+mn-ea"/>
                          <a:cs typeface="+mn-cs"/>
                        </a:rPr>
                        <a:t>План занятия</a:t>
                      </a:r>
                      <a:endParaRPr lang="ru-RU" dirty="0"/>
                    </a:p>
                  </a:txBody>
                  <a:tcPr/>
                </a:tc>
              </a:tr>
              <a:tr h="2782958">
                <a:tc>
                  <a:txBody>
                    <a:bodyPr/>
                    <a:lstStyle/>
                    <a:p>
                      <a:r>
                        <a:rPr lang="ru-RU" dirty="0" smtClean="0"/>
                        <a:t>4</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Развивать умение оценивать действие другого; через </a:t>
                      </a:r>
                      <a:r>
                        <a:rPr lang="ru-RU" sz="1800" kern="1200" dirty="0" err="1" smtClean="0">
                          <a:solidFill>
                            <a:schemeClr val="dk1"/>
                          </a:solidFill>
                          <a:latin typeface="+mn-lt"/>
                          <a:ea typeface="+mn-ea"/>
                          <a:cs typeface="+mn-cs"/>
                        </a:rPr>
                        <a:t>психогимпастику</a:t>
                      </a:r>
                      <a:r>
                        <a:rPr lang="ru-RU" sz="1800" kern="1200" dirty="0" smtClean="0">
                          <a:solidFill>
                            <a:schemeClr val="dk1"/>
                          </a:solidFill>
                          <a:latin typeface="+mn-lt"/>
                          <a:ea typeface="+mn-ea"/>
                          <a:cs typeface="+mn-cs"/>
                        </a:rPr>
                        <a:t> выражать положительные чувства и расширять представление о себе.</a:t>
                      </a:r>
                      <a:endParaRPr lang="ru-RU" dirty="0" smtClean="0"/>
                    </a:p>
                    <a:p>
                      <a:endParaRPr lang="ru-RU" dirty="0"/>
                    </a:p>
                  </a:txBody>
                  <a:tcPr/>
                </a:tc>
                <a:tc>
                  <a:txBody>
                    <a:bodyPr/>
                    <a:lstStyle/>
                    <a:p>
                      <a:r>
                        <a:rPr lang="ru-RU" sz="1800" kern="1200" dirty="0" smtClean="0">
                          <a:solidFill>
                            <a:schemeClr val="dk1"/>
                          </a:solidFill>
                          <a:latin typeface="+mn-lt"/>
                          <a:ea typeface="+mn-ea"/>
                          <a:cs typeface="+mn-cs"/>
                        </a:rPr>
                        <a:t>1. Игра 'Волшебники'.</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'Сказочный герой'.</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Этюд на выражение удовольствия.</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Рефлексия.</a:t>
                      </a:r>
                      <a:endParaRPr lang="ru-RU" dirty="0" smtClean="0"/>
                    </a:p>
                    <a:p>
                      <a:endParaRPr lang="ru-RU" dirty="0"/>
                    </a:p>
                  </a:txBody>
                  <a:tcPr/>
                </a:tc>
              </a:tr>
              <a:tr h="3379306">
                <a:tc>
                  <a:txBody>
                    <a:bodyPr/>
                    <a:lstStyle/>
                    <a:p>
                      <a:r>
                        <a:rPr lang="ru-RU" dirty="0" smtClean="0"/>
                        <a:t>5</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Развивать навыки невербального общения, способствовать сплочению группы и установлению доверительных отношений со сверстниками, развивать чувства ответственности за другого человека.</a:t>
                      </a:r>
                      <a:endParaRPr lang="ru-RU" dirty="0" smtClean="0"/>
                    </a:p>
                    <a:p>
                      <a:endParaRPr lang="ru-RU" dirty="0"/>
                    </a:p>
                  </a:txBody>
                  <a:tcPr/>
                </a:tc>
                <a:tc>
                  <a:txBody>
                    <a:bodyPr/>
                    <a:lstStyle/>
                    <a:p>
                      <a:r>
                        <a:rPr lang="ru-RU" sz="1800" kern="1200" dirty="0" smtClean="0">
                          <a:solidFill>
                            <a:schemeClr val="dk1"/>
                          </a:solidFill>
                          <a:latin typeface="+mn-lt"/>
                          <a:ea typeface="+mn-ea"/>
                          <a:cs typeface="+mn-cs"/>
                        </a:rPr>
                        <a:t>1. Инсценировка стихотворения 'Котята'.</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'Слепой и поводырь'.</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Игра 'Мы очень любим'.</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Рефлексия</a:t>
                      </a:r>
                      <a:endParaRPr lang="ru-RU" dirty="0" smtClean="0"/>
                    </a:p>
                    <a:p>
                      <a:endParaRPr lang="ru-RU"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graphicFrame>
        <p:nvGraphicFramePr>
          <p:cNvPr id="5" name="Таблица 4"/>
          <p:cNvGraphicFramePr>
            <a:graphicFrameLocks noGrp="1"/>
          </p:cNvGraphicFramePr>
          <p:nvPr/>
        </p:nvGraphicFramePr>
        <p:xfrm>
          <a:off x="0" y="-4"/>
          <a:ext cx="9144000" cy="6858004"/>
        </p:xfrm>
        <a:graphic>
          <a:graphicData uri="http://schemas.openxmlformats.org/drawingml/2006/table">
            <a:tbl>
              <a:tblPr firstRow="1" bandRow="1">
                <a:tableStyleId>{5C22544A-7EE6-4342-B048-85BDC9FD1C3A}</a:tableStyleId>
              </a:tblPr>
              <a:tblGrid>
                <a:gridCol w="3131840"/>
                <a:gridCol w="2736304"/>
                <a:gridCol w="3275856"/>
              </a:tblGrid>
              <a:tr h="695740">
                <a:tc>
                  <a:txBody>
                    <a:bodyPr/>
                    <a:lstStyle/>
                    <a:p>
                      <a:pPr algn="ctr"/>
                      <a:r>
                        <a:rPr lang="ru-RU" dirty="0" smtClean="0"/>
                        <a:t>№ занятия </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Цель</a:t>
                      </a:r>
                    </a:p>
                    <a:p>
                      <a:endParaRPr lang="ru-RU" dirty="0"/>
                    </a:p>
                  </a:txBody>
                  <a:tcPr/>
                </a:tc>
                <a:tc>
                  <a:txBody>
                    <a:bodyPr/>
                    <a:lstStyle/>
                    <a:p>
                      <a:pPr algn="ctr"/>
                      <a:r>
                        <a:rPr lang="ru-RU" sz="1800" b="1" kern="1200" dirty="0" smtClean="0">
                          <a:solidFill>
                            <a:schemeClr val="lt1"/>
                          </a:solidFill>
                          <a:latin typeface="+mn-lt"/>
                          <a:ea typeface="+mn-ea"/>
                          <a:cs typeface="+mn-cs"/>
                        </a:rPr>
                        <a:t>План занятия</a:t>
                      </a:r>
                      <a:endParaRPr lang="ru-RU" dirty="0"/>
                    </a:p>
                  </a:txBody>
                  <a:tcPr/>
                </a:tc>
              </a:tr>
              <a:tr h="2782958">
                <a:tc>
                  <a:txBody>
                    <a:bodyPr/>
                    <a:lstStyle/>
                    <a:p>
                      <a:r>
                        <a:rPr lang="ru-RU" dirty="0" smtClean="0"/>
                        <a:t>6</a:t>
                      </a:r>
                      <a:endParaRPr lang="ru-RU" dirty="0"/>
                    </a:p>
                  </a:txBody>
                  <a:tcPr/>
                </a:tc>
                <a:tc>
                  <a:txBody>
                    <a:bodyPr/>
                    <a:lstStyle/>
                    <a:p>
                      <a:r>
                        <a:rPr lang="ru-RU" sz="1800" kern="1200" dirty="0" smtClean="0">
                          <a:solidFill>
                            <a:schemeClr val="dk1"/>
                          </a:solidFill>
                          <a:latin typeface="+mn-lt"/>
                          <a:ea typeface="+mn-ea"/>
                          <a:cs typeface="+mn-cs"/>
                        </a:rPr>
                        <a:t>Развитие </a:t>
                      </a:r>
                      <a:r>
                        <a:rPr lang="ru-RU" sz="1800" kern="1200" dirty="0" err="1" smtClean="0">
                          <a:solidFill>
                            <a:schemeClr val="dk1"/>
                          </a:solidFill>
                          <a:latin typeface="+mn-lt"/>
                          <a:ea typeface="+mn-ea"/>
                          <a:cs typeface="+mn-cs"/>
                        </a:rPr>
                        <a:t>эмпатии</a:t>
                      </a:r>
                      <a:r>
                        <a:rPr lang="ru-RU" sz="1800" kern="1200" dirty="0" smtClean="0">
                          <a:solidFill>
                            <a:schemeClr val="dk1"/>
                          </a:solidFill>
                          <a:latin typeface="+mn-lt"/>
                          <a:ea typeface="+mn-ea"/>
                          <a:cs typeface="+mn-cs"/>
                        </a:rPr>
                        <a:t>.</a:t>
                      </a:r>
                      <a:endParaRPr lang="ru-RU" dirty="0"/>
                    </a:p>
                  </a:txBody>
                  <a:tcPr/>
                </a:tc>
                <a:tc>
                  <a:txBody>
                    <a:bodyPr/>
                    <a:lstStyle/>
                    <a:p>
                      <a:r>
                        <a:rPr lang="ru-RU" sz="1800" kern="1200" dirty="0" smtClean="0">
                          <a:solidFill>
                            <a:schemeClr val="dk1"/>
                          </a:solidFill>
                          <a:latin typeface="+mn-lt"/>
                          <a:ea typeface="+mn-ea"/>
                          <a:cs typeface="+mn-cs"/>
                        </a:rPr>
                        <a:t>1. Дарим комплименты.</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Этюд 'Встреча'.</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'Маленький котенок'</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Рисование подарков</a:t>
                      </a:r>
                      <a:endParaRPr lang="ru-RU" dirty="0"/>
                    </a:p>
                  </a:txBody>
                  <a:tcPr/>
                </a:tc>
              </a:tr>
              <a:tr h="3379306">
                <a:tc>
                  <a:txBody>
                    <a:bodyPr/>
                    <a:lstStyle/>
                    <a:p>
                      <a:r>
                        <a:rPr lang="ru-RU" dirty="0" smtClean="0"/>
                        <a:t>7</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Развивать умение анализировать свои положительные качества, способствовать сплоченности группы.</a:t>
                      </a:r>
                      <a:endParaRPr lang="ru-RU" dirty="0"/>
                    </a:p>
                  </a:txBody>
                  <a:tcPr/>
                </a:tc>
                <a:tc>
                  <a:txBody>
                    <a:bodyPr/>
                    <a:lstStyle/>
                    <a:p>
                      <a:r>
                        <a:rPr lang="ru-RU" sz="1800" kern="1200" dirty="0" smtClean="0">
                          <a:solidFill>
                            <a:schemeClr val="dk1"/>
                          </a:solidFill>
                          <a:latin typeface="+mn-lt"/>
                          <a:ea typeface="+mn-ea"/>
                          <a:cs typeface="+mn-cs"/>
                        </a:rPr>
                        <a:t>1. 'Я хороший потому что,......</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'Гадкий утенок'.</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Игра 'Прорви круг'.</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Игра 'Море волнуется'.</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5. Рисование в парах.</a:t>
                      </a:r>
                      <a:endParaRPr lang="ru-RU" dirty="0" smtClean="0"/>
                    </a:p>
                    <a:p>
                      <a:endParaRPr lang="ru-RU"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p:spPr>
        <p:txBody>
          <a:bodyPr>
            <a:noAutofit/>
          </a:bodyPr>
          <a:lstStyle/>
          <a:p>
            <a:r>
              <a:rPr lang="ru-RU" sz="2400" b="1" i="1" dirty="0" smtClean="0">
                <a:solidFill>
                  <a:srgbClr val="C00000"/>
                </a:solidFill>
                <a:cs typeface="Aharoni" pitchFamily="2" charset="-79"/>
              </a:rPr>
              <a:t>Сотрудничество психологической службы</a:t>
            </a:r>
            <a:br>
              <a:rPr lang="ru-RU" sz="2400" b="1" i="1" dirty="0" smtClean="0">
                <a:solidFill>
                  <a:srgbClr val="C00000"/>
                </a:solidFill>
                <a:cs typeface="Aharoni" pitchFamily="2" charset="-79"/>
              </a:rPr>
            </a:br>
            <a:r>
              <a:rPr lang="ru-RU" sz="2400" b="1" i="1" dirty="0" smtClean="0">
                <a:solidFill>
                  <a:srgbClr val="C00000"/>
                </a:solidFill>
                <a:cs typeface="Aharoni" pitchFamily="2" charset="-79"/>
              </a:rPr>
              <a:t> с родителями в ДОУ</a:t>
            </a:r>
            <a:endParaRPr lang="ru-RU" sz="2400" b="1" i="1" dirty="0">
              <a:solidFill>
                <a:srgbClr val="C00000"/>
              </a:solidFill>
              <a:cs typeface="Aharoni" pitchFamily="2" charset="-79"/>
            </a:endParaRPr>
          </a:p>
        </p:txBody>
      </p:sp>
      <p:pic>
        <p:nvPicPr>
          <p:cNvPr id="3074" name="Picture 2" descr="C:\Users\1\Desktop\Мастерская Сайтов\01. Мои работы\Детский сад 1044 28.site\Загружаемые файлы\PB260200.JPG"/>
          <p:cNvPicPr>
            <a:picLocks noChangeAspect="1" noChangeArrowheads="1"/>
          </p:cNvPicPr>
          <p:nvPr/>
        </p:nvPicPr>
        <p:blipFill>
          <a:blip r:embed="rId2" cstate="print"/>
          <a:srcRect/>
          <a:stretch>
            <a:fillRect/>
          </a:stretch>
        </p:blipFill>
        <p:spPr bwMode="auto">
          <a:xfrm>
            <a:off x="2987824" y="620688"/>
            <a:ext cx="3312368" cy="4104456"/>
          </a:xfrm>
          <a:prstGeom prst="rect">
            <a:avLst/>
          </a:prstGeom>
          <a:noFill/>
        </p:spPr>
      </p:pic>
      <p:grpSp>
        <p:nvGrpSpPr>
          <p:cNvPr id="21" name="Diagram group"/>
          <p:cNvGrpSpPr/>
          <p:nvPr/>
        </p:nvGrpSpPr>
        <p:grpSpPr>
          <a:xfrm>
            <a:off x="0" y="620688"/>
            <a:ext cx="2990160" cy="1794096"/>
            <a:chOff x="964787" y="611"/>
            <a:chExt cx="2990160" cy="1794096"/>
          </a:xfrm>
          <a:scene3d>
            <a:camera prst="obliqueTopRight"/>
            <a:lightRig rig="soft" dir="t"/>
            <a:backdrop>
              <a:anchor x="0" y="0" z="-210000"/>
              <a:norm dx="0" dy="0" dz="914400"/>
              <a:up dx="0" dy="914400" dz="0"/>
            </a:backdrop>
          </a:scene3d>
        </p:grpSpPr>
        <p:grpSp>
          <p:nvGrpSpPr>
            <p:cNvPr id="22" name="Группа 21"/>
            <p:cNvGrpSpPr/>
            <p:nvPr/>
          </p:nvGrpSpPr>
          <p:grpSpPr>
            <a:xfrm>
              <a:off x="964787" y="611"/>
              <a:ext cx="2990160" cy="1794096"/>
              <a:chOff x="964787" y="611"/>
              <a:chExt cx="2990160" cy="1794096"/>
            </a:xfrm>
            <a:scene3d>
              <a:camera prst="obliqueTopRight"/>
              <a:lightRig rig="soft" dir="t"/>
              <a:backdrop>
                <a:anchor x="0" y="0" z="-210000"/>
                <a:norm dx="0" dy="0" dz="914400"/>
                <a:up dx="0" dy="914400" dz="0"/>
              </a:backdrop>
            </a:scene3d>
          </p:grpSpPr>
          <p:sp>
            <p:nvSpPr>
              <p:cNvPr id="23" name="Прямоугольник 22"/>
              <p:cNvSpPr/>
              <p:nvPr/>
            </p:nvSpPr>
            <p:spPr>
              <a:xfrm>
                <a:off x="964787" y="611"/>
                <a:ext cx="2990160" cy="1794096"/>
              </a:xfrm>
              <a:prstGeom prst="rect">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Прямоугольник 23"/>
              <p:cNvSpPr/>
              <p:nvPr/>
            </p:nvSpPr>
            <p:spPr>
              <a:xfrm>
                <a:off x="964787" y="611"/>
                <a:ext cx="2990160" cy="179409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83820" tIns="83820" rIns="83820" bIns="83820" numCol="1" spcCol="1270" anchor="t" anchorCtr="0">
                <a:noAutofit/>
                <a:sp3d extrusionH="28000" prstMaterial="matte"/>
              </a:bodyPr>
              <a:lstStyle/>
              <a:p>
                <a:pPr lvl="0" algn="ctr" defTabSz="977900">
                  <a:lnSpc>
                    <a:spcPct val="90000"/>
                  </a:lnSpc>
                  <a:spcBef>
                    <a:spcPct val="0"/>
                  </a:spcBef>
                  <a:spcAft>
                    <a:spcPct val="35000"/>
                  </a:spcAft>
                </a:pPr>
                <a:r>
                  <a:rPr lang="ru-RU" sz="2200" kern="1200" dirty="0" smtClean="0"/>
                  <a:t>Индивидуальное консультирование</a:t>
                </a:r>
                <a:endParaRPr lang="ru-RU" sz="2200" kern="1200" dirty="0"/>
              </a:p>
              <a:p>
                <a:pPr marL="171450" lvl="1" indent="-171450" algn="ctr" defTabSz="755650">
                  <a:lnSpc>
                    <a:spcPct val="90000"/>
                  </a:lnSpc>
                  <a:spcBef>
                    <a:spcPct val="0"/>
                  </a:spcBef>
                  <a:spcAft>
                    <a:spcPct val="15000"/>
                  </a:spcAft>
                  <a:buChar char="••"/>
                </a:pPr>
                <a:r>
                  <a:rPr lang="ru-RU" sz="1700" kern="1200" dirty="0" smtClean="0"/>
                  <a:t>Цель: знакомство с результатами диагностики, помощь в решении проблем</a:t>
                </a:r>
                <a:endParaRPr lang="ru-RU" sz="1700" kern="1200" dirty="0"/>
              </a:p>
            </p:txBody>
          </p:sp>
        </p:grpSp>
      </p:grpSp>
      <p:grpSp>
        <p:nvGrpSpPr>
          <p:cNvPr id="25" name="Diagram group"/>
          <p:cNvGrpSpPr/>
          <p:nvPr/>
        </p:nvGrpSpPr>
        <p:grpSpPr>
          <a:xfrm>
            <a:off x="0" y="2420888"/>
            <a:ext cx="2990160" cy="2010120"/>
            <a:chOff x="2609375" y="2093724"/>
            <a:chExt cx="2990160" cy="1794096"/>
          </a:xfrm>
          <a:scene3d>
            <a:camera prst="obliqueTopRight"/>
            <a:lightRig rig="soft" dir="t"/>
            <a:backdrop>
              <a:anchor x="0" y="0" z="-210000"/>
              <a:norm dx="0" dy="0" dz="914400"/>
              <a:up dx="0" dy="914400" dz="0"/>
            </a:backdrop>
          </a:scene3d>
        </p:grpSpPr>
        <p:grpSp>
          <p:nvGrpSpPr>
            <p:cNvPr id="26" name="Группа 25"/>
            <p:cNvGrpSpPr/>
            <p:nvPr/>
          </p:nvGrpSpPr>
          <p:grpSpPr>
            <a:xfrm>
              <a:off x="2609375" y="2093724"/>
              <a:ext cx="2990160" cy="1794096"/>
              <a:chOff x="2609375" y="2093724"/>
              <a:chExt cx="2990160" cy="1794096"/>
            </a:xfrm>
            <a:scene3d>
              <a:camera prst="obliqueTopRight"/>
              <a:lightRig rig="soft" dir="t"/>
              <a:backdrop>
                <a:anchor x="0" y="0" z="-210000"/>
                <a:norm dx="0" dy="0" dz="914400"/>
                <a:up dx="0" dy="914400" dz="0"/>
              </a:backdrop>
            </a:scene3d>
          </p:grpSpPr>
          <p:sp>
            <p:nvSpPr>
              <p:cNvPr id="27" name="Прямоугольник 26"/>
              <p:cNvSpPr/>
              <p:nvPr/>
            </p:nvSpPr>
            <p:spPr>
              <a:xfrm>
                <a:off x="2609375" y="2093724"/>
                <a:ext cx="2990160" cy="1794096"/>
              </a:xfrm>
              <a:prstGeom prst="rect">
                <a:avLst/>
              </a:prstGeom>
            </p:spPr>
            <p:style>
              <a:lnRef idx="1">
                <a:schemeClr val="accent4"/>
              </a:lnRef>
              <a:fillRef idx="3">
                <a:schemeClr val="accent4"/>
              </a:fillRef>
              <a:effectRef idx="2">
                <a:schemeClr val="accent4"/>
              </a:effectRef>
              <a:fontRef idx="minor">
                <a:schemeClr val="lt1"/>
              </a:fontRef>
            </p:style>
          </p:sp>
          <p:sp>
            <p:nvSpPr>
              <p:cNvPr id="28" name="Прямоугольник 27"/>
              <p:cNvSpPr/>
              <p:nvPr/>
            </p:nvSpPr>
            <p:spPr>
              <a:xfrm>
                <a:off x="2609375" y="2093724"/>
                <a:ext cx="2990160" cy="1794096"/>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83820" tIns="83820" rIns="83820" bIns="83820" numCol="1" spcCol="1270" anchor="t" anchorCtr="0">
                <a:noAutofit/>
                <a:sp3d extrusionH="28000" prstMaterial="matte"/>
              </a:bodyPr>
              <a:lstStyle/>
              <a:p>
                <a:pPr lvl="0" algn="ctr" defTabSz="977900">
                  <a:lnSpc>
                    <a:spcPct val="90000"/>
                  </a:lnSpc>
                  <a:spcBef>
                    <a:spcPct val="0"/>
                  </a:spcBef>
                  <a:spcAft>
                    <a:spcPct val="35000"/>
                  </a:spcAft>
                </a:pPr>
                <a:r>
                  <a:rPr lang="ru-RU" sz="2200" kern="1200" dirty="0" smtClean="0"/>
                  <a:t>Выступление на родительских собраниях</a:t>
                </a:r>
                <a:endParaRPr lang="ru-RU" sz="2200" kern="1200" dirty="0"/>
              </a:p>
              <a:p>
                <a:pPr marL="171450" lvl="1" indent="-171450" algn="ctr" defTabSz="755650">
                  <a:lnSpc>
                    <a:spcPct val="90000"/>
                  </a:lnSpc>
                  <a:spcBef>
                    <a:spcPct val="0"/>
                  </a:spcBef>
                  <a:spcAft>
                    <a:spcPct val="15000"/>
                  </a:spcAft>
                  <a:buChar char="••"/>
                </a:pPr>
                <a:r>
                  <a:rPr lang="ru-RU" sz="1700" kern="1200" dirty="0" smtClean="0"/>
                  <a:t>Цель:  психологическое просвещение</a:t>
                </a:r>
                <a:endParaRPr lang="ru-RU" sz="1700" kern="1200" dirty="0"/>
              </a:p>
            </p:txBody>
          </p:sp>
        </p:grpSp>
      </p:grpSp>
      <p:grpSp>
        <p:nvGrpSpPr>
          <p:cNvPr id="29" name="Diagram group"/>
          <p:cNvGrpSpPr/>
          <p:nvPr/>
        </p:nvGrpSpPr>
        <p:grpSpPr>
          <a:xfrm>
            <a:off x="6228184" y="620688"/>
            <a:ext cx="2915816" cy="1794096"/>
            <a:chOff x="4253964" y="611"/>
            <a:chExt cx="2990160" cy="1794096"/>
          </a:xfrm>
          <a:scene3d>
            <a:camera prst="obliqueTopRight"/>
            <a:lightRig rig="soft" dir="t"/>
            <a:backdrop>
              <a:anchor x="0" y="0" z="-210000"/>
              <a:norm dx="0" dy="0" dz="914400"/>
              <a:up dx="0" dy="914400" dz="0"/>
            </a:backdrop>
          </a:scene3d>
        </p:grpSpPr>
        <p:grpSp>
          <p:nvGrpSpPr>
            <p:cNvPr id="30" name="Группа 29"/>
            <p:cNvGrpSpPr/>
            <p:nvPr/>
          </p:nvGrpSpPr>
          <p:grpSpPr>
            <a:xfrm>
              <a:off x="4253964" y="611"/>
              <a:ext cx="2990160" cy="1794096"/>
              <a:chOff x="4253964" y="611"/>
              <a:chExt cx="2990160" cy="1794096"/>
            </a:xfrm>
            <a:scene3d>
              <a:camera prst="obliqueTopRight"/>
              <a:lightRig rig="soft" dir="t"/>
              <a:backdrop>
                <a:anchor x="0" y="0" z="-210000"/>
                <a:norm dx="0" dy="0" dz="914400"/>
                <a:up dx="0" dy="914400" dz="0"/>
              </a:backdrop>
            </a:scene3d>
          </p:grpSpPr>
          <p:sp>
            <p:nvSpPr>
              <p:cNvPr id="31" name="Прямоугольник 30"/>
              <p:cNvSpPr/>
              <p:nvPr/>
            </p:nvSpPr>
            <p:spPr>
              <a:xfrm>
                <a:off x="4253964" y="611"/>
                <a:ext cx="2990160" cy="1794096"/>
              </a:xfrm>
              <a:prstGeom prst="rect">
                <a:avLst/>
              </a:prstGeom>
            </p:spPr>
            <p:style>
              <a:lnRef idx="1">
                <a:schemeClr val="accent4"/>
              </a:lnRef>
              <a:fillRef idx="2">
                <a:schemeClr val="accent4"/>
              </a:fillRef>
              <a:effectRef idx="1">
                <a:schemeClr val="accent4"/>
              </a:effectRef>
              <a:fontRef idx="minor">
                <a:schemeClr val="dk1"/>
              </a:fontRef>
            </p:style>
          </p:sp>
          <p:sp>
            <p:nvSpPr>
              <p:cNvPr id="32" name="Прямоугольник 31"/>
              <p:cNvSpPr/>
              <p:nvPr/>
            </p:nvSpPr>
            <p:spPr>
              <a:xfrm>
                <a:off x="4253964" y="611"/>
                <a:ext cx="2990160" cy="179409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83820" tIns="83820" rIns="83820" bIns="83820" numCol="1" spcCol="1270" anchor="t" anchorCtr="0">
                <a:noAutofit/>
                <a:sp3d extrusionH="28000" prstMaterial="matte"/>
              </a:bodyPr>
              <a:lstStyle/>
              <a:p>
                <a:pPr lvl="0" algn="ctr" defTabSz="977900">
                  <a:lnSpc>
                    <a:spcPct val="90000"/>
                  </a:lnSpc>
                  <a:spcBef>
                    <a:spcPct val="0"/>
                  </a:spcBef>
                  <a:spcAft>
                    <a:spcPct val="35000"/>
                  </a:spcAft>
                </a:pPr>
                <a:r>
                  <a:rPr lang="ru-RU" sz="2200" kern="1200" dirty="0" smtClean="0"/>
                  <a:t>Тематическое консультирование</a:t>
                </a:r>
                <a:endParaRPr lang="ru-RU" sz="2200" kern="1200" dirty="0"/>
              </a:p>
              <a:p>
                <a:pPr marL="171450" lvl="1" indent="-171450" algn="ctr" defTabSz="755650">
                  <a:lnSpc>
                    <a:spcPct val="90000"/>
                  </a:lnSpc>
                  <a:spcBef>
                    <a:spcPct val="0"/>
                  </a:spcBef>
                  <a:spcAft>
                    <a:spcPct val="15000"/>
                  </a:spcAft>
                  <a:buChar char="••"/>
                </a:pPr>
                <a:r>
                  <a:rPr lang="ru-RU" sz="1700" kern="1200" dirty="0" smtClean="0"/>
                  <a:t>Цель:  психологическое просвещение</a:t>
                </a:r>
                <a:endParaRPr lang="ru-RU" sz="1700" kern="1200" dirty="0"/>
              </a:p>
            </p:txBody>
          </p:sp>
        </p:grpSp>
      </p:grpSp>
      <p:grpSp>
        <p:nvGrpSpPr>
          <p:cNvPr id="33" name="Diagram group"/>
          <p:cNvGrpSpPr/>
          <p:nvPr/>
        </p:nvGrpSpPr>
        <p:grpSpPr>
          <a:xfrm>
            <a:off x="0" y="4437112"/>
            <a:ext cx="2987824" cy="2420888"/>
            <a:chOff x="1394072" y="639"/>
            <a:chExt cx="2581318" cy="1548790"/>
          </a:xfrm>
          <a:scene3d>
            <a:camera prst="obliqueTopRight"/>
            <a:lightRig rig="soft" dir="t"/>
            <a:backdrop>
              <a:anchor x="0" y="0" z="-210000"/>
              <a:norm dx="0" dy="0" dz="914400"/>
              <a:up dx="0" dy="914400" dz="0"/>
            </a:backdrop>
          </a:scene3d>
        </p:grpSpPr>
        <p:grpSp>
          <p:nvGrpSpPr>
            <p:cNvPr id="34" name="Группа 33"/>
            <p:cNvGrpSpPr/>
            <p:nvPr/>
          </p:nvGrpSpPr>
          <p:grpSpPr>
            <a:xfrm>
              <a:off x="1394072" y="639"/>
              <a:ext cx="2581318" cy="1548790"/>
              <a:chOff x="1394072" y="639"/>
              <a:chExt cx="2581318" cy="1548790"/>
            </a:xfrm>
            <a:scene3d>
              <a:camera prst="obliqueTopRight"/>
              <a:lightRig rig="soft" dir="t"/>
              <a:backdrop>
                <a:anchor x="0" y="0" z="-210000"/>
                <a:norm dx="0" dy="0" dz="914400"/>
                <a:up dx="0" dy="914400" dz="0"/>
              </a:backdrop>
            </a:scene3d>
          </p:grpSpPr>
          <p:sp>
            <p:nvSpPr>
              <p:cNvPr id="35" name="Прямоугольник 34"/>
              <p:cNvSpPr/>
              <p:nvPr/>
            </p:nvSpPr>
            <p:spPr>
              <a:xfrm>
                <a:off x="1394072" y="639"/>
                <a:ext cx="2581318" cy="1548790"/>
              </a:xfrm>
              <a:prstGeom prst="rect">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Прямоугольник 35"/>
              <p:cNvSpPr/>
              <p:nvPr/>
            </p:nvSpPr>
            <p:spPr>
              <a:xfrm>
                <a:off x="1394072" y="639"/>
                <a:ext cx="2581318" cy="154879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68580" tIns="68580" rIns="68580" bIns="68580" numCol="1" spcCol="1270" anchor="t" anchorCtr="0">
                <a:noAutofit/>
                <a:sp3d extrusionH="28000" prstMaterial="matte"/>
              </a:bodyPr>
              <a:lstStyle/>
              <a:p>
                <a:pPr lvl="0" algn="ctr" defTabSz="800100">
                  <a:lnSpc>
                    <a:spcPct val="90000"/>
                  </a:lnSpc>
                  <a:spcBef>
                    <a:spcPct val="0"/>
                  </a:spcBef>
                  <a:spcAft>
                    <a:spcPct val="35000"/>
                  </a:spcAft>
                </a:pPr>
                <a:r>
                  <a:rPr lang="ru-RU" sz="2400" kern="1200" dirty="0" smtClean="0"/>
                  <a:t>ППГ</a:t>
                </a:r>
                <a:endParaRPr lang="ru-RU" sz="2400" kern="1200" dirty="0"/>
              </a:p>
              <a:p>
                <a:pPr marL="114300" lvl="1" indent="-114300" algn="ctr" defTabSz="622300">
                  <a:lnSpc>
                    <a:spcPct val="90000"/>
                  </a:lnSpc>
                  <a:spcBef>
                    <a:spcPct val="0"/>
                  </a:spcBef>
                  <a:spcAft>
                    <a:spcPct val="15000"/>
                  </a:spcAft>
                  <a:buChar char="••"/>
                </a:pPr>
                <a:r>
                  <a:rPr lang="ru-RU" kern="1200" dirty="0" smtClean="0"/>
                  <a:t>Цель: решение психологических проблем  через совместную игровую деятельность с родителями</a:t>
                </a:r>
                <a:endParaRPr lang="ru-RU" kern="1200" dirty="0"/>
              </a:p>
            </p:txBody>
          </p:sp>
        </p:grpSp>
      </p:grpSp>
      <p:grpSp>
        <p:nvGrpSpPr>
          <p:cNvPr id="37" name="Diagram group"/>
          <p:cNvGrpSpPr/>
          <p:nvPr/>
        </p:nvGrpSpPr>
        <p:grpSpPr>
          <a:xfrm>
            <a:off x="2987824" y="4581128"/>
            <a:ext cx="3229390" cy="2276872"/>
            <a:chOff x="4233521" y="639"/>
            <a:chExt cx="2581318" cy="1548790"/>
          </a:xfrm>
          <a:scene3d>
            <a:camera prst="obliqueTopRight"/>
            <a:lightRig rig="soft" dir="t"/>
            <a:backdrop>
              <a:anchor x="0" y="0" z="-210000"/>
              <a:norm dx="0" dy="0" dz="914400"/>
              <a:up dx="0" dy="914400" dz="0"/>
            </a:backdrop>
          </a:scene3d>
        </p:grpSpPr>
        <p:grpSp>
          <p:nvGrpSpPr>
            <p:cNvPr id="38" name="Группа 37"/>
            <p:cNvGrpSpPr/>
            <p:nvPr/>
          </p:nvGrpSpPr>
          <p:grpSpPr>
            <a:xfrm>
              <a:off x="4233521" y="639"/>
              <a:ext cx="2581318" cy="1548790"/>
              <a:chOff x="4233521" y="639"/>
              <a:chExt cx="2581318" cy="1548790"/>
            </a:xfrm>
            <a:scene3d>
              <a:camera prst="obliqueTopRight"/>
              <a:lightRig rig="soft" dir="t"/>
              <a:backdrop>
                <a:anchor x="0" y="0" z="-210000"/>
                <a:norm dx="0" dy="0" dz="914400"/>
                <a:up dx="0" dy="914400" dz="0"/>
              </a:backdrop>
            </a:scene3d>
          </p:grpSpPr>
          <p:sp>
            <p:nvSpPr>
              <p:cNvPr id="39" name="Прямоугольник 38"/>
              <p:cNvSpPr/>
              <p:nvPr/>
            </p:nvSpPr>
            <p:spPr>
              <a:xfrm>
                <a:off x="4233521" y="639"/>
                <a:ext cx="2581318" cy="1548790"/>
              </a:xfrm>
              <a:prstGeom prst="rect">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Прямоугольник 39"/>
              <p:cNvSpPr/>
              <p:nvPr/>
            </p:nvSpPr>
            <p:spPr>
              <a:xfrm>
                <a:off x="4233521" y="639"/>
                <a:ext cx="2581318" cy="1548790"/>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68580" tIns="68580" rIns="68580" bIns="68580" numCol="1" spcCol="1270" anchor="t" anchorCtr="0">
                <a:noAutofit/>
                <a:sp3d extrusionH="28000" prstMaterial="matte"/>
              </a:bodyPr>
              <a:lstStyle/>
              <a:p>
                <a:pPr lvl="0" algn="ctr" defTabSz="800100">
                  <a:lnSpc>
                    <a:spcPct val="90000"/>
                  </a:lnSpc>
                  <a:spcBef>
                    <a:spcPct val="0"/>
                  </a:spcBef>
                  <a:spcAft>
                    <a:spcPct val="35000"/>
                  </a:spcAft>
                </a:pPr>
                <a:r>
                  <a:rPr lang="ru-RU" sz="2400" kern="1200" dirty="0" smtClean="0"/>
                  <a:t>Семинары-практикумы, круглые столы </a:t>
                </a:r>
                <a:endParaRPr lang="ru-RU" sz="2400" kern="1200" dirty="0"/>
              </a:p>
              <a:p>
                <a:pPr marL="114300" lvl="1" indent="-114300" algn="ctr" defTabSz="622300">
                  <a:lnSpc>
                    <a:spcPct val="90000"/>
                  </a:lnSpc>
                  <a:spcBef>
                    <a:spcPct val="0"/>
                  </a:spcBef>
                  <a:spcAft>
                    <a:spcPct val="15000"/>
                  </a:spcAft>
                  <a:buChar char="••"/>
                </a:pPr>
                <a:r>
                  <a:rPr lang="ru-RU" kern="1200" dirty="0" smtClean="0"/>
                  <a:t>Цель:  психолого-педагогическое просвещение</a:t>
                </a:r>
                <a:endParaRPr lang="ru-RU" kern="1200" dirty="0"/>
              </a:p>
            </p:txBody>
          </p:sp>
        </p:grpSp>
      </p:grpSp>
      <p:grpSp>
        <p:nvGrpSpPr>
          <p:cNvPr id="41" name="Diagram group"/>
          <p:cNvGrpSpPr/>
          <p:nvPr/>
        </p:nvGrpSpPr>
        <p:grpSpPr>
          <a:xfrm>
            <a:off x="6300192" y="2420888"/>
            <a:ext cx="2843808" cy="2232248"/>
            <a:chOff x="2813796" y="1807561"/>
            <a:chExt cx="2581318" cy="1548790"/>
          </a:xfrm>
          <a:scene3d>
            <a:camera prst="obliqueTopRight"/>
            <a:lightRig rig="soft" dir="t"/>
            <a:backdrop>
              <a:anchor x="0" y="0" z="-210000"/>
              <a:norm dx="0" dy="0" dz="914400"/>
              <a:up dx="0" dy="914400" dz="0"/>
            </a:backdrop>
          </a:scene3d>
        </p:grpSpPr>
        <p:grpSp>
          <p:nvGrpSpPr>
            <p:cNvPr id="42" name="Группа 41"/>
            <p:cNvGrpSpPr/>
            <p:nvPr/>
          </p:nvGrpSpPr>
          <p:grpSpPr>
            <a:xfrm>
              <a:off x="2813796" y="1807561"/>
              <a:ext cx="2581318" cy="1548790"/>
              <a:chOff x="2813796" y="1807561"/>
              <a:chExt cx="2581318" cy="1548790"/>
            </a:xfrm>
            <a:scene3d>
              <a:camera prst="obliqueTopRight"/>
              <a:lightRig rig="soft" dir="t"/>
              <a:backdrop>
                <a:anchor x="0" y="0" z="-210000"/>
                <a:norm dx="0" dy="0" dz="914400"/>
                <a:up dx="0" dy="914400" dz="0"/>
              </a:backdrop>
            </a:scene3d>
          </p:grpSpPr>
          <p:sp>
            <p:nvSpPr>
              <p:cNvPr id="43" name="Прямоугольник 42"/>
              <p:cNvSpPr/>
              <p:nvPr/>
            </p:nvSpPr>
            <p:spPr>
              <a:xfrm>
                <a:off x="2813796" y="1807561"/>
                <a:ext cx="2581318" cy="1548790"/>
              </a:xfrm>
              <a:prstGeom prst="rect">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Прямоугольник 43"/>
              <p:cNvSpPr/>
              <p:nvPr/>
            </p:nvSpPr>
            <p:spPr>
              <a:xfrm>
                <a:off x="2813796" y="1807561"/>
                <a:ext cx="2581318" cy="1548790"/>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68580" tIns="68580" rIns="68580" bIns="68580" numCol="1" spcCol="1270" anchor="t" anchorCtr="0">
                <a:noAutofit/>
                <a:sp3d extrusionH="28000" prstMaterial="matte"/>
              </a:bodyPr>
              <a:lstStyle/>
              <a:p>
                <a:pPr lvl="0" algn="ctr" defTabSz="800100">
                  <a:lnSpc>
                    <a:spcPct val="90000"/>
                  </a:lnSpc>
                  <a:spcBef>
                    <a:spcPct val="0"/>
                  </a:spcBef>
                  <a:spcAft>
                    <a:spcPct val="35000"/>
                  </a:spcAft>
                </a:pPr>
                <a:r>
                  <a:rPr lang="ru-RU" sz="2400" kern="1200" dirty="0" smtClean="0"/>
                  <a:t>Конкурсы, КВН, марафоны</a:t>
                </a:r>
                <a:endParaRPr lang="ru-RU" sz="2400" kern="1200" dirty="0"/>
              </a:p>
              <a:p>
                <a:pPr marL="114300" lvl="1" indent="-114300" algn="ctr" defTabSz="622300">
                  <a:lnSpc>
                    <a:spcPct val="90000"/>
                  </a:lnSpc>
                  <a:spcBef>
                    <a:spcPct val="0"/>
                  </a:spcBef>
                  <a:spcAft>
                    <a:spcPct val="15000"/>
                  </a:spcAft>
                  <a:buChar char="••"/>
                </a:pPr>
                <a:r>
                  <a:rPr lang="ru-RU" kern="1200" dirty="0" smtClean="0"/>
                  <a:t>Цель:  привлечение родителей к общению с детьми, знакомство с формами работы</a:t>
                </a:r>
                <a:endParaRPr lang="ru-RU" kern="1200" dirty="0"/>
              </a:p>
            </p:txBody>
          </p:sp>
        </p:grpSp>
      </p:grpSp>
      <p:grpSp>
        <p:nvGrpSpPr>
          <p:cNvPr id="45" name="Diagram group"/>
          <p:cNvGrpSpPr/>
          <p:nvPr/>
        </p:nvGrpSpPr>
        <p:grpSpPr>
          <a:xfrm>
            <a:off x="6156176" y="4653136"/>
            <a:ext cx="2987824" cy="2204864"/>
            <a:chOff x="1394072" y="639"/>
            <a:chExt cx="2581318" cy="1548790"/>
          </a:xfrm>
          <a:scene3d>
            <a:camera prst="obliqueTopRight"/>
            <a:lightRig rig="soft" dir="t"/>
            <a:backdrop>
              <a:anchor x="0" y="0" z="-210000"/>
              <a:norm dx="0" dy="0" dz="914400"/>
              <a:up dx="0" dy="914400" dz="0"/>
            </a:backdrop>
          </a:scene3d>
        </p:grpSpPr>
        <p:grpSp>
          <p:nvGrpSpPr>
            <p:cNvPr id="46" name="Группа 33"/>
            <p:cNvGrpSpPr/>
            <p:nvPr/>
          </p:nvGrpSpPr>
          <p:grpSpPr>
            <a:xfrm>
              <a:off x="1394072" y="639"/>
              <a:ext cx="2581318" cy="1548790"/>
              <a:chOff x="1394072" y="639"/>
              <a:chExt cx="2581318" cy="1548790"/>
            </a:xfrm>
            <a:scene3d>
              <a:camera prst="obliqueTopRight"/>
              <a:lightRig rig="soft" dir="t"/>
              <a:backdrop>
                <a:anchor x="0" y="0" z="-210000"/>
                <a:norm dx="0" dy="0" dz="914400"/>
                <a:up dx="0" dy="914400" dz="0"/>
              </a:backdrop>
            </a:scene3d>
          </p:grpSpPr>
          <p:sp>
            <p:nvSpPr>
              <p:cNvPr id="47" name="Прямоугольник 46"/>
              <p:cNvSpPr/>
              <p:nvPr/>
            </p:nvSpPr>
            <p:spPr>
              <a:xfrm>
                <a:off x="1394072" y="639"/>
                <a:ext cx="2581318" cy="1548790"/>
              </a:xfrm>
              <a:prstGeom prst="rect">
                <a:avLst/>
              </a:prstGeom>
            </p:spPr>
            <p:style>
              <a:lnRef idx="1">
                <a:schemeClr val="accent4"/>
              </a:lnRef>
              <a:fillRef idx="2">
                <a:schemeClr val="accent4"/>
              </a:fillRef>
              <a:effectRef idx="1">
                <a:schemeClr val="accent4"/>
              </a:effectRef>
              <a:fontRef idx="minor">
                <a:schemeClr val="dk1"/>
              </a:fontRef>
            </p:style>
          </p:sp>
          <p:sp>
            <p:nvSpPr>
              <p:cNvPr id="48" name="Прямоугольник 47"/>
              <p:cNvSpPr/>
              <p:nvPr/>
            </p:nvSpPr>
            <p:spPr>
              <a:xfrm>
                <a:off x="1394072" y="639"/>
                <a:ext cx="2581318" cy="154879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68580" tIns="68580" rIns="68580" bIns="68580" numCol="1" spcCol="1270" anchor="t" anchorCtr="0">
                <a:noAutofit/>
                <a:sp3d extrusionH="28000" prstMaterial="matte"/>
              </a:bodyPr>
              <a:lstStyle/>
              <a:p>
                <a:pPr lvl="0" algn="ctr" defTabSz="800100">
                  <a:lnSpc>
                    <a:spcPct val="90000"/>
                  </a:lnSpc>
                  <a:spcBef>
                    <a:spcPct val="0"/>
                  </a:spcBef>
                  <a:spcAft>
                    <a:spcPct val="35000"/>
                  </a:spcAft>
                </a:pPr>
                <a:r>
                  <a:rPr lang="ru-RU" sz="2400" kern="1200" dirty="0" smtClean="0"/>
                  <a:t>Анкетирование</a:t>
                </a:r>
                <a:endParaRPr lang="ru-RU" sz="2400" kern="1200" dirty="0"/>
              </a:p>
              <a:p>
                <a:pPr marL="114300" lvl="1" indent="-114300" algn="ctr" defTabSz="622300">
                  <a:lnSpc>
                    <a:spcPct val="90000"/>
                  </a:lnSpc>
                  <a:spcBef>
                    <a:spcPct val="0"/>
                  </a:spcBef>
                  <a:spcAft>
                    <a:spcPct val="15000"/>
                  </a:spcAft>
                  <a:buChar char="••"/>
                </a:pPr>
                <a:r>
                  <a:rPr lang="ru-RU" kern="1200" dirty="0" smtClean="0"/>
                  <a:t>Цель: сбор информации</a:t>
                </a:r>
                <a:endParaRPr lang="ru-RU" kern="1200" dirty="0"/>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graphicFrame>
        <p:nvGraphicFramePr>
          <p:cNvPr id="4" name="Таблица 3"/>
          <p:cNvGraphicFramePr>
            <a:graphicFrameLocks noGrp="1"/>
          </p:cNvGraphicFramePr>
          <p:nvPr/>
        </p:nvGraphicFramePr>
        <p:xfrm>
          <a:off x="0" y="-4"/>
          <a:ext cx="9144000" cy="6858004"/>
        </p:xfrm>
        <a:graphic>
          <a:graphicData uri="http://schemas.openxmlformats.org/drawingml/2006/table">
            <a:tbl>
              <a:tblPr firstRow="1" bandRow="1">
                <a:tableStyleId>{5C22544A-7EE6-4342-B048-85BDC9FD1C3A}</a:tableStyleId>
              </a:tblPr>
              <a:tblGrid>
                <a:gridCol w="3131840"/>
                <a:gridCol w="2736304"/>
                <a:gridCol w="3275856"/>
              </a:tblGrid>
              <a:tr h="695740">
                <a:tc>
                  <a:txBody>
                    <a:bodyPr/>
                    <a:lstStyle/>
                    <a:p>
                      <a:pPr algn="ctr"/>
                      <a:r>
                        <a:rPr lang="ru-RU" dirty="0" smtClean="0"/>
                        <a:t>№ занятия </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Цель</a:t>
                      </a:r>
                    </a:p>
                    <a:p>
                      <a:endParaRPr lang="ru-RU" dirty="0"/>
                    </a:p>
                  </a:txBody>
                  <a:tcPr/>
                </a:tc>
                <a:tc>
                  <a:txBody>
                    <a:bodyPr/>
                    <a:lstStyle/>
                    <a:p>
                      <a:pPr algn="ctr"/>
                      <a:r>
                        <a:rPr lang="ru-RU" sz="1800" b="1" kern="1200" dirty="0" smtClean="0">
                          <a:solidFill>
                            <a:schemeClr val="lt1"/>
                          </a:solidFill>
                          <a:latin typeface="+mn-lt"/>
                          <a:ea typeface="+mn-ea"/>
                          <a:cs typeface="+mn-cs"/>
                        </a:rPr>
                        <a:t>План занятия</a:t>
                      </a:r>
                      <a:endParaRPr lang="ru-RU" dirty="0"/>
                    </a:p>
                  </a:txBody>
                  <a:tcPr/>
                </a:tc>
              </a:tr>
              <a:tr h="2782958">
                <a:tc>
                  <a:txBody>
                    <a:bodyPr/>
                    <a:lstStyle/>
                    <a:p>
                      <a:r>
                        <a:rPr lang="ru-RU" dirty="0" smtClean="0"/>
                        <a:t>8</a:t>
                      </a:r>
                      <a:endParaRPr lang="ru-RU" dirty="0"/>
                    </a:p>
                  </a:txBody>
                  <a:tcPr/>
                </a:tc>
                <a:tc>
                  <a:txBody>
                    <a:bodyPr/>
                    <a:lstStyle/>
                    <a:p>
                      <a:r>
                        <a:rPr lang="ru-RU" sz="1800" kern="1200" dirty="0" smtClean="0">
                          <a:solidFill>
                            <a:schemeClr val="dk1"/>
                          </a:solidFill>
                          <a:latin typeface="+mn-lt"/>
                          <a:ea typeface="+mn-ea"/>
                          <a:cs typeface="+mn-cs"/>
                        </a:rPr>
                        <a:t>Развитие </a:t>
                      </a:r>
                      <a:r>
                        <a:rPr lang="ru-RU" sz="1800" kern="1200" dirty="0" err="1" smtClean="0">
                          <a:solidFill>
                            <a:schemeClr val="dk1"/>
                          </a:solidFill>
                          <a:latin typeface="+mn-lt"/>
                          <a:ea typeface="+mn-ea"/>
                          <a:cs typeface="+mn-cs"/>
                        </a:rPr>
                        <a:t>эмпатии</a:t>
                      </a:r>
                      <a:r>
                        <a:rPr lang="ru-RU" sz="1800" kern="1200" dirty="0" smtClean="0">
                          <a:solidFill>
                            <a:schemeClr val="dk1"/>
                          </a:solidFill>
                          <a:latin typeface="+mn-lt"/>
                          <a:ea typeface="+mn-ea"/>
                          <a:cs typeface="+mn-cs"/>
                        </a:rPr>
                        <a:t>.</a:t>
                      </a:r>
                      <a:endParaRPr lang="ru-RU" dirty="0"/>
                    </a:p>
                  </a:txBody>
                  <a:tcPr/>
                </a:tc>
                <a:tc>
                  <a:txBody>
                    <a:bodyPr/>
                    <a:lstStyle/>
                    <a:p>
                      <a:r>
                        <a:rPr lang="ru-RU" sz="1800" kern="1200" dirty="0" smtClean="0">
                          <a:solidFill>
                            <a:schemeClr val="dk1"/>
                          </a:solidFill>
                          <a:latin typeface="+mn-lt"/>
                          <a:ea typeface="+mn-ea"/>
                          <a:cs typeface="+mn-cs"/>
                        </a:rPr>
                        <a:t>1. Дарим комплименты.</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Этюд 'Встреча'.</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'Маленький котенок'</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Рисование подарков</a:t>
                      </a:r>
                      <a:endParaRPr lang="ru-RU" dirty="0"/>
                    </a:p>
                  </a:txBody>
                  <a:tcPr/>
                </a:tc>
              </a:tr>
              <a:tr h="3379306">
                <a:tc>
                  <a:txBody>
                    <a:bodyPr/>
                    <a:lstStyle/>
                    <a:p>
                      <a:r>
                        <a:rPr lang="ru-RU" dirty="0" smtClean="0"/>
                        <a:t>9</a:t>
                      </a:r>
                      <a:endParaRPr lang="ru-RU" dirty="0"/>
                    </a:p>
                  </a:txBody>
                  <a:tcPr/>
                </a:tc>
                <a:tc>
                  <a:txBody>
                    <a:bodyPr/>
                    <a:lstStyle/>
                    <a:p>
                      <a:r>
                        <a:rPr lang="ru-RU" sz="1800" kern="1200" dirty="0" smtClean="0">
                          <a:solidFill>
                            <a:schemeClr val="dk1"/>
                          </a:solidFill>
                          <a:latin typeface="+mn-lt"/>
                          <a:ea typeface="+mn-ea"/>
                          <a:cs typeface="+mn-cs"/>
                        </a:rPr>
                        <a:t>Развивать умение анализировать свои ошибки, так же способствовать сплочению группы.</a:t>
                      </a:r>
                      <a:endParaRPr lang="ru-RU" dirty="0"/>
                    </a:p>
                  </a:txBody>
                  <a:tcPr/>
                </a:tc>
                <a:tc>
                  <a:txBody>
                    <a:bodyPr/>
                    <a:lstStyle/>
                    <a:p>
                      <a:r>
                        <a:rPr lang="ru-RU" sz="1800" kern="1200" dirty="0" smtClean="0">
                          <a:solidFill>
                            <a:schemeClr val="dk1"/>
                          </a:solidFill>
                          <a:latin typeface="+mn-lt"/>
                          <a:ea typeface="+mn-ea"/>
                          <a:cs typeface="+mn-cs"/>
                        </a:rPr>
                        <a:t> 1. Игра 'Зеркала'.</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Справляем именины.</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Игра 'Ладонь в ладонь'.</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'Наше настроение'.</a:t>
                      </a:r>
                      <a:endParaRPr lang="ru-RU"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graphicFrame>
        <p:nvGraphicFramePr>
          <p:cNvPr id="4" name="Таблица 3"/>
          <p:cNvGraphicFramePr>
            <a:graphicFrameLocks noGrp="1"/>
          </p:cNvGraphicFramePr>
          <p:nvPr/>
        </p:nvGraphicFramePr>
        <p:xfrm>
          <a:off x="0" y="-4"/>
          <a:ext cx="9144000" cy="6858004"/>
        </p:xfrm>
        <a:graphic>
          <a:graphicData uri="http://schemas.openxmlformats.org/drawingml/2006/table">
            <a:tbl>
              <a:tblPr firstRow="1" bandRow="1">
                <a:tableStyleId>{5C22544A-7EE6-4342-B048-85BDC9FD1C3A}</a:tableStyleId>
              </a:tblPr>
              <a:tblGrid>
                <a:gridCol w="3131840"/>
                <a:gridCol w="2736304"/>
                <a:gridCol w="3275856"/>
              </a:tblGrid>
              <a:tr h="695740">
                <a:tc>
                  <a:txBody>
                    <a:bodyPr/>
                    <a:lstStyle/>
                    <a:p>
                      <a:pPr algn="ctr"/>
                      <a:r>
                        <a:rPr lang="ru-RU" dirty="0" smtClean="0"/>
                        <a:t>№ занятия </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Цель</a:t>
                      </a:r>
                    </a:p>
                    <a:p>
                      <a:endParaRPr lang="ru-RU" dirty="0"/>
                    </a:p>
                  </a:txBody>
                  <a:tcPr/>
                </a:tc>
                <a:tc>
                  <a:txBody>
                    <a:bodyPr/>
                    <a:lstStyle/>
                    <a:p>
                      <a:pPr algn="ctr"/>
                      <a:r>
                        <a:rPr lang="ru-RU" sz="1800" b="1" kern="1200" dirty="0" smtClean="0">
                          <a:solidFill>
                            <a:schemeClr val="lt1"/>
                          </a:solidFill>
                          <a:latin typeface="+mn-lt"/>
                          <a:ea typeface="+mn-ea"/>
                          <a:cs typeface="+mn-cs"/>
                        </a:rPr>
                        <a:t>План занятия</a:t>
                      </a:r>
                      <a:endParaRPr lang="ru-RU" dirty="0"/>
                    </a:p>
                  </a:txBody>
                  <a:tcPr/>
                </a:tc>
              </a:tr>
              <a:tr h="2782958">
                <a:tc>
                  <a:txBody>
                    <a:bodyPr/>
                    <a:lstStyle/>
                    <a:p>
                      <a:r>
                        <a:rPr lang="ru-RU" dirty="0" smtClean="0"/>
                        <a:t>10</a:t>
                      </a:r>
                      <a:endParaRPr lang="ru-RU" dirty="0"/>
                    </a:p>
                  </a:txBody>
                  <a:tcPr/>
                </a:tc>
                <a:tc>
                  <a:txBody>
                    <a:bodyPr/>
                    <a:lstStyle/>
                    <a:p>
                      <a:r>
                        <a:rPr lang="ru-RU" sz="1800" kern="1200" dirty="0" smtClean="0">
                          <a:solidFill>
                            <a:schemeClr val="dk1"/>
                          </a:solidFill>
                          <a:latin typeface="+mn-lt"/>
                          <a:ea typeface="+mn-ea"/>
                          <a:cs typeface="+mn-cs"/>
                        </a:rPr>
                        <a:t>Развитие </a:t>
                      </a:r>
                      <a:r>
                        <a:rPr lang="ru-RU" sz="1800" kern="1200" dirty="0" err="1" smtClean="0">
                          <a:solidFill>
                            <a:schemeClr val="dk1"/>
                          </a:solidFill>
                          <a:latin typeface="+mn-lt"/>
                          <a:ea typeface="+mn-ea"/>
                          <a:cs typeface="+mn-cs"/>
                        </a:rPr>
                        <a:t>эмпатии</a:t>
                      </a:r>
                      <a:r>
                        <a:rPr lang="ru-RU" sz="1800" kern="1200" dirty="0" smtClean="0">
                          <a:solidFill>
                            <a:schemeClr val="dk1"/>
                          </a:solidFill>
                          <a:latin typeface="+mn-lt"/>
                          <a:ea typeface="+mn-ea"/>
                          <a:cs typeface="+mn-cs"/>
                        </a:rPr>
                        <a:t>.</a:t>
                      </a:r>
                      <a:endParaRPr lang="ru-RU" dirty="0"/>
                    </a:p>
                  </a:txBody>
                  <a:tcPr/>
                </a:tc>
                <a:tc>
                  <a:txBody>
                    <a:bodyPr/>
                    <a:lstStyle/>
                    <a:p>
                      <a:r>
                        <a:rPr lang="ru-RU" sz="1800" kern="1200" dirty="0" smtClean="0">
                          <a:solidFill>
                            <a:schemeClr val="dk1"/>
                          </a:solidFill>
                          <a:latin typeface="+mn-lt"/>
                          <a:ea typeface="+mn-ea"/>
                          <a:cs typeface="+mn-cs"/>
                        </a:rPr>
                        <a:t>1. Дарим комплименты.</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Этюд 'Встреча'.</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'Маленький котенок'</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Рисование подарков</a:t>
                      </a:r>
                      <a:endParaRPr lang="ru-RU" dirty="0"/>
                    </a:p>
                  </a:txBody>
                  <a:tcPr/>
                </a:tc>
              </a:tr>
              <a:tr h="3379306">
                <a:tc>
                  <a:txBody>
                    <a:bodyPr/>
                    <a:lstStyle/>
                    <a:p>
                      <a:r>
                        <a:rPr lang="ru-RU" dirty="0" smtClean="0"/>
                        <a:t>11</a:t>
                      </a:r>
                      <a:endParaRPr lang="ru-RU" dirty="0"/>
                    </a:p>
                  </a:txBody>
                  <a:tcPr/>
                </a:tc>
                <a:tc>
                  <a:txBody>
                    <a:bodyPr/>
                    <a:lstStyle/>
                    <a:p>
                      <a:r>
                        <a:rPr lang="ru-RU" sz="1800" kern="1200" dirty="0" smtClean="0">
                          <a:solidFill>
                            <a:schemeClr val="dk1"/>
                          </a:solidFill>
                          <a:latin typeface="+mn-lt"/>
                          <a:ea typeface="+mn-ea"/>
                          <a:cs typeface="+mn-cs"/>
                        </a:rPr>
                        <a:t>Развивать умение анализировать свои ошибки, так же способствовать сплочению группы.</a:t>
                      </a:r>
                      <a:endParaRPr lang="ru-RU" dirty="0"/>
                    </a:p>
                  </a:txBody>
                  <a:tcPr/>
                </a:tc>
                <a:tc>
                  <a:txBody>
                    <a:bodyPr/>
                    <a:lstStyle/>
                    <a:p>
                      <a:r>
                        <a:rPr lang="ru-RU" sz="1800" kern="1200" dirty="0" smtClean="0">
                          <a:solidFill>
                            <a:schemeClr val="dk1"/>
                          </a:solidFill>
                          <a:latin typeface="+mn-lt"/>
                          <a:ea typeface="+mn-ea"/>
                          <a:cs typeface="+mn-cs"/>
                        </a:rPr>
                        <a:t> 1. Игра 'Зеркала'.</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2. Справляем именины.</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3. Игра 'Ладонь в ладонь'.</a:t>
                      </a:r>
                      <a:endParaRPr lang="ru-RU" dirty="0" smtClean="0"/>
                    </a:p>
                    <a:p>
                      <a:r>
                        <a:rPr lang="ru-RU" sz="1800" kern="1200" dirty="0" smtClean="0">
                          <a:solidFill>
                            <a:schemeClr val="dk1"/>
                          </a:solidFill>
                          <a:latin typeface="+mn-lt"/>
                          <a:ea typeface="+mn-ea"/>
                          <a:cs typeface="+mn-cs"/>
                        </a:rPr>
                        <a:t> </a:t>
                      </a:r>
                      <a:endParaRPr lang="ru-RU" dirty="0" smtClean="0"/>
                    </a:p>
                    <a:p>
                      <a:r>
                        <a:rPr lang="ru-RU" sz="1800" kern="1200" dirty="0" smtClean="0">
                          <a:solidFill>
                            <a:schemeClr val="dk1"/>
                          </a:solidFill>
                          <a:latin typeface="+mn-lt"/>
                          <a:ea typeface="+mn-ea"/>
                          <a:cs typeface="+mn-cs"/>
                        </a:rPr>
                        <a:t>4. 'Наше настроение'.</a:t>
                      </a:r>
                      <a:endParaRPr lang="ru-RU"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686800" cy="6093296"/>
          </a:xfrm>
        </p:spPr>
        <p:style>
          <a:lnRef idx="3">
            <a:schemeClr val="lt1"/>
          </a:lnRef>
          <a:fillRef idx="1">
            <a:schemeClr val="accent2"/>
          </a:fillRef>
          <a:effectRef idx="1">
            <a:schemeClr val="accent2"/>
          </a:effectRef>
          <a:fontRef idx="minor">
            <a:schemeClr val="lt1"/>
          </a:fontRef>
        </p:style>
        <p:txBody>
          <a:bodyPr>
            <a:noAutofit/>
          </a:bodyPr>
          <a:lstStyle/>
          <a:p>
            <a:r>
              <a:rPr lang="ru-RU" sz="2400" dirty="0" smtClean="0"/>
              <a:t>Для развития умения детей общаться друг с другом с детьми могут быть проведены беседы на такие темы, как: « Давай помиримся», « И снова мы вместе», « Легко ли человеку, если он один», «Учусь себя оценивать», «Зачем нужен друг». Организованы совместно с детьми сюжетно – ролевые игры. Использовать подгрупповые, фронтальные, индивидуальные формы организации деятельности детей. Применять в своей работе игровые методы и приёмы, которые  вызывают у детей повышенный интерес, положительные эмоции, и способствуют развитию межличностных отношений в группе детского сада. Также использовать словесные методы и приёмы: указание, объяснение, педагогическая  оценка, вопросы к детям.</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611560" y="692696"/>
            <a:ext cx="8229600" cy="5966123"/>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В результате проведённой работы у детей появилось умение сопереживать (отзывчивость); помогать, проявляя терпимость к чужим ошибкам и поступкам; искать выход из сложных коммуникативных ситуациях. Заметно улучшился психологический  климат в подготовительной к школе группе: снизилось количество конфликтов и драк между детьми.  Возросли показатели личностных особенностей детей 6-7 лет и межличностных отношений, и как следует, изменились данные социометрии (значительно уменьшились  показатели количества изолированных детей, увеличилось количество взаимных выборов в группе детей). У многих детей изменился социальный статус в детском коллективе.</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У детей появился самый распространённый мотив выбора – мотив дружбы, появились высказывания « Я с ними дружу», «Он мой друг». Это позволяет судить о преобладании дружеских взаимоотношений, складывании устойчивых игровых коллективов. Дети стали больше играть между собой, самостоятельно разрешать многие конфликты. Некоторые дети стали более активными, общительными, стали чаще участвовать в совместных играх.</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1115616" y="0"/>
            <a:ext cx="7128792" cy="646331"/>
          </a:xfrm>
          <a:prstGeom prst="rect">
            <a:avLst/>
          </a:prstGeom>
          <a:noFill/>
        </p:spPr>
        <p:txBody>
          <a:bodyPr wrap="square" rtlCol="0">
            <a:spAutoFit/>
          </a:bodyPr>
          <a:lstStyle/>
          <a:p>
            <a:pPr algn="ctr"/>
            <a:r>
              <a:rPr lang="ru-RU" sz="3600" b="1" i="1" dirty="0" smtClean="0">
                <a:solidFill>
                  <a:srgbClr val="C00000"/>
                </a:solidFill>
                <a:cs typeface="Aharoni" pitchFamily="2" charset="-79"/>
              </a:rPr>
              <a:t>ВЫВОД:</a:t>
            </a:r>
            <a:endParaRPr lang="ru-RU" sz="3600" b="1" i="1" dirty="0">
              <a:solidFill>
                <a:srgbClr val="C00000"/>
              </a:solidFill>
              <a:cs typeface="Aharoni" pitchFamily="2" charset="-79"/>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 </a:t>
            </a:r>
            <a:endParaRPr lang="ru-RU" dirty="0"/>
          </a:p>
        </p:txBody>
      </p:sp>
      <p:sp>
        <p:nvSpPr>
          <p:cNvPr id="3" name="Содержимое 2"/>
          <p:cNvSpPr>
            <a:spLocks noGrp="1"/>
          </p:cNvSpPr>
          <p:nvPr>
            <p:ph idx="1"/>
          </p:nvPr>
        </p:nvSpPr>
        <p:spPr/>
        <p:txBody>
          <a:bodyPr>
            <a:normAutofit fontScale="92500" lnSpcReduction="20000"/>
          </a:bodyPr>
          <a:lstStyle/>
          <a:p>
            <a:pPr marL="514350" indent="-514350">
              <a:buFont typeface="+mj-lt"/>
              <a:buAutoNum type="arabicPeriod"/>
            </a:pPr>
            <a:r>
              <a:rPr lang="ru-RU" dirty="0" smtClean="0"/>
              <a:t>Ермолаева М.В., </a:t>
            </a:r>
            <a:r>
              <a:rPr lang="ru-RU" dirty="0" err="1" smtClean="0"/>
              <a:t>Миланович</a:t>
            </a:r>
            <a:r>
              <a:rPr lang="ru-RU" dirty="0" smtClean="0"/>
              <a:t> Л.Г. Методы работы психолога с детьми дошкольного возраста. - М.,1996.</a:t>
            </a:r>
          </a:p>
          <a:p>
            <a:pPr marL="514350" indent="-514350">
              <a:buFont typeface="+mj-lt"/>
              <a:buAutoNum type="arabicPeriod"/>
            </a:pPr>
            <a:r>
              <a:rPr lang="ru-RU" dirty="0" smtClean="0"/>
              <a:t>  </a:t>
            </a:r>
            <a:r>
              <a:rPr lang="ru-RU" dirty="0" err="1" smtClean="0"/>
              <a:t>Коноваленко</a:t>
            </a:r>
            <a:r>
              <a:rPr lang="ru-RU" dirty="0" smtClean="0"/>
              <a:t> С.В. Развитие познавательной деятельности у детей от о до 9 лет. - М., 1998.</a:t>
            </a:r>
          </a:p>
          <a:p>
            <a:pPr marL="514350" indent="-514350">
              <a:buFont typeface="+mj-lt"/>
              <a:buAutoNum type="arabicPeriod"/>
            </a:pPr>
            <a:r>
              <a:rPr lang="ru-RU" dirty="0" smtClean="0"/>
              <a:t> </a:t>
            </a:r>
            <a:r>
              <a:rPr lang="ru-RU" dirty="0" err="1" smtClean="0"/>
              <a:t>Самоукина</a:t>
            </a:r>
            <a:r>
              <a:rPr lang="ru-RU" dirty="0" smtClean="0"/>
              <a:t> И.В. Игры в школе и дома: психотехнические упражнения и коррекционные программы. - М.,1993.</a:t>
            </a:r>
          </a:p>
          <a:p>
            <a:pPr marL="514350" indent="-514350">
              <a:buFont typeface="+mj-lt"/>
              <a:buAutoNum type="arabicPeriod"/>
            </a:pPr>
            <a:r>
              <a:rPr lang="ru-RU" dirty="0" smtClean="0"/>
              <a:t> Чередникова Т.В. Тесты для подготовки и отбора детей в школы. </a:t>
            </a:r>
            <a:r>
              <a:rPr lang="ru-RU" dirty="0" err="1" smtClean="0"/>
              <a:t>Peкомендации</a:t>
            </a:r>
            <a:r>
              <a:rPr lang="ru-RU" dirty="0" smtClean="0"/>
              <a:t> практического психолога. - C-Петербург, 1996.</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lstStyle/>
          <a:p>
            <a:r>
              <a:rPr lang="ru-RU" b="1" dirty="0" smtClean="0">
                <a:solidFill>
                  <a:srgbClr val="7030A0"/>
                </a:solidFill>
                <a:effectLst>
                  <a:outerShdw blurRad="38100" dist="38100" dir="2700000" algn="tl">
                    <a:srgbClr val="000000"/>
                  </a:outerShdw>
                </a:effectLst>
                <a:latin typeface="Bookman Old Style" pitchFamily="18" charset="0"/>
              </a:rPr>
              <a:t>ДИАГНОСТИКА</a:t>
            </a:r>
            <a:endParaRPr lang="ru-RU" dirty="0">
              <a:solidFill>
                <a:srgbClr val="7030A0"/>
              </a:solidFill>
            </a:endParaRPr>
          </a:p>
        </p:txBody>
      </p:sp>
      <p:grpSp>
        <p:nvGrpSpPr>
          <p:cNvPr id="4" name="Group 80"/>
          <p:cNvGrpSpPr>
            <a:grpSpLocks noChangeAspect="1"/>
          </p:cNvGrpSpPr>
          <p:nvPr/>
        </p:nvGrpSpPr>
        <p:grpSpPr bwMode="auto">
          <a:xfrm>
            <a:off x="179512" y="1052736"/>
            <a:ext cx="8785101" cy="5400599"/>
            <a:chOff x="1573" y="5686"/>
            <a:chExt cx="8895" cy="3762"/>
          </a:xfrm>
        </p:grpSpPr>
        <p:sp>
          <p:nvSpPr>
            <p:cNvPr id="5" name="AutoShape 81"/>
            <p:cNvSpPr>
              <a:spLocks noChangeAspect="1" noChangeArrowheads="1"/>
            </p:cNvSpPr>
            <p:nvPr/>
          </p:nvSpPr>
          <p:spPr bwMode="auto">
            <a:xfrm>
              <a:off x="1573" y="5686"/>
              <a:ext cx="8895" cy="3762"/>
            </a:xfrm>
            <a:prstGeom prst="rect">
              <a:avLst/>
            </a:prstGeom>
            <a:noFill/>
            <a:ln w="9525">
              <a:solidFill>
                <a:srgbClr val="7030A0"/>
              </a:solidFill>
              <a:miter lim="800000"/>
              <a:headEnd/>
              <a:tailEnd/>
            </a:ln>
          </p:spPr>
          <p:txBody>
            <a:bodyPr/>
            <a:lstStyle/>
            <a:p>
              <a:endParaRPr lang="ru-RU"/>
            </a:p>
          </p:txBody>
        </p:sp>
        <p:sp>
          <p:nvSpPr>
            <p:cNvPr id="6" name="AutoShape 82"/>
            <p:cNvSpPr>
              <a:spLocks noChangeArrowheads="1"/>
            </p:cNvSpPr>
            <p:nvPr/>
          </p:nvSpPr>
          <p:spPr bwMode="auto">
            <a:xfrm rot="-5400000">
              <a:off x="816" y="7141"/>
              <a:ext cx="3066" cy="1270"/>
            </a:xfrm>
            <a:prstGeom prst="cube">
              <a:avLst>
                <a:gd name="adj" fmla="val 25000"/>
              </a:avLst>
            </a:prstGeom>
            <a:ln>
              <a:solidFill>
                <a:srgbClr val="7030A0"/>
              </a:solidFill>
              <a:headEnd/>
              <a:tailEnd/>
            </a:ln>
          </p:spPr>
          <p:style>
            <a:lnRef idx="1">
              <a:schemeClr val="accent3"/>
            </a:lnRef>
            <a:fillRef idx="2">
              <a:schemeClr val="accent3"/>
            </a:fillRef>
            <a:effectRef idx="1">
              <a:schemeClr val="accent3"/>
            </a:effectRef>
            <a:fontRef idx="minor">
              <a:schemeClr val="dk1"/>
            </a:fontRef>
          </p:style>
          <p:txBody>
            <a:bodyPr/>
            <a:lstStyle/>
            <a:p>
              <a:pPr algn="ctr">
                <a:defRPr/>
              </a:pPr>
              <a:endParaRPr lang="ru-RU" b="1" dirty="0"/>
            </a:p>
            <a:p>
              <a:pPr algn="ctr">
                <a:defRPr/>
              </a:pPr>
              <a:r>
                <a:rPr lang="ru-RU" sz="2400" b="1" dirty="0">
                  <a:solidFill>
                    <a:srgbClr val="0070C0"/>
                  </a:solidFill>
                  <a:latin typeface="Times New Roman" pitchFamily="18" charset="0"/>
                  <a:cs typeface="Times New Roman" pitchFamily="18" charset="0"/>
                </a:rPr>
                <a:t>ДИАГНОСТИКА</a:t>
              </a:r>
              <a:endParaRPr lang="ru-RU" sz="2400" dirty="0">
                <a:solidFill>
                  <a:srgbClr val="0070C0"/>
                </a:solidFill>
                <a:latin typeface="Times New Roman" pitchFamily="18" charset="0"/>
                <a:cs typeface="Times New Roman" pitchFamily="18" charset="0"/>
              </a:endParaRPr>
            </a:p>
          </p:txBody>
        </p:sp>
        <p:sp>
          <p:nvSpPr>
            <p:cNvPr id="7" name="AutoShape 83"/>
            <p:cNvSpPr>
              <a:spLocks noChangeArrowheads="1"/>
            </p:cNvSpPr>
            <p:nvPr/>
          </p:nvSpPr>
          <p:spPr bwMode="auto">
            <a:xfrm>
              <a:off x="3408" y="7358"/>
              <a:ext cx="1694" cy="1672"/>
            </a:xfrm>
            <a:prstGeom prst="flowChartProcess">
              <a:avLst/>
            </a:prstGeom>
            <a:gradFill rotWithShape="1">
              <a:gsLst>
                <a:gs pos="0">
                  <a:srgbClr val="99CCFF"/>
                </a:gs>
                <a:gs pos="100000">
                  <a:srgbClr val="FFFFFF"/>
                </a:gs>
              </a:gsLst>
              <a:path path="rect">
                <a:fillToRect r="100000" b="100000"/>
              </a:path>
            </a:gradFill>
            <a:ln w="9525">
              <a:solidFill>
                <a:srgbClr val="7030A0"/>
              </a:solidFill>
              <a:miter lim="800000"/>
              <a:headEnd/>
              <a:tailEnd/>
            </a:ln>
          </p:spPr>
          <p:txBody>
            <a:bodyPr/>
            <a:lstStyle/>
            <a:p>
              <a:pPr algn="ctr"/>
              <a:endParaRPr lang="ru-RU" sz="1400" b="1" dirty="0">
                <a:solidFill>
                  <a:srgbClr val="800000"/>
                </a:solidFill>
              </a:endParaRPr>
            </a:p>
            <a:p>
              <a:pPr algn="ctr"/>
              <a:r>
                <a:rPr lang="ru-RU" sz="1600" b="1" dirty="0">
                  <a:solidFill>
                    <a:srgbClr val="7030A0"/>
                  </a:solidFill>
                  <a:latin typeface="Times New Roman" pitchFamily="18" charset="0"/>
                  <a:cs typeface="Times New Roman" pitchFamily="18" charset="0"/>
                </a:rPr>
                <a:t>Определение уровней развития и психического развития ребенка</a:t>
              </a:r>
            </a:p>
          </p:txBody>
        </p:sp>
        <p:sp>
          <p:nvSpPr>
            <p:cNvPr id="8" name="AutoShape 84"/>
            <p:cNvSpPr>
              <a:spLocks noChangeArrowheads="1"/>
            </p:cNvSpPr>
            <p:nvPr/>
          </p:nvSpPr>
          <p:spPr bwMode="auto">
            <a:xfrm>
              <a:off x="2985" y="7776"/>
              <a:ext cx="423" cy="59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0 w 21600"/>
                <a:gd name="T13" fmla="*/ 5391 h 21600"/>
                <a:gd name="T14" fmla="*/ 18894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030A0"/>
            </a:solidFill>
            <a:ln w="9525">
              <a:solidFill>
                <a:srgbClr val="7030A0"/>
              </a:solidFill>
              <a:miter lim="800000"/>
              <a:headEnd/>
              <a:tailEnd/>
            </a:ln>
          </p:spPr>
          <p:txBody>
            <a:bodyPr/>
            <a:lstStyle/>
            <a:p>
              <a:endParaRPr lang="ru-RU"/>
            </a:p>
          </p:txBody>
        </p:sp>
        <p:sp>
          <p:nvSpPr>
            <p:cNvPr id="9" name="Rectangle 85"/>
            <p:cNvSpPr>
              <a:spLocks noChangeArrowheads="1"/>
            </p:cNvSpPr>
            <p:nvPr/>
          </p:nvSpPr>
          <p:spPr bwMode="auto">
            <a:xfrm>
              <a:off x="5244" y="7358"/>
              <a:ext cx="1552" cy="1673"/>
            </a:xfrm>
            <a:prstGeom prst="rect">
              <a:avLst/>
            </a:prstGeom>
            <a:gradFill rotWithShape="1">
              <a:gsLst>
                <a:gs pos="0">
                  <a:srgbClr val="99CCFF"/>
                </a:gs>
                <a:gs pos="100000">
                  <a:srgbClr val="FFFFFF"/>
                </a:gs>
              </a:gsLst>
              <a:path path="rect">
                <a:fillToRect l="100000" b="100000"/>
              </a:path>
            </a:gradFill>
            <a:ln w="9525">
              <a:solidFill>
                <a:srgbClr val="7030A0"/>
              </a:solidFill>
              <a:miter lim="800000"/>
              <a:headEnd/>
              <a:tailEnd/>
            </a:ln>
          </p:spPr>
          <p:txBody>
            <a:bodyPr/>
            <a:lstStyle/>
            <a:p>
              <a:pPr algn="ctr"/>
              <a:endParaRPr lang="ru-RU" sz="1400" b="1" dirty="0">
                <a:solidFill>
                  <a:srgbClr val="800000"/>
                </a:solidFill>
              </a:endParaRPr>
            </a:p>
            <a:p>
              <a:pPr algn="ctr"/>
              <a:r>
                <a:rPr lang="ru-RU" sz="1600" b="1" dirty="0">
                  <a:solidFill>
                    <a:srgbClr val="7030A0"/>
                  </a:solidFill>
                  <a:latin typeface="Times New Roman" pitchFamily="18" charset="0"/>
                  <a:cs typeface="Times New Roman" pitchFamily="18" charset="0"/>
                </a:rPr>
                <a:t>Выделение факторов риска, на основе полученных результатов</a:t>
              </a:r>
              <a:endParaRPr lang="ru-RU" sz="1600" dirty="0">
                <a:solidFill>
                  <a:srgbClr val="7030A0"/>
                </a:solidFill>
                <a:latin typeface="Times New Roman" pitchFamily="18" charset="0"/>
                <a:cs typeface="Times New Roman" pitchFamily="18" charset="0"/>
              </a:endParaRPr>
            </a:p>
          </p:txBody>
        </p:sp>
        <p:sp>
          <p:nvSpPr>
            <p:cNvPr id="10" name="Rectangle 86"/>
            <p:cNvSpPr>
              <a:spLocks noChangeArrowheads="1"/>
            </p:cNvSpPr>
            <p:nvPr/>
          </p:nvSpPr>
          <p:spPr bwMode="auto">
            <a:xfrm>
              <a:off x="6938" y="7358"/>
              <a:ext cx="1553" cy="1673"/>
            </a:xfrm>
            <a:prstGeom prst="rect">
              <a:avLst/>
            </a:prstGeom>
            <a:gradFill rotWithShape="1">
              <a:gsLst>
                <a:gs pos="0">
                  <a:srgbClr val="99CCFF"/>
                </a:gs>
                <a:gs pos="100000">
                  <a:srgbClr val="FFFFFF"/>
                </a:gs>
              </a:gsLst>
              <a:path path="rect">
                <a:fillToRect t="100000" r="100000"/>
              </a:path>
            </a:gradFill>
            <a:ln w="9525">
              <a:solidFill>
                <a:srgbClr val="7030A0"/>
              </a:solidFill>
              <a:miter lim="800000"/>
              <a:headEnd/>
              <a:tailEnd/>
            </a:ln>
          </p:spPr>
          <p:txBody>
            <a:bodyPr/>
            <a:lstStyle/>
            <a:p>
              <a:pPr algn="ctr"/>
              <a:endParaRPr lang="ru-RU" sz="1400" b="1" dirty="0">
                <a:solidFill>
                  <a:srgbClr val="800000"/>
                </a:solidFill>
              </a:endParaRPr>
            </a:p>
            <a:p>
              <a:pPr algn="ctr"/>
              <a:r>
                <a:rPr lang="ru-RU" sz="1600" b="1" dirty="0">
                  <a:solidFill>
                    <a:srgbClr val="7030A0"/>
                  </a:solidFill>
                  <a:latin typeface="Times New Roman" pitchFamily="18" charset="0"/>
                  <a:cs typeface="Times New Roman" pitchFamily="18" charset="0"/>
                </a:rPr>
                <a:t>Составление общей карты развития ребенка</a:t>
              </a:r>
              <a:endParaRPr lang="ru-RU" sz="1600" dirty="0">
                <a:solidFill>
                  <a:srgbClr val="7030A0"/>
                </a:solidFill>
                <a:latin typeface="Times New Roman" pitchFamily="18" charset="0"/>
                <a:cs typeface="Times New Roman" pitchFamily="18" charset="0"/>
              </a:endParaRPr>
            </a:p>
          </p:txBody>
        </p:sp>
        <p:sp>
          <p:nvSpPr>
            <p:cNvPr id="11" name="Rectangle 87"/>
            <p:cNvSpPr>
              <a:spLocks noChangeArrowheads="1"/>
            </p:cNvSpPr>
            <p:nvPr/>
          </p:nvSpPr>
          <p:spPr bwMode="auto">
            <a:xfrm>
              <a:off x="8633" y="7358"/>
              <a:ext cx="1835" cy="1672"/>
            </a:xfrm>
            <a:prstGeom prst="rect">
              <a:avLst/>
            </a:prstGeom>
            <a:gradFill rotWithShape="1">
              <a:gsLst>
                <a:gs pos="0">
                  <a:srgbClr val="99CCFF"/>
                </a:gs>
                <a:gs pos="100000">
                  <a:srgbClr val="FFFFFF"/>
                </a:gs>
              </a:gsLst>
              <a:path path="rect">
                <a:fillToRect l="100000" t="100000"/>
              </a:path>
            </a:gradFill>
            <a:ln w="9525">
              <a:solidFill>
                <a:srgbClr val="7030A0"/>
              </a:solidFill>
              <a:miter lim="800000"/>
              <a:headEnd/>
              <a:tailEnd/>
            </a:ln>
          </p:spPr>
          <p:txBody>
            <a:bodyPr/>
            <a:lstStyle/>
            <a:p>
              <a:pPr algn="ctr"/>
              <a:endParaRPr lang="ru-RU" sz="1200" b="1" dirty="0">
                <a:solidFill>
                  <a:srgbClr val="800000"/>
                </a:solidFill>
              </a:endParaRPr>
            </a:p>
            <a:p>
              <a:pPr algn="ctr"/>
              <a:r>
                <a:rPr lang="ru-RU" sz="1600" b="1" dirty="0">
                  <a:solidFill>
                    <a:srgbClr val="7030A0"/>
                  </a:solidFill>
                  <a:latin typeface="Times New Roman" pitchFamily="18" charset="0"/>
                  <a:cs typeface="Times New Roman" pitchFamily="18" charset="0"/>
                </a:rPr>
                <a:t>Оценка результативности коррекционной работы </a:t>
              </a:r>
            </a:p>
            <a:p>
              <a:pPr algn="ctr"/>
              <a:r>
                <a:rPr lang="ru-RU" sz="1600" b="1" dirty="0">
                  <a:solidFill>
                    <a:srgbClr val="7030A0"/>
                  </a:solidFill>
                  <a:latin typeface="Times New Roman" pitchFamily="18" charset="0"/>
                  <a:cs typeface="Times New Roman" pitchFamily="18" charset="0"/>
                </a:rPr>
                <a:t>с детьми</a:t>
              </a:r>
            </a:p>
          </p:txBody>
        </p:sp>
        <p:sp>
          <p:nvSpPr>
            <p:cNvPr id="12" name="AutoShape 88"/>
            <p:cNvSpPr>
              <a:spLocks noChangeArrowheads="1"/>
            </p:cNvSpPr>
            <p:nvPr/>
          </p:nvSpPr>
          <p:spPr bwMode="auto">
            <a:xfrm>
              <a:off x="4538" y="6940"/>
              <a:ext cx="1271" cy="337"/>
            </a:xfrm>
            <a:prstGeom prst="curvedDownArrow">
              <a:avLst>
                <a:gd name="adj1" fmla="val 75430"/>
                <a:gd name="adj2" fmla="val 150861"/>
                <a:gd name="adj3" fmla="val 33333"/>
              </a:avLst>
            </a:prstGeom>
            <a:solidFill>
              <a:srgbClr val="7030A0"/>
            </a:solidFill>
            <a:ln w="9525">
              <a:solidFill>
                <a:srgbClr val="7030A0"/>
              </a:solidFill>
              <a:miter lim="800000"/>
              <a:headEnd/>
              <a:tailEnd/>
            </a:ln>
          </p:spPr>
          <p:txBody>
            <a:bodyPr/>
            <a:lstStyle/>
            <a:p>
              <a:endParaRPr lang="ru-RU"/>
            </a:p>
          </p:txBody>
        </p:sp>
        <p:sp>
          <p:nvSpPr>
            <p:cNvPr id="13" name="AutoShape 89"/>
            <p:cNvSpPr>
              <a:spLocks noChangeArrowheads="1"/>
            </p:cNvSpPr>
            <p:nvPr/>
          </p:nvSpPr>
          <p:spPr bwMode="auto">
            <a:xfrm>
              <a:off x="6232" y="6940"/>
              <a:ext cx="1271" cy="337"/>
            </a:xfrm>
            <a:prstGeom prst="curvedDownArrow">
              <a:avLst>
                <a:gd name="adj1" fmla="val 75430"/>
                <a:gd name="adj2" fmla="val 150861"/>
                <a:gd name="adj3" fmla="val 33333"/>
              </a:avLst>
            </a:prstGeom>
            <a:solidFill>
              <a:srgbClr val="7030A0"/>
            </a:solidFill>
            <a:ln w="9525">
              <a:solidFill>
                <a:srgbClr val="7030A0"/>
              </a:solidFill>
              <a:miter lim="800000"/>
              <a:headEnd/>
              <a:tailEnd/>
            </a:ln>
          </p:spPr>
          <p:txBody>
            <a:bodyPr/>
            <a:lstStyle/>
            <a:p>
              <a:endParaRPr lang="ru-RU"/>
            </a:p>
          </p:txBody>
        </p:sp>
        <p:sp>
          <p:nvSpPr>
            <p:cNvPr id="14" name="AutoShape 90"/>
            <p:cNvSpPr>
              <a:spLocks noChangeArrowheads="1"/>
            </p:cNvSpPr>
            <p:nvPr/>
          </p:nvSpPr>
          <p:spPr bwMode="auto">
            <a:xfrm>
              <a:off x="8068" y="6940"/>
              <a:ext cx="1270" cy="337"/>
            </a:xfrm>
            <a:prstGeom prst="curvedDownArrow">
              <a:avLst>
                <a:gd name="adj1" fmla="val 75371"/>
                <a:gd name="adj2" fmla="val 150742"/>
                <a:gd name="adj3" fmla="val 33333"/>
              </a:avLst>
            </a:prstGeom>
            <a:solidFill>
              <a:srgbClr val="7030A0"/>
            </a:solidFill>
            <a:ln w="9525">
              <a:solidFill>
                <a:srgbClr val="7030A0"/>
              </a:solidFill>
              <a:miter lim="800000"/>
              <a:headEnd/>
              <a:tailEnd/>
            </a:ln>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ами влево/вправо 3"/>
          <p:cNvSpPr/>
          <p:nvPr/>
        </p:nvSpPr>
        <p:spPr>
          <a:xfrm>
            <a:off x="2699792" y="0"/>
            <a:ext cx="3600400" cy="1944216"/>
          </a:xfrm>
          <a:prstGeom prst="lef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t>Успешное становление отношений между сверстниками</a:t>
            </a:r>
            <a:endParaRPr lang="ru-RU" dirty="0"/>
          </a:p>
        </p:txBody>
      </p:sp>
      <p:sp>
        <p:nvSpPr>
          <p:cNvPr id="5" name="Блок-схема: подготовка 4"/>
          <p:cNvSpPr/>
          <p:nvPr/>
        </p:nvSpPr>
        <p:spPr>
          <a:xfrm>
            <a:off x="0" y="188640"/>
            <a:ext cx="2627784" cy="1800200"/>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одно из основных условий развития дошкольника</a:t>
            </a:r>
            <a:endParaRPr lang="ru-RU" dirty="0"/>
          </a:p>
        </p:txBody>
      </p:sp>
      <p:sp>
        <p:nvSpPr>
          <p:cNvPr id="6" name="Блок-схема: подготовка 5"/>
          <p:cNvSpPr/>
          <p:nvPr/>
        </p:nvSpPr>
        <p:spPr>
          <a:xfrm>
            <a:off x="6372200" y="188640"/>
            <a:ext cx="2771800" cy="1728192"/>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Важнейший фактор формирования личности</a:t>
            </a:r>
            <a:endParaRPr lang="ru-RU" dirty="0"/>
          </a:p>
        </p:txBody>
      </p:sp>
      <p:pic>
        <p:nvPicPr>
          <p:cNvPr id="2050" name="Picture 2" descr="C:\Users\1\Desktop\Мастерская Сайтов\01. Мои работы\Детский сад 1044 28.site\Загружаемые файлы\Onas1-800.jpg"/>
          <p:cNvPicPr>
            <a:picLocks noChangeAspect="1" noChangeArrowheads="1"/>
          </p:cNvPicPr>
          <p:nvPr/>
        </p:nvPicPr>
        <p:blipFill>
          <a:blip r:embed="rId2"/>
          <a:srcRect/>
          <a:stretch>
            <a:fillRect/>
          </a:stretch>
        </p:blipFill>
        <p:spPr bwMode="auto">
          <a:xfrm>
            <a:off x="323528" y="2276872"/>
            <a:ext cx="2493657" cy="1870243"/>
          </a:xfrm>
          <a:prstGeom prst="rect">
            <a:avLst/>
          </a:prstGeom>
          <a:noFill/>
          <a:effectLst>
            <a:glow rad="228600">
              <a:schemeClr val="accent2">
                <a:satMod val="175000"/>
                <a:alpha val="40000"/>
              </a:schemeClr>
            </a:glow>
          </a:effectLst>
        </p:spPr>
      </p:pic>
      <p:pic>
        <p:nvPicPr>
          <p:cNvPr id="2051" name="Picture 3" descr="C:\Users\1\Desktop\Мастерская Сайтов\01. Мои работы\Детский сад 1044 28.site\Загружаемые файлы\Resize of sotr4-700.jpg"/>
          <p:cNvPicPr>
            <a:picLocks noChangeAspect="1" noChangeArrowheads="1"/>
          </p:cNvPicPr>
          <p:nvPr/>
        </p:nvPicPr>
        <p:blipFill>
          <a:blip r:embed="rId3" cstate="print"/>
          <a:srcRect/>
          <a:stretch>
            <a:fillRect/>
          </a:stretch>
        </p:blipFill>
        <p:spPr bwMode="auto">
          <a:xfrm>
            <a:off x="323528" y="4509120"/>
            <a:ext cx="2520279" cy="1891069"/>
          </a:xfrm>
          <a:prstGeom prst="rect">
            <a:avLst/>
          </a:prstGeom>
          <a:noFill/>
          <a:effectLst>
            <a:glow rad="228600">
              <a:schemeClr val="accent6">
                <a:satMod val="175000"/>
                <a:alpha val="40000"/>
              </a:schemeClr>
            </a:glow>
          </a:effectLst>
        </p:spPr>
      </p:pic>
      <p:pic>
        <p:nvPicPr>
          <p:cNvPr id="2052" name="Picture 4" descr="C:\Users\1\Desktop\Мастерская Сайтов\01. Мои работы\Детский сад 1044 28.site\Загружаемые файлы\Resize of sotr6-700.jpg"/>
          <p:cNvPicPr>
            <a:picLocks noChangeAspect="1" noChangeArrowheads="1"/>
          </p:cNvPicPr>
          <p:nvPr/>
        </p:nvPicPr>
        <p:blipFill>
          <a:blip r:embed="rId4"/>
          <a:srcRect/>
          <a:stretch>
            <a:fillRect/>
          </a:stretch>
        </p:blipFill>
        <p:spPr bwMode="auto">
          <a:xfrm>
            <a:off x="6228184" y="2132855"/>
            <a:ext cx="2603380" cy="1953423"/>
          </a:xfrm>
          <a:prstGeom prst="rect">
            <a:avLst/>
          </a:prstGeom>
          <a:noFill/>
          <a:effectLst>
            <a:glow rad="228600">
              <a:schemeClr val="accent6">
                <a:satMod val="175000"/>
                <a:alpha val="40000"/>
              </a:schemeClr>
            </a:glow>
          </a:effectLst>
        </p:spPr>
      </p:pic>
      <p:pic>
        <p:nvPicPr>
          <p:cNvPr id="2053" name="Picture 5" descr="C:\Users\1\Desktop\Мастерская Сайтов\01. Мои работы\Детский сад 1044 28.site\Загружаемые файлы\34.jpg"/>
          <p:cNvPicPr>
            <a:picLocks noChangeAspect="1" noChangeArrowheads="1"/>
          </p:cNvPicPr>
          <p:nvPr/>
        </p:nvPicPr>
        <p:blipFill>
          <a:blip r:embed="rId5" cstate="print"/>
          <a:srcRect/>
          <a:stretch>
            <a:fillRect/>
          </a:stretch>
        </p:blipFill>
        <p:spPr bwMode="auto">
          <a:xfrm>
            <a:off x="6228184" y="4437112"/>
            <a:ext cx="2694484" cy="1918917"/>
          </a:xfrm>
          <a:prstGeom prst="rect">
            <a:avLst/>
          </a:prstGeom>
          <a:noFill/>
          <a:effectLst>
            <a:glow rad="228600">
              <a:schemeClr val="accent2">
                <a:satMod val="175000"/>
                <a:alpha val="40000"/>
              </a:schemeClr>
            </a:glow>
          </a:effectLst>
        </p:spPr>
      </p:pic>
      <p:sp>
        <p:nvSpPr>
          <p:cNvPr id="12" name="Стрелка вниз 11"/>
          <p:cNvSpPr/>
          <p:nvPr/>
        </p:nvSpPr>
        <p:spPr>
          <a:xfrm rot="18127334">
            <a:off x="2554616" y="2965256"/>
            <a:ext cx="1224136" cy="50405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3" name="Стрелка вниз 12"/>
          <p:cNvSpPr/>
          <p:nvPr/>
        </p:nvSpPr>
        <p:spPr>
          <a:xfrm rot="7258713">
            <a:off x="5211132" y="5271617"/>
            <a:ext cx="1224136" cy="50405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4" name="Стрелка вниз 13"/>
          <p:cNvSpPr/>
          <p:nvPr/>
        </p:nvSpPr>
        <p:spPr>
          <a:xfrm rot="3821890">
            <a:off x="5249163" y="2829237"/>
            <a:ext cx="1224136" cy="50405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5" name="Стрелка вниз 14"/>
          <p:cNvSpPr/>
          <p:nvPr/>
        </p:nvSpPr>
        <p:spPr>
          <a:xfrm rot="13971236">
            <a:off x="2698632" y="5197505"/>
            <a:ext cx="1224136" cy="50405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6" name="TextBox 15"/>
          <p:cNvSpPr txBox="1"/>
          <p:nvPr/>
        </p:nvSpPr>
        <p:spPr>
          <a:xfrm>
            <a:off x="539552" y="4149080"/>
            <a:ext cx="1944216" cy="369332"/>
          </a:xfrm>
          <a:prstGeom prst="rect">
            <a:avLst/>
          </a:prstGeom>
          <a:noFill/>
        </p:spPr>
        <p:txBody>
          <a:bodyPr wrap="square" rtlCol="0">
            <a:spAutoFit/>
          </a:bodyPr>
          <a:lstStyle/>
          <a:p>
            <a:r>
              <a:rPr lang="ru-RU" dirty="0" smtClean="0"/>
              <a:t>играя</a:t>
            </a:r>
            <a:endParaRPr lang="ru-RU" dirty="0"/>
          </a:p>
        </p:txBody>
      </p:sp>
      <p:sp>
        <p:nvSpPr>
          <p:cNvPr id="18" name="TextBox 17"/>
          <p:cNvSpPr txBox="1"/>
          <p:nvPr/>
        </p:nvSpPr>
        <p:spPr>
          <a:xfrm>
            <a:off x="539552" y="6309320"/>
            <a:ext cx="1944216" cy="369332"/>
          </a:xfrm>
          <a:prstGeom prst="rect">
            <a:avLst/>
          </a:prstGeom>
          <a:noFill/>
        </p:spPr>
        <p:txBody>
          <a:bodyPr wrap="square" rtlCol="0">
            <a:spAutoFit/>
          </a:bodyPr>
          <a:lstStyle/>
          <a:p>
            <a:r>
              <a:rPr lang="ru-RU" dirty="0" smtClean="0"/>
              <a:t>занимаясь</a:t>
            </a:r>
            <a:endParaRPr lang="ru-RU" dirty="0"/>
          </a:p>
        </p:txBody>
      </p:sp>
      <p:sp>
        <p:nvSpPr>
          <p:cNvPr id="19" name="TextBox 18"/>
          <p:cNvSpPr txBox="1"/>
          <p:nvPr/>
        </p:nvSpPr>
        <p:spPr>
          <a:xfrm>
            <a:off x="6516216" y="4077072"/>
            <a:ext cx="2376264" cy="369332"/>
          </a:xfrm>
          <a:prstGeom prst="rect">
            <a:avLst/>
          </a:prstGeom>
          <a:noFill/>
        </p:spPr>
        <p:txBody>
          <a:bodyPr wrap="square" rtlCol="0">
            <a:spAutoFit/>
          </a:bodyPr>
          <a:lstStyle/>
          <a:p>
            <a:r>
              <a:rPr lang="ru-RU" dirty="0" smtClean="0"/>
              <a:t>общаясь со взрослым</a:t>
            </a:r>
            <a:endParaRPr lang="ru-RU" dirty="0"/>
          </a:p>
        </p:txBody>
      </p:sp>
      <p:sp>
        <p:nvSpPr>
          <p:cNvPr id="20" name="TextBox 19"/>
          <p:cNvSpPr txBox="1"/>
          <p:nvPr/>
        </p:nvSpPr>
        <p:spPr>
          <a:xfrm>
            <a:off x="6588224" y="6309320"/>
            <a:ext cx="1944216" cy="369332"/>
          </a:xfrm>
          <a:prstGeom prst="rect">
            <a:avLst/>
          </a:prstGeom>
          <a:noFill/>
        </p:spPr>
        <p:txBody>
          <a:bodyPr wrap="square" rtlCol="0">
            <a:spAutoFit/>
          </a:bodyPr>
          <a:lstStyle/>
          <a:p>
            <a:r>
              <a:rPr lang="ru-RU" dirty="0" smtClean="0"/>
              <a:t>со сверстниками</a:t>
            </a:r>
            <a:endParaRPr lang="ru-RU" dirty="0"/>
          </a:p>
        </p:txBody>
      </p:sp>
      <p:sp>
        <p:nvSpPr>
          <p:cNvPr id="21" name="Шестиугольник 20"/>
          <p:cNvSpPr/>
          <p:nvPr/>
        </p:nvSpPr>
        <p:spPr>
          <a:xfrm>
            <a:off x="3059832" y="2708920"/>
            <a:ext cx="2952328" cy="3240360"/>
          </a:xfrm>
          <a:prstGeom prst="hexagon">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Ребенок учится жить рядом с другими, учитывать их интересы, правила и нормы поведения в обществе, т.е. становится социально-компетентным</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Цель проведения диагностики:</a:t>
            </a:r>
            <a:endParaRPr lang="ru-RU" b="1" i="1" dirty="0"/>
          </a:p>
        </p:txBody>
      </p:sp>
      <p:sp>
        <p:nvSpPr>
          <p:cNvPr id="3" name="Содержимое 2"/>
          <p:cNvSpPr>
            <a:spLocks noGrp="1"/>
          </p:cNvSpPr>
          <p:nvPr>
            <p:ph idx="1"/>
          </p:nvPr>
        </p:nvSpPr>
        <p:spPr>
          <a:xfrm>
            <a:off x="179512" y="1268760"/>
            <a:ext cx="8784976" cy="5184576"/>
          </a:xfrm>
        </p:spPr>
        <p:txBody>
          <a:bodyPr>
            <a:normAutofit/>
          </a:bodyPr>
          <a:lstStyle/>
          <a:p>
            <a:r>
              <a:rPr lang="ru-RU" dirty="0" smtClean="0"/>
              <a:t>выявление характера отношений со сверстниками у детей подготовительной группы, их симпатии и антипатии к членам группы;</a:t>
            </a:r>
          </a:p>
          <a:p>
            <a:r>
              <a:rPr lang="ru-RU" dirty="0" smtClean="0"/>
              <a:t>изучение избирательных отношений в группе;</a:t>
            </a:r>
          </a:p>
          <a:p>
            <a:r>
              <a:rPr lang="ru-RU" dirty="0" smtClean="0"/>
              <a:t>проведение последующей коррекционной работы с детьми по оптимизации взаимоотношений в группе детского сада.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Диагностика осуществлялась</a:t>
            </a:r>
            <a:endParaRPr lang="ru-RU" b="1" i="1" dirty="0"/>
          </a:p>
        </p:txBody>
      </p:sp>
      <p:sp>
        <p:nvSpPr>
          <p:cNvPr id="4" name="Загнутый угол 3"/>
          <p:cNvSpPr/>
          <p:nvPr/>
        </p:nvSpPr>
        <p:spPr>
          <a:xfrm>
            <a:off x="395536" y="1556792"/>
            <a:ext cx="3168352" cy="2160240"/>
          </a:xfrm>
          <a:prstGeom prst="foldedCorner">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подготовительной к школе  группе</a:t>
            </a:r>
            <a:endParaRPr lang="ru-RU" dirty="0"/>
          </a:p>
        </p:txBody>
      </p:sp>
      <p:sp>
        <p:nvSpPr>
          <p:cNvPr id="5" name="Загнутый угол 4"/>
          <p:cNvSpPr/>
          <p:nvPr/>
        </p:nvSpPr>
        <p:spPr>
          <a:xfrm>
            <a:off x="5292080" y="1556792"/>
            <a:ext cx="3168352" cy="2160240"/>
          </a:xfrm>
          <a:prstGeom prst="foldedCorner">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Всего было обследовано 14 детей: 8 девочек и 6 мальчиков</a:t>
            </a:r>
            <a:endParaRPr lang="ru-RU" dirty="0"/>
          </a:p>
        </p:txBody>
      </p:sp>
      <p:sp>
        <p:nvSpPr>
          <p:cNvPr id="6" name="TextBox 5"/>
          <p:cNvSpPr txBox="1"/>
          <p:nvPr/>
        </p:nvSpPr>
        <p:spPr>
          <a:xfrm>
            <a:off x="755576" y="4149080"/>
            <a:ext cx="7128792" cy="523220"/>
          </a:xfrm>
          <a:prstGeom prst="rect">
            <a:avLst/>
          </a:prstGeom>
          <a:noFill/>
        </p:spPr>
        <p:txBody>
          <a:bodyPr wrap="square" rtlCol="0">
            <a:spAutoFit/>
          </a:bodyPr>
          <a:lstStyle/>
          <a:p>
            <a:pPr algn="ctr"/>
            <a:r>
              <a:rPr lang="ru-RU" sz="2800" b="1" i="1" dirty="0" smtClean="0"/>
              <a:t>С помощью следующих методов:</a:t>
            </a:r>
            <a:endParaRPr lang="ru-RU" sz="2800" b="1" i="1" dirty="0"/>
          </a:p>
        </p:txBody>
      </p:sp>
      <p:sp>
        <p:nvSpPr>
          <p:cNvPr id="7" name="Загнутый угол 6"/>
          <p:cNvSpPr/>
          <p:nvPr/>
        </p:nvSpPr>
        <p:spPr>
          <a:xfrm>
            <a:off x="539552" y="5013176"/>
            <a:ext cx="1728192" cy="1412776"/>
          </a:xfrm>
          <a:prstGeom prst="foldedCorner">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социометрия</a:t>
            </a:r>
            <a:endParaRPr lang="ru-RU" dirty="0"/>
          </a:p>
        </p:txBody>
      </p:sp>
      <p:sp>
        <p:nvSpPr>
          <p:cNvPr id="8" name="Загнутый угол 7"/>
          <p:cNvSpPr/>
          <p:nvPr/>
        </p:nvSpPr>
        <p:spPr>
          <a:xfrm>
            <a:off x="7308304" y="5013176"/>
            <a:ext cx="1592560" cy="1448544"/>
          </a:xfrm>
          <a:prstGeom prst="foldedCorner">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Создание проблемной ситуации</a:t>
            </a:r>
            <a:endParaRPr lang="ru-RU" dirty="0"/>
          </a:p>
        </p:txBody>
      </p:sp>
      <p:sp>
        <p:nvSpPr>
          <p:cNvPr id="9" name="Загнутый угол 8"/>
          <p:cNvSpPr/>
          <p:nvPr/>
        </p:nvSpPr>
        <p:spPr>
          <a:xfrm>
            <a:off x="2843808" y="5013176"/>
            <a:ext cx="1584176" cy="1384920"/>
          </a:xfrm>
          <a:prstGeom prst="foldedCorner">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метод вербальных выборов</a:t>
            </a:r>
            <a:endParaRPr lang="ru-RU" dirty="0"/>
          </a:p>
        </p:txBody>
      </p:sp>
      <p:sp>
        <p:nvSpPr>
          <p:cNvPr id="10" name="Загнутый угол 9"/>
          <p:cNvSpPr/>
          <p:nvPr/>
        </p:nvSpPr>
        <p:spPr>
          <a:xfrm>
            <a:off x="5076056" y="5013176"/>
            <a:ext cx="1672952" cy="1384920"/>
          </a:xfrm>
          <a:prstGeom prst="foldedCorner">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наблюдение</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p:spPr>
        <p:txBody>
          <a:bodyPr>
            <a:normAutofit fontScale="90000"/>
          </a:bodyPr>
          <a:lstStyle/>
          <a:p>
            <a:r>
              <a:rPr lang="ru-RU" b="1" i="1" dirty="0" smtClean="0">
                <a:solidFill>
                  <a:srgbClr val="C00000"/>
                </a:solidFill>
              </a:rPr>
              <a:t>Социометрия</a:t>
            </a:r>
            <a:endParaRPr lang="ru-RU" b="1" i="1" dirty="0">
              <a:solidFill>
                <a:srgbClr val="C00000"/>
              </a:solidFill>
            </a:endParaRPr>
          </a:p>
        </p:txBody>
      </p:sp>
      <p:sp>
        <p:nvSpPr>
          <p:cNvPr id="4" name="Скругленный прямоугольник 3"/>
          <p:cNvSpPr/>
          <p:nvPr/>
        </p:nvSpPr>
        <p:spPr>
          <a:xfrm>
            <a:off x="0" y="692696"/>
            <a:ext cx="9144000"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t>«Капитан корабля»</a:t>
            </a:r>
          </a:p>
          <a:p>
            <a:pPr algn="ctr"/>
            <a:r>
              <a:rPr lang="ru-RU" dirty="0" smtClean="0"/>
              <a:t>Во время проведения индивидуального занятия ребенку показывают рисунок корабля (или игрушечный кораблик) и задают следующие вопросы:</a:t>
            </a:r>
            <a:endParaRPr lang="ru-RU" dirty="0"/>
          </a:p>
        </p:txBody>
      </p:sp>
      <p:sp>
        <p:nvSpPr>
          <p:cNvPr id="5" name="Скругленный прямоугольник 4"/>
          <p:cNvSpPr/>
          <p:nvPr/>
        </p:nvSpPr>
        <p:spPr>
          <a:xfrm>
            <a:off x="3995936" y="2204864"/>
            <a:ext cx="4896544" cy="33123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Font typeface="Wingdings" pitchFamily="2" charset="2"/>
              <a:buChar char="ü"/>
            </a:pPr>
            <a:r>
              <a:rPr lang="ru-RU" sz="2000" dirty="0" smtClean="0"/>
              <a:t>Если бы ты был капитаном корабля, кого из группы ты взял бы себе в помощники, когда отправился бы в дальнее путешествие?</a:t>
            </a:r>
          </a:p>
          <a:p>
            <a:pPr algn="ctr">
              <a:buFont typeface="Wingdings" pitchFamily="2" charset="2"/>
              <a:buChar char="ü"/>
            </a:pPr>
            <a:r>
              <a:rPr lang="ru-RU" sz="2000" dirty="0" smtClean="0"/>
              <a:t>Кого пригласил бы на корабль в качестве гостей?</a:t>
            </a:r>
          </a:p>
          <a:p>
            <a:pPr algn="ctr">
              <a:buFont typeface="Wingdings" pitchFamily="2" charset="2"/>
              <a:buChar char="ü"/>
            </a:pPr>
            <a:r>
              <a:rPr lang="ru-RU" sz="2000" dirty="0" smtClean="0"/>
              <a:t>Кого бы ни за что на свете не взял с собой в плаванье?</a:t>
            </a:r>
          </a:p>
          <a:p>
            <a:pPr algn="ctr">
              <a:buFont typeface="Wingdings" pitchFamily="2" charset="2"/>
              <a:buChar char="ü"/>
            </a:pPr>
            <a:r>
              <a:rPr lang="ru-RU" sz="2000" dirty="0" smtClean="0"/>
              <a:t>Кто еще остался на берегу?</a:t>
            </a:r>
            <a:endParaRPr lang="ru-RU" sz="2000" dirty="0"/>
          </a:p>
        </p:txBody>
      </p:sp>
      <p:sp>
        <p:nvSpPr>
          <p:cNvPr id="6" name="Скругленный прямоугольник 5"/>
          <p:cNvSpPr/>
          <p:nvPr/>
        </p:nvSpPr>
        <p:spPr>
          <a:xfrm>
            <a:off x="0" y="5777880"/>
            <a:ext cx="9144000"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Вывод: дети, получившие наибольшее число положительных выборов у сверстников (1,2 вопросы), могут считаться популярными в данной группе. Дети, получившие отрицательные  выборы (3,4 вопросы) попадают в группу отверженных (игнорируемых)</a:t>
            </a:r>
            <a:endParaRPr lang="ru-RU" dirty="0"/>
          </a:p>
        </p:txBody>
      </p:sp>
      <p:pic>
        <p:nvPicPr>
          <p:cNvPr id="614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9512" y="1916832"/>
            <a:ext cx="3540915"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clrChange>
              <a:clrFrom>
                <a:srgbClr val="FFFFFF"/>
              </a:clrFrom>
              <a:clrTo>
                <a:srgbClr val="FFFFFF">
                  <a:alpha val="0"/>
                </a:srgbClr>
              </a:clrTo>
            </a:clrChange>
          </a:blip>
          <a:srcRect b="14103"/>
          <a:stretch>
            <a:fillRect/>
          </a:stretch>
        </p:blipFill>
        <p:spPr bwMode="auto">
          <a:xfrm>
            <a:off x="4644008" y="1772816"/>
            <a:ext cx="2729880"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p:cNvPicPr>
            <a:picLocks noChangeAspect="1" noChangeArrowheads="1"/>
          </p:cNvPicPr>
          <p:nvPr/>
        </p:nvPicPr>
        <p:blipFill>
          <a:blip r:embed="rId3"/>
          <a:srcRect/>
          <a:stretch>
            <a:fillRect/>
          </a:stretch>
        </p:blipFill>
        <p:spPr bwMode="auto">
          <a:xfrm>
            <a:off x="2051720" y="1772816"/>
            <a:ext cx="273630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Заголовок 1"/>
          <p:cNvSpPr txBox="1">
            <a:spLocks/>
          </p:cNvSpPr>
          <p:nvPr/>
        </p:nvSpPr>
        <p:spPr>
          <a:xfrm>
            <a:off x="0" y="0"/>
            <a:ext cx="9144000" cy="620688"/>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rgbClr val="C00000"/>
                </a:solidFill>
                <a:effectLst/>
                <a:uLnTx/>
                <a:uFillTx/>
                <a:latin typeface="+mj-lt"/>
                <a:ea typeface="+mj-ea"/>
                <a:cs typeface="+mj-cs"/>
              </a:rPr>
              <a:t>Социометрия</a:t>
            </a:r>
          </a:p>
        </p:txBody>
      </p:sp>
      <p:sp>
        <p:nvSpPr>
          <p:cNvPr id="5" name="Скругленный прямоугольник 4"/>
          <p:cNvSpPr/>
          <p:nvPr/>
        </p:nvSpPr>
        <p:spPr>
          <a:xfrm>
            <a:off x="0" y="548680"/>
            <a:ext cx="8892480"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t>«Два дома»</a:t>
            </a:r>
          </a:p>
          <a:p>
            <a:pPr algn="ctr"/>
            <a:r>
              <a:rPr lang="ru-RU" dirty="0" smtClean="0"/>
              <a:t>Для проведения диагностики необходимо подготовить лист бумаги, на котором нарисованы два дома: один – большой, красивый, красного цвета; второй – маленький, невзрачный, черного цвета.</a:t>
            </a:r>
            <a:endParaRPr lang="ru-RU" dirty="0"/>
          </a:p>
        </p:txBody>
      </p:sp>
      <p:sp>
        <p:nvSpPr>
          <p:cNvPr id="6" name="Скругленный прямоугольник 5"/>
          <p:cNvSpPr/>
          <p:nvPr/>
        </p:nvSpPr>
        <p:spPr>
          <a:xfrm>
            <a:off x="0" y="4149080"/>
            <a:ext cx="9144000" cy="27089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Взрослый показывает ребенку картинку с изображением и говорит: «Посмотри на эти домики. В красном много разных игрушек, книжек, а в черном – нет игрушек. Представь, что красный домик принадлежит тебе, ты можешь приглашать к себе всех, кого захочешь. Подумай, кого бы из ребят своей группы ты пригласил к себе, в красный дом, а кого бы поселил в черном доме? После инструктирования педагог отмечает тех детей, которых ребенок поселяет в красном и черном домах. После окончания беседы, можно спросить у детей, не хотят ли они поменять кого-то местами, не забыли ли они кого-нибудь. Применяя данную методику на практике, видно, что симпатии и антипатии ребенка напрямую связаны с  размещением сверстников в красном и черном домах.</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3326</TotalTime>
  <Words>2732</Words>
  <Application>Microsoft Office PowerPoint</Application>
  <PresentationFormat>Экран (4:3)</PresentationFormat>
  <Paragraphs>318</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Диагностика межличностных отношений в подготовительной к школе группе</vt:lpstr>
      <vt:lpstr>Сотрудничество психологической службы с педагогами в ДОУ</vt:lpstr>
      <vt:lpstr>Сотрудничество психологической службы  с родителями в ДОУ</vt:lpstr>
      <vt:lpstr>ДИАГНОСТИКА</vt:lpstr>
      <vt:lpstr>Слайд 5</vt:lpstr>
      <vt:lpstr>Цель проведения диагностики:</vt:lpstr>
      <vt:lpstr>Диагностика осуществлялась</vt:lpstr>
      <vt:lpstr>Социометрия</vt:lpstr>
      <vt:lpstr>Слайд 9</vt:lpstr>
      <vt:lpstr>Метод вербальных выборов</vt:lpstr>
      <vt:lpstr>Слайд 11</vt:lpstr>
      <vt:lpstr>Слайд 12</vt:lpstr>
      <vt:lpstr>Слайд 13</vt:lpstr>
      <vt:lpstr>Метод наблюдения</vt:lpstr>
      <vt:lpstr>Метод проблемных ситуаций</vt:lpstr>
      <vt:lpstr>Слайд 16</vt:lpstr>
      <vt:lpstr>Слайд 17</vt:lpstr>
      <vt:lpstr>Литература </vt:lpstr>
      <vt:lpstr>Коррекционно-развивающая программа</vt:lpstr>
      <vt:lpstr>Практически в каждой группе детского сада разворачивается сложная и порой драматичная картина межличностных отношений детей. Дошкольники дружат, ссорятся, мирятся, обижаются, ревнуют, помогают друг другу. Все эти отношения остро переживаются участниками и несут массу разнообразных эмоций. Эмоциональная напряжённость и конфликтность в сфере детских отношений значительно выше, чем в сфере общения с взрослым. </vt:lpstr>
      <vt:lpstr>Общение является одной из наиболее важных сфер духовной жизнедеятельности человека. Высшие психические функции ребенка, такие как намять, внимание, мышление, формируются сначала в общении со взрослыми и лишь затем становятся полностью произвольными. В процессе общения ребенок познает законы и нормы человеческих взаимоотношений. Правильно построенное общение - это и есть процесс воспитания и развития ребенка, а нарушение общения - тонкий показатель отклонения психического развития.</vt:lpstr>
      <vt:lpstr>Слайд 22</vt:lpstr>
      <vt:lpstr>Программа состоит из коррекционного и контрольного этапов.</vt:lpstr>
      <vt:lpstr>Цель программы</vt:lpstr>
      <vt:lpstr>Задачи:</vt:lpstr>
      <vt:lpstr>Слайд 26</vt:lpstr>
      <vt:lpstr>Слайд 27</vt:lpstr>
      <vt:lpstr>Слайд 28</vt:lpstr>
      <vt:lpstr>Слайд 29</vt:lpstr>
      <vt:lpstr>Слайд 30</vt:lpstr>
      <vt:lpstr>Слайд 31</vt:lpstr>
      <vt:lpstr>Для развития умения детей общаться друг с другом с детьми могут быть проведены беседы на такие темы, как: « Давай помиримся», « И снова мы вместе», « Легко ли человеку, если он один», «Учусь себя оценивать», «Зачем нужен друг». Организованы совместно с детьми сюжетно – ролевые игры. Использовать подгрупповые, фронтальные, индивидуальные формы организации деятельности детей. Применять в своей работе игровые методы и приёмы, которые  вызывают у детей повышенный интерес, положительные эмоции, и способствуют развитию межличностных отношений в группе детского сада. Также использовать словесные методы и приёмы: указание, объяснение, педагогическая  оценка, вопросы к детям. </vt:lpstr>
      <vt:lpstr>Слайд 33</vt:lpstr>
      <vt:lpstr>Литература </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Коррекционно-развивающая программа</dc:title>
  <dc:creator>Елена</dc:creator>
  <cp:lastModifiedBy>Елена</cp:lastModifiedBy>
  <cp:revision>54</cp:revision>
  <dcterms:created xsi:type="dcterms:W3CDTF">2011-11-24T18:08:37Z</dcterms:created>
  <dcterms:modified xsi:type="dcterms:W3CDTF">2011-12-07T22:23:48Z</dcterms:modified>
</cp:coreProperties>
</file>