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2" r:id="rId2"/>
    <p:sldId id="261" r:id="rId3"/>
    <p:sldId id="260" r:id="rId4"/>
    <p:sldId id="265" r:id="rId5"/>
    <p:sldId id="266" r:id="rId6"/>
    <p:sldId id="258" r:id="rId7"/>
    <p:sldId id="269" r:id="rId8"/>
  </p:sldIdLst>
  <p:sldSz cx="9144000" cy="6858000" type="screen4x3"/>
  <p:notesSz cx="6858000" cy="9144000"/>
  <p:defaultText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94" d="100"/>
          <a:sy n="94" d="100"/>
        </p:scale>
        <p:origin x="-474"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AF463A-BC7C-46EE-9F1E-7F377CCA4891}" type="datetimeFigureOut">
              <a:rPr lang="en-US" smtClean="0"/>
              <a:pPr/>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AF463A-BC7C-46EE-9F1E-7F377CCA4891}" type="datetimeFigureOut">
              <a:rPr lang="en-US" smtClean="0"/>
              <a:pPr/>
              <a:t>10/23/2013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AF463A-BC7C-46EE-9F1E-7F377CCA4891}" type="datetimeFigureOut">
              <a:rPr lang="en-US" smtClean="0"/>
              <a:pPr/>
              <a:t>10/23/2013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AF463A-BC7C-46EE-9F1E-7F377CCA4891}" type="datetimeFigureOut">
              <a:rPr lang="en-US" smtClean="0"/>
              <a:pPr/>
              <a:t>10/23/2013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AF463A-BC7C-46EE-9F1E-7F377CCA4891}" type="datetimeFigureOut">
              <a:rPr lang="en-US" smtClean="0"/>
              <a:pPr/>
              <a:t>10/23/2013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AF463A-BC7C-46EE-9F1E-7F377CCA4891}" type="datetimeFigureOut">
              <a:rPr lang="en-US" smtClean="0"/>
              <a:pPr/>
              <a:t>10/23/2013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10/23/2013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AF463A-BC7C-46EE-9F1E-7F377CCA4891}" type="datetimeFigureOut">
              <a:rPr lang="en-US" smtClean="0"/>
              <a:pPr/>
              <a:t>10/23/2013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AF463A-BC7C-46EE-9F1E-7F377CCA4891}" type="datetimeFigureOut">
              <a:rPr lang="en-US" smtClean="0"/>
              <a:pPr/>
              <a:t>10/23/2013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83448D-3A78-4528-A469-B745A65DA48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latinLnBrk="0">
        <a:spcBef>
          <a:spcPct val="0"/>
        </a:spcBef>
        <a:buNone/>
        <a:defRPr sz="4400" kern="1200">
          <a:solidFill>
            <a:schemeClr val="tx1"/>
          </a:solidFill>
          <a:latin typeface="+mj-lt"/>
          <a:ea typeface="+mj-ea"/>
          <a:cs typeface="+mj-cs"/>
        </a:defRPr>
      </a:lvl1pPr>
    </p:titleStyle>
    <p:bodyStyle>
      <a:lvl1pPr marL="342900" indent="-342900" algn="l" defTabSz="914400" rtl="0" latinLnBrk="0">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latinLnBrk="0">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latinLnBrk="0">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latinLnBrk="0">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latinLnBrk="0">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4.xml"/><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Светлана\Desktop\Январь 2013\Детские\011.jpg"/>
          <p:cNvPicPr>
            <a:picLocks noGrp="1" noChangeAspect="1" noChangeArrowheads="1"/>
          </p:cNvPicPr>
          <p:nvPr>
            <p:ph idx="1"/>
          </p:nvPr>
        </p:nvPicPr>
        <p:blipFill>
          <a:blip r:embed="rId2"/>
          <a:srcRect/>
          <a:stretch>
            <a:fillRect/>
          </a:stretch>
        </p:blipFill>
        <p:spPr bwMode="auto">
          <a:xfrm>
            <a:off x="0" y="0"/>
            <a:ext cx="9144001" cy="6858000"/>
          </a:xfrm>
          <a:prstGeom prst="rect">
            <a:avLst/>
          </a:prstGeom>
          <a:noFill/>
        </p:spPr>
      </p:pic>
      <p:sp>
        <p:nvSpPr>
          <p:cNvPr id="2" name="Заголовок 1"/>
          <p:cNvSpPr>
            <a:spLocks noGrp="1"/>
          </p:cNvSpPr>
          <p:nvPr>
            <p:ph type="title"/>
          </p:nvPr>
        </p:nvSpPr>
        <p:spPr>
          <a:xfrm>
            <a:off x="152400" y="274638"/>
            <a:ext cx="7772400" cy="1858962"/>
          </a:xfrm>
          <a:ln>
            <a:solidFill>
              <a:schemeClr val="bg1"/>
            </a:solidFill>
          </a:ln>
        </p:spPr>
        <p:txBody>
          <a:bodyPr>
            <a:normAutofit fontScale="90000"/>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ru-RU" b="1" dirty="0" smtClean="0">
                <a:ln/>
                <a:solidFill>
                  <a:schemeClr val="accent3">
                    <a:lumMod val="50000"/>
                  </a:schemeClr>
                </a:solidFill>
                <a:latin typeface="Times New Roman" pitchFamily="18" charset="0"/>
                <a:cs typeface="Times New Roman" pitchFamily="18" charset="0"/>
              </a:rPr>
              <a:t>Проект:</a:t>
            </a:r>
            <a:br>
              <a:rPr lang="ru-RU" b="1" dirty="0" smtClean="0">
                <a:ln/>
                <a:solidFill>
                  <a:schemeClr val="accent3">
                    <a:lumMod val="50000"/>
                  </a:schemeClr>
                </a:solidFill>
                <a:latin typeface="Times New Roman" pitchFamily="18" charset="0"/>
                <a:cs typeface="Times New Roman" pitchFamily="18" charset="0"/>
              </a:rPr>
            </a:br>
            <a:r>
              <a:rPr lang="ru-RU" b="1" dirty="0" smtClean="0">
                <a:ln/>
                <a:solidFill>
                  <a:schemeClr val="accent3">
                    <a:lumMod val="50000"/>
                  </a:schemeClr>
                </a:solidFill>
                <a:latin typeface="Times New Roman" pitchFamily="18" charset="0"/>
                <a:cs typeface="Times New Roman" pitchFamily="18" charset="0"/>
              </a:rPr>
              <a:t> «Пусть нетрудным будет путь»</a:t>
            </a:r>
            <a:endParaRPr lang="ru-RU" b="1" dirty="0">
              <a:ln/>
              <a:solidFill>
                <a:schemeClr val="accent3">
                  <a:lumMod val="50000"/>
                </a:schemeClr>
              </a:solidFill>
              <a:latin typeface="Times New Roman" pitchFamily="18" charset="0"/>
              <a:cs typeface="Times New Roman" pitchFamily="18" charset="0"/>
            </a:endParaRPr>
          </a:p>
        </p:txBody>
      </p:sp>
      <p:sp>
        <p:nvSpPr>
          <p:cNvPr id="4" name="TextBox 3"/>
          <p:cNvSpPr txBox="1"/>
          <p:nvPr/>
        </p:nvSpPr>
        <p:spPr>
          <a:xfrm>
            <a:off x="152400" y="4648200"/>
            <a:ext cx="5656420" cy="830997"/>
          </a:xfrm>
          <a:prstGeom prst="rect">
            <a:avLst/>
          </a:prstGeom>
          <a:noFill/>
        </p:spPr>
        <p:txBody>
          <a:bodyPr wrap="none" rtlCol="0">
            <a:spAutoFit/>
          </a:bodyPr>
          <a:lstStyle/>
          <a:p>
            <a:r>
              <a:rPr lang="ru-RU" sz="1600" dirty="0" smtClean="0">
                <a:solidFill>
                  <a:schemeClr val="tx1">
                    <a:lumMod val="65000"/>
                    <a:lumOff val="35000"/>
                  </a:schemeClr>
                </a:solidFill>
                <a:latin typeface="Times New Roman" pitchFamily="18" charset="0"/>
                <a:cs typeface="Times New Roman" pitchFamily="18" charset="0"/>
              </a:rPr>
              <a:t>Проект МБДОУ «Детский сад №67»</a:t>
            </a:r>
          </a:p>
          <a:p>
            <a:r>
              <a:rPr lang="ru-RU" sz="1600" dirty="0" smtClean="0">
                <a:solidFill>
                  <a:schemeClr val="tx1">
                    <a:lumMod val="65000"/>
                    <a:lumOff val="35000"/>
                  </a:schemeClr>
                </a:solidFill>
                <a:latin typeface="Times New Roman" pitchFamily="18" charset="0"/>
                <a:cs typeface="Times New Roman" pitchFamily="18" charset="0"/>
              </a:rPr>
              <a:t>Разработали и реализовали: ст.воспитатель: </a:t>
            </a:r>
            <a:r>
              <a:rPr lang="ru-RU" sz="1600" dirty="0" err="1" smtClean="0">
                <a:solidFill>
                  <a:schemeClr val="tx1">
                    <a:lumMod val="65000"/>
                    <a:lumOff val="35000"/>
                  </a:schemeClr>
                </a:solidFill>
                <a:latin typeface="Times New Roman" pitchFamily="18" charset="0"/>
                <a:cs typeface="Times New Roman" pitchFamily="18" charset="0"/>
              </a:rPr>
              <a:t>Поклонская</a:t>
            </a:r>
            <a:r>
              <a:rPr lang="ru-RU" sz="1600" dirty="0" smtClean="0">
                <a:solidFill>
                  <a:schemeClr val="tx1">
                    <a:lumMod val="65000"/>
                    <a:lumOff val="35000"/>
                  </a:schemeClr>
                </a:solidFill>
                <a:latin typeface="Times New Roman" pitchFamily="18" charset="0"/>
                <a:cs typeface="Times New Roman" pitchFamily="18" charset="0"/>
              </a:rPr>
              <a:t> П.Н.</a:t>
            </a:r>
          </a:p>
          <a:p>
            <a:r>
              <a:rPr lang="ru-RU" sz="1600" dirty="0" smtClean="0">
                <a:solidFill>
                  <a:schemeClr val="tx1">
                    <a:lumMod val="65000"/>
                    <a:lumOff val="35000"/>
                  </a:schemeClr>
                </a:solidFill>
                <a:latin typeface="Times New Roman" pitchFamily="18" charset="0"/>
                <a:cs typeface="Times New Roman" pitchFamily="18" charset="0"/>
              </a:rPr>
              <a:t>                                                учитель-логопед: Драгунова К.С.</a:t>
            </a:r>
            <a:endParaRPr lang="ru-RU" sz="1600" dirty="0">
              <a:solidFill>
                <a:schemeClr val="tx1">
                  <a:lumMod val="65000"/>
                  <a:lumOff val="35000"/>
                </a:schemeClr>
              </a:solidFill>
              <a:latin typeface="Times New Roman" pitchFamily="18" charset="0"/>
              <a:cs typeface="Times New Roman" pitchFamily="18" charset="0"/>
            </a:endParaRPr>
          </a:p>
        </p:txBody>
      </p:sp>
      <p:pic>
        <p:nvPicPr>
          <p:cNvPr id="7" name="Рисунок 6"/>
          <p:cNvPicPr/>
          <p:nvPr/>
        </p:nvPicPr>
        <p:blipFill>
          <a:blip r:embed="rId3"/>
          <a:srcRect/>
          <a:stretch>
            <a:fillRect/>
          </a:stretch>
        </p:blipFill>
        <p:spPr bwMode="auto">
          <a:xfrm>
            <a:off x="1219200" y="1981200"/>
            <a:ext cx="2438400" cy="2438400"/>
          </a:xfrm>
          <a:prstGeom prst="rect">
            <a:avLst/>
          </a:prstGeom>
          <a:noFill/>
          <a:ln w="9525">
            <a:noFill/>
            <a:miter lim="800000"/>
            <a:headEnd/>
            <a:tailEnd/>
          </a:ln>
        </p:spPr>
      </p:pic>
      <p:pic>
        <p:nvPicPr>
          <p:cNvPr id="8" name="Рисунок 7"/>
          <p:cNvPicPr/>
          <p:nvPr/>
        </p:nvPicPr>
        <p:blipFill>
          <a:blip r:embed="rId4"/>
          <a:srcRect/>
          <a:stretch>
            <a:fillRect/>
          </a:stretch>
        </p:blipFill>
        <p:spPr bwMode="auto">
          <a:xfrm>
            <a:off x="3276600" y="3048000"/>
            <a:ext cx="2133600" cy="15811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Светлана\Desktop\Январь 2013\Детские\011.jpg"/>
          <p:cNvPicPr>
            <a:picLocks noGrp="1" noChangeAspect="1" noChangeArrowheads="1"/>
          </p:cNvPicPr>
          <p:nvPr>
            <p:ph idx="1"/>
          </p:nvPr>
        </p:nvPicPr>
        <p:blipFill>
          <a:blip r:embed="rId2"/>
          <a:srcRect/>
          <a:stretch>
            <a:fillRect/>
          </a:stretch>
        </p:blipFill>
        <p:spPr bwMode="auto">
          <a:xfrm>
            <a:off x="0" y="0"/>
            <a:ext cx="9372601" cy="7239000"/>
          </a:xfrm>
          <a:prstGeom prst="rect">
            <a:avLst/>
          </a:prstGeom>
          <a:noFill/>
        </p:spPr>
      </p:pic>
      <p:sp>
        <p:nvSpPr>
          <p:cNvPr id="2" name="Заголовок 1"/>
          <p:cNvSpPr>
            <a:spLocks noGrp="1"/>
          </p:cNvSpPr>
          <p:nvPr>
            <p:ph type="title"/>
          </p:nvPr>
        </p:nvSpPr>
        <p:spPr>
          <a:xfrm>
            <a:off x="228600" y="3733800"/>
            <a:ext cx="6553200" cy="2133600"/>
          </a:xfrm>
        </p:spPr>
        <p:txBody>
          <a:bodyPr>
            <a:normAutofit fontScale="90000"/>
          </a:bodyPr>
          <a:lstStyle/>
          <a:p>
            <a:pPr algn="l"/>
            <a:r>
              <a:rPr lang="ru-RU" sz="2400" dirty="0" smtClean="0">
                <a:solidFill>
                  <a:schemeClr val="accent3">
                    <a:lumMod val="50000"/>
                  </a:schemeClr>
                </a:solidFill>
                <a:latin typeface="Times New Roman" pitchFamily="18" charset="0"/>
                <a:cs typeface="Times New Roman" pitchFamily="18" charset="0"/>
              </a:rPr>
              <a:t>Вид проекта: практико-ориентированный.</a:t>
            </a:r>
            <a:br>
              <a:rPr lang="ru-RU" sz="2400" dirty="0" smtClean="0">
                <a:solidFill>
                  <a:schemeClr val="accent3">
                    <a:lumMod val="50000"/>
                  </a:schemeClr>
                </a:solidFill>
                <a:latin typeface="Times New Roman" pitchFamily="18" charset="0"/>
                <a:cs typeface="Times New Roman" pitchFamily="18" charset="0"/>
              </a:rPr>
            </a:br>
            <a:r>
              <a:rPr lang="ru-RU" sz="2400" dirty="0" smtClean="0">
                <a:solidFill>
                  <a:schemeClr val="accent3">
                    <a:lumMod val="50000"/>
                  </a:schemeClr>
                </a:solidFill>
                <a:latin typeface="Times New Roman" pitchFamily="18" charset="0"/>
                <a:cs typeface="Times New Roman" pitchFamily="18" charset="0"/>
              </a:rPr>
              <a:t>По продолжительности: долгосрочный.</a:t>
            </a:r>
            <a:br>
              <a:rPr lang="ru-RU" sz="2400" dirty="0" smtClean="0">
                <a:solidFill>
                  <a:schemeClr val="accent3">
                    <a:lumMod val="50000"/>
                  </a:schemeClr>
                </a:solidFill>
                <a:latin typeface="Times New Roman" pitchFamily="18" charset="0"/>
                <a:cs typeface="Times New Roman" pitchFamily="18" charset="0"/>
              </a:rPr>
            </a:br>
            <a:r>
              <a:rPr lang="ru-RU" sz="2400" dirty="0" smtClean="0">
                <a:solidFill>
                  <a:schemeClr val="accent3">
                    <a:lumMod val="50000"/>
                  </a:schemeClr>
                </a:solidFill>
                <a:latin typeface="Times New Roman" pitchFamily="18" charset="0"/>
                <a:cs typeface="Times New Roman" pitchFamily="18" charset="0"/>
              </a:rPr>
              <a:t>Участники проекта: </a:t>
            </a:r>
            <a:br>
              <a:rPr lang="ru-RU" sz="2400" dirty="0" smtClean="0">
                <a:solidFill>
                  <a:schemeClr val="accent3">
                    <a:lumMod val="50000"/>
                  </a:schemeClr>
                </a:solidFill>
                <a:latin typeface="Times New Roman" pitchFamily="18" charset="0"/>
                <a:cs typeface="Times New Roman" pitchFamily="18" charset="0"/>
              </a:rPr>
            </a:br>
            <a:r>
              <a:rPr lang="ru-RU" sz="2400" dirty="0" err="1" smtClean="0">
                <a:solidFill>
                  <a:schemeClr val="accent3">
                    <a:lumMod val="50000"/>
                  </a:schemeClr>
                </a:solidFill>
                <a:latin typeface="Times New Roman" pitchFamily="18" charset="0"/>
                <a:cs typeface="Times New Roman" pitchFamily="18" charset="0"/>
              </a:rPr>
              <a:t>ст.воспиатель</a:t>
            </a:r>
            <a:r>
              <a:rPr lang="ru-RU" sz="2400" dirty="0" smtClean="0">
                <a:solidFill>
                  <a:schemeClr val="accent3">
                    <a:lumMod val="50000"/>
                  </a:schemeClr>
                </a:solidFill>
                <a:latin typeface="Times New Roman" pitchFamily="18" charset="0"/>
                <a:cs typeface="Times New Roman" pitchFamily="18" charset="0"/>
              </a:rPr>
              <a:t>: </a:t>
            </a:r>
            <a:r>
              <a:rPr lang="ru-RU" sz="2400" dirty="0" err="1" smtClean="0">
                <a:solidFill>
                  <a:schemeClr val="accent3">
                    <a:lumMod val="50000"/>
                  </a:schemeClr>
                </a:solidFill>
                <a:latin typeface="Times New Roman" pitchFamily="18" charset="0"/>
                <a:cs typeface="Times New Roman" pitchFamily="18" charset="0"/>
              </a:rPr>
              <a:t>Поклонская</a:t>
            </a:r>
            <a:r>
              <a:rPr lang="ru-RU" sz="2400" dirty="0" smtClean="0">
                <a:solidFill>
                  <a:schemeClr val="accent3">
                    <a:lumMod val="50000"/>
                  </a:schemeClr>
                </a:solidFill>
                <a:latin typeface="Times New Roman" pitchFamily="18" charset="0"/>
                <a:cs typeface="Times New Roman" pitchFamily="18" charset="0"/>
              </a:rPr>
              <a:t> П.Н.;</a:t>
            </a:r>
            <a:br>
              <a:rPr lang="ru-RU" sz="2400" dirty="0" smtClean="0">
                <a:solidFill>
                  <a:schemeClr val="accent3">
                    <a:lumMod val="50000"/>
                  </a:schemeClr>
                </a:solidFill>
                <a:latin typeface="Times New Roman" pitchFamily="18" charset="0"/>
                <a:cs typeface="Times New Roman" pitchFamily="18" charset="0"/>
              </a:rPr>
            </a:br>
            <a:r>
              <a:rPr lang="ru-RU" sz="2400" dirty="0" err="1" smtClean="0">
                <a:solidFill>
                  <a:schemeClr val="accent3">
                    <a:lumMod val="50000"/>
                  </a:schemeClr>
                </a:solidFill>
                <a:latin typeface="Times New Roman" pitchFamily="18" charset="0"/>
                <a:cs typeface="Times New Roman" pitchFamily="18" charset="0"/>
              </a:rPr>
              <a:t>учитель-логопе</a:t>
            </a:r>
            <a:r>
              <a:rPr lang="ru-RU" sz="2400" dirty="0" smtClean="0">
                <a:solidFill>
                  <a:schemeClr val="accent3">
                    <a:lumMod val="50000"/>
                  </a:schemeClr>
                </a:solidFill>
                <a:latin typeface="Times New Roman" pitchFamily="18" charset="0"/>
                <a:cs typeface="Times New Roman" pitchFamily="18" charset="0"/>
              </a:rPr>
              <a:t>: Драгунова К.С.</a:t>
            </a: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sp>
        <p:nvSpPr>
          <p:cNvPr id="4" name="TextBox 3"/>
          <p:cNvSpPr txBox="1"/>
          <p:nvPr/>
        </p:nvSpPr>
        <p:spPr>
          <a:xfrm>
            <a:off x="152400" y="228600"/>
            <a:ext cx="6573916" cy="861774"/>
          </a:xfrm>
          <a:prstGeom prst="rect">
            <a:avLst/>
          </a:prstGeom>
          <a:noFill/>
        </p:spPr>
        <p:txBody>
          <a:bodyPr wrap="none" rtlCol="0">
            <a:spAutoFit/>
          </a:bodyPr>
          <a:lstStyle/>
          <a:p>
            <a:r>
              <a:rPr lang="ru-RU" sz="1600" dirty="0" smtClean="0">
                <a:solidFill>
                  <a:schemeClr val="accent3">
                    <a:lumMod val="50000"/>
                  </a:schemeClr>
                </a:solidFill>
                <a:latin typeface="Times New Roman" pitchFamily="18" charset="0"/>
                <a:cs typeface="Times New Roman" pitchFamily="18" charset="0"/>
              </a:rPr>
              <a:t>«Всегда вперёд, после каждого совершённого шага готовиться</a:t>
            </a:r>
          </a:p>
          <a:p>
            <a:r>
              <a:rPr lang="ru-RU" sz="1600" dirty="0" smtClean="0">
                <a:solidFill>
                  <a:schemeClr val="accent3">
                    <a:lumMod val="50000"/>
                  </a:schemeClr>
                </a:solidFill>
                <a:latin typeface="Times New Roman" pitchFamily="18" charset="0"/>
                <a:cs typeface="Times New Roman" pitchFamily="18" charset="0"/>
              </a:rPr>
              <a:t>к следующему, все помыслы отдавать тому, что ещё предстоит сделать».</a:t>
            </a:r>
          </a:p>
          <a:p>
            <a:r>
              <a:rPr lang="ru-RU" sz="1600" dirty="0" smtClean="0">
                <a:solidFill>
                  <a:schemeClr val="accent3">
                    <a:lumMod val="50000"/>
                  </a:schemeClr>
                </a:solidFill>
                <a:latin typeface="Times New Roman" pitchFamily="18" charset="0"/>
                <a:cs typeface="Times New Roman" pitchFamily="18" charset="0"/>
              </a:rPr>
              <a:t>                                                                                                    Н.Н.Бурд</a:t>
            </a:r>
            <a:r>
              <a:rPr lang="ru-RU" dirty="0" smtClean="0">
                <a:solidFill>
                  <a:schemeClr val="accent3">
                    <a:lumMod val="50000"/>
                  </a:schemeClr>
                </a:solidFill>
                <a:latin typeface="Times New Roman" pitchFamily="18" charset="0"/>
                <a:cs typeface="Times New Roman" pitchFamily="18" charset="0"/>
              </a:rPr>
              <a:t>енко</a:t>
            </a:r>
            <a:endParaRPr lang="ru-RU" dirty="0">
              <a:solidFill>
                <a:schemeClr val="accent3">
                  <a:lumMod val="50000"/>
                </a:schemeClr>
              </a:solidFill>
              <a:latin typeface="Times New Roman" pitchFamily="18" charset="0"/>
              <a:cs typeface="Times New Roman" pitchFamily="18" charset="0"/>
            </a:endParaRPr>
          </a:p>
        </p:txBody>
      </p:sp>
      <p:pic>
        <p:nvPicPr>
          <p:cNvPr id="5" name="Рисунок 4"/>
          <p:cNvPicPr/>
          <p:nvPr/>
        </p:nvPicPr>
        <p:blipFill>
          <a:blip r:embed="rId3"/>
          <a:srcRect/>
          <a:stretch>
            <a:fillRect/>
          </a:stretch>
        </p:blipFill>
        <p:spPr bwMode="auto">
          <a:xfrm>
            <a:off x="838200" y="1371600"/>
            <a:ext cx="5562600" cy="2438400"/>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Светлана\Desktop\Январь 2013\Детские\011.jpg"/>
          <p:cNvPicPr>
            <a:picLocks noGrp="1" noChangeAspect="1" noChangeArrowheads="1"/>
          </p:cNvPicPr>
          <p:nvPr>
            <p:ph idx="1"/>
          </p:nvPr>
        </p:nvPicPr>
        <p:blipFill>
          <a:blip r:embed="rId2"/>
          <a:srcRect/>
          <a:stretch>
            <a:fillRect/>
          </a:stretch>
        </p:blipFill>
        <p:spPr bwMode="auto">
          <a:xfrm>
            <a:off x="0" y="0"/>
            <a:ext cx="9144001" cy="6858000"/>
          </a:xfrm>
          <a:prstGeom prst="rect">
            <a:avLst/>
          </a:prstGeom>
          <a:noFill/>
        </p:spPr>
      </p:pic>
      <p:sp>
        <p:nvSpPr>
          <p:cNvPr id="2" name="Заголовок 1"/>
          <p:cNvSpPr>
            <a:spLocks noGrp="1"/>
          </p:cNvSpPr>
          <p:nvPr>
            <p:ph type="title"/>
          </p:nvPr>
        </p:nvSpPr>
        <p:spPr>
          <a:xfrm>
            <a:off x="304800" y="381000"/>
            <a:ext cx="7086600" cy="5638800"/>
          </a:xfrm>
        </p:spPr>
        <p:txBody>
          <a:bodyPr>
            <a:noAutofit/>
          </a:bodyPr>
          <a:lstStyle/>
          <a:p>
            <a:pPr algn="l"/>
            <a:r>
              <a:rPr lang="ru-RU" sz="1400" dirty="0" smtClean="0">
                <a:latin typeface="Times New Roman" pitchFamily="18" charset="0"/>
                <a:cs typeface="Times New Roman" pitchFamily="18" charset="0"/>
              </a:rPr>
              <a:t>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a:r>
            <a:br>
              <a:rPr lang="ru-RU" sz="1400" dirty="0" smtClean="0">
                <a:latin typeface="Times New Roman" pitchFamily="18" charset="0"/>
                <a:cs typeface="Times New Roman" pitchFamily="18" charset="0"/>
              </a:rPr>
            </a:br>
            <a:r>
              <a:rPr lang="ru-RU" sz="1400" dirty="0" smtClean="0">
                <a:latin typeface="Times New Roman" pitchFamily="18" charset="0"/>
                <a:cs typeface="Times New Roman" pitchFamily="18" charset="0"/>
              </a:rPr>
              <a:t>                                      </a:t>
            </a:r>
            <a:r>
              <a:rPr lang="ru-RU" sz="3200" b="1" dirty="0" smtClean="0">
                <a:solidFill>
                  <a:schemeClr val="accent3">
                    <a:lumMod val="50000"/>
                  </a:schemeClr>
                </a:solidFill>
                <a:latin typeface="Times New Roman" pitchFamily="18" charset="0"/>
                <a:cs typeface="Times New Roman" pitchFamily="18" charset="0"/>
              </a:rPr>
              <a:t>АКТУАЛЬНОСТЬ:</a:t>
            </a:r>
            <a:r>
              <a:rPr lang="ru-RU" sz="3200" b="1" dirty="0" smtClean="0">
                <a:solidFill>
                  <a:schemeClr val="accent3">
                    <a:lumMod val="50000"/>
                  </a:schemeClr>
                </a:solidFill>
              </a:rPr>
              <a:t> </a:t>
            </a:r>
            <a:r>
              <a:rPr lang="ru-RU" sz="1600" dirty="0" smtClean="0">
                <a:solidFill>
                  <a:schemeClr val="accent3">
                    <a:lumMod val="50000"/>
                  </a:schemeClr>
                </a:solidFill>
              </a:rPr>
              <a:t/>
            </a:r>
            <a:br>
              <a:rPr lang="ru-RU" sz="1600" dirty="0" smtClean="0">
                <a:solidFill>
                  <a:schemeClr val="accent3">
                    <a:lumMod val="50000"/>
                  </a:schemeClr>
                </a:solidFill>
              </a:rPr>
            </a:br>
            <a:r>
              <a:rPr lang="ru-RU" sz="1600" dirty="0" smtClean="0">
                <a:solidFill>
                  <a:schemeClr val="accent3">
                    <a:lumMod val="50000"/>
                  </a:schemeClr>
                </a:solidFill>
              </a:rPr>
              <a:t>	</a:t>
            </a:r>
            <a:r>
              <a:rPr lang="ru-RU" sz="1600" dirty="0" smtClean="0">
                <a:solidFill>
                  <a:schemeClr val="accent3">
                    <a:lumMod val="50000"/>
                  </a:schemeClr>
                </a:solidFill>
                <a:latin typeface="Times New Roman" pitchFamily="18" charset="0"/>
                <a:cs typeface="Times New Roman" pitchFamily="18" charset="0"/>
              </a:rPr>
              <a:t>Период вхождения начинающего педагога в профессию отличается напряженностью, важностью для его личностного и профессионального развития. От того, как он пройдет, зависит, состоится ли новоявленный педагог как профессионал, останется ли он в сфере дошкольного образования или найдет себя в другой сфере деятельности. </a:t>
            </a:r>
            <a:br>
              <a:rPr lang="ru-RU" sz="1600" dirty="0" smtClean="0">
                <a:solidFill>
                  <a:schemeClr val="accent3">
                    <a:lumMod val="50000"/>
                  </a:schemeClr>
                </a:solidFill>
                <a:latin typeface="Times New Roman" pitchFamily="18" charset="0"/>
                <a:cs typeface="Times New Roman" pitchFamily="18" charset="0"/>
              </a:rPr>
            </a:br>
            <a:r>
              <a:rPr lang="ru-RU" sz="1600" dirty="0" smtClean="0">
                <a:solidFill>
                  <a:schemeClr val="accent3">
                    <a:lumMod val="50000"/>
                  </a:schemeClr>
                </a:solidFill>
                <a:latin typeface="Times New Roman" pitchFamily="18" charset="0"/>
                <a:cs typeface="Times New Roman" pitchFamily="18" charset="0"/>
              </a:rPr>
              <a:t>	В последнее время число молодых специалистов, приходящих в дошкольные учреждения, очень невелико, несмотря на острую нехватку профессиональных кадров. И поэтому их появление в коллективе – это радость и для руководителя, и для педагогов. В то же время неудовлетворенность некоторых молодых педагогов своей работой иногда полностью лежит на совести администрации и, прежде всего, старшего воспитателя, психолога, педагогического коллектива.</a:t>
            </a:r>
            <a:br>
              <a:rPr lang="ru-RU" sz="1600" dirty="0" smtClean="0">
                <a:solidFill>
                  <a:schemeClr val="accent3">
                    <a:lumMod val="50000"/>
                  </a:schemeClr>
                </a:solidFill>
                <a:latin typeface="Times New Roman" pitchFamily="18" charset="0"/>
                <a:cs typeface="Times New Roman" pitchFamily="18" charset="0"/>
              </a:rPr>
            </a:br>
            <a:r>
              <a:rPr lang="ru-RU" sz="1600" dirty="0" smtClean="0">
                <a:solidFill>
                  <a:schemeClr val="accent3">
                    <a:lumMod val="50000"/>
                  </a:schemeClr>
                </a:solidFill>
                <a:latin typeface="Times New Roman" pitchFamily="18" charset="0"/>
                <a:cs typeface="Times New Roman" pitchFamily="18" charset="0"/>
              </a:rPr>
              <a:t>	На этом фоне одной из первостепенных задач коллективов детских садов становится всемерная поддержка тех немногих молодых специалистов, которые выбирают нелегкий путь педагога детского сада. Вот почему перед руководителями, специалистами, педагогическим коллективом дошкольного образовательного учреждения  одной из первостепенных является задача не просто привлечения молодых специалистов, но и (что еще существеннее) удержания их на педагогическом поприще.</a:t>
            </a:r>
            <a:br>
              <a:rPr lang="ru-RU" sz="1600" dirty="0" smtClean="0">
                <a:solidFill>
                  <a:schemeClr val="accent3">
                    <a:lumMod val="50000"/>
                  </a:schemeClr>
                </a:solidFill>
                <a:latin typeface="Times New Roman" pitchFamily="18" charset="0"/>
                <a:cs typeface="Times New Roman" pitchFamily="18" charset="0"/>
              </a:rPr>
            </a:br>
            <a:r>
              <a:rPr lang="ru-RU" sz="1600" dirty="0" smtClean="0">
                <a:solidFill>
                  <a:schemeClr val="accent3">
                    <a:lumMod val="50000"/>
                  </a:schemeClr>
                </a:solidFill>
                <a:latin typeface="Times New Roman" pitchFamily="18" charset="0"/>
                <a:cs typeface="Times New Roman" pitchFamily="18" charset="0"/>
              </a:rPr>
              <a:t/>
            </a:r>
            <a:br>
              <a:rPr lang="ru-RU" sz="1600" dirty="0" smtClean="0">
                <a:solidFill>
                  <a:schemeClr val="accent3">
                    <a:lumMod val="50000"/>
                  </a:schemeClr>
                </a:solidFill>
                <a:latin typeface="Times New Roman" pitchFamily="18" charset="0"/>
                <a:cs typeface="Times New Roman" pitchFamily="18" charset="0"/>
              </a:rPr>
            </a:br>
            <a:r>
              <a:rPr lang="ru-RU" sz="3200" dirty="0" smtClean="0">
                <a:solidFill>
                  <a:schemeClr val="accent3">
                    <a:lumMod val="50000"/>
                  </a:schemeClr>
                </a:solidFill>
                <a:latin typeface="Times New Roman" pitchFamily="18" charset="0"/>
                <a:cs typeface="Times New Roman" pitchFamily="18" charset="0"/>
              </a:rPr>
              <a:t/>
            </a:r>
            <a:br>
              <a:rPr lang="ru-RU" sz="3200" dirty="0" smtClean="0">
                <a:solidFill>
                  <a:schemeClr val="accent3">
                    <a:lumMod val="50000"/>
                  </a:schemeClr>
                </a:solidFill>
                <a:latin typeface="Times New Roman" pitchFamily="18" charset="0"/>
                <a:cs typeface="Times New Roman" pitchFamily="18" charset="0"/>
              </a:rPr>
            </a:b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r>
              <a:rPr lang="ru-RU" sz="3200" dirty="0" smtClean="0">
                <a:latin typeface="Times New Roman" pitchFamily="18" charset="0"/>
                <a:cs typeface="Times New Roman" pitchFamily="18" charset="0"/>
              </a:rPr>
              <a:t> </a:t>
            </a:r>
            <a:br>
              <a:rPr lang="ru-RU" sz="32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Светлана\Desktop\Январь 2013\Детские\011.jpg"/>
          <p:cNvPicPr>
            <a:picLocks noGrp="1" noChangeAspect="1" noChangeArrowheads="1"/>
          </p:cNvPicPr>
          <p:nvPr>
            <p:ph idx="1"/>
          </p:nvPr>
        </p:nvPicPr>
        <p:blipFill>
          <a:blip r:embed="rId2"/>
          <a:srcRect/>
          <a:stretch>
            <a:fillRect/>
          </a:stretch>
        </p:blipFill>
        <p:spPr bwMode="auto">
          <a:xfrm>
            <a:off x="0" y="0"/>
            <a:ext cx="9144001" cy="6858000"/>
          </a:xfrm>
          <a:prstGeom prst="rect">
            <a:avLst/>
          </a:prstGeom>
          <a:noFill/>
        </p:spPr>
      </p:pic>
      <p:sp>
        <p:nvSpPr>
          <p:cNvPr id="5" name="Содержимое 4"/>
          <p:cNvSpPr>
            <a:spLocks noGrp="1"/>
          </p:cNvSpPr>
          <p:nvPr>
            <p:ph idx="1"/>
          </p:nvPr>
        </p:nvSpPr>
        <p:spPr>
          <a:xfrm>
            <a:off x="152400" y="1447800"/>
            <a:ext cx="7086600" cy="4572000"/>
          </a:xfrm>
        </p:spPr>
        <p:txBody>
          <a:bodyPr>
            <a:normAutofit/>
          </a:bodyPr>
          <a:lstStyle/>
          <a:p>
            <a:pPr>
              <a:buNone/>
            </a:pPr>
            <a:r>
              <a:rPr lang="ru-RU" sz="1600" b="1" dirty="0" smtClean="0">
                <a:solidFill>
                  <a:schemeClr val="accent3">
                    <a:lumMod val="50000"/>
                  </a:schemeClr>
                </a:solidFill>
                <a:latin typeface="Times New Roman" pitchFamily="18" charset="0"/>
                <a:cs typeface="Times New Roman" pitchFamily="18" charset="0"/>
              </a:rPr>
              <a:t>     Цель</a:t>
            </a:r>
            <a:r>
              <a:rPr lang="ru-RU" sz="1600" dirty="0" smtClean="0">
                <a:solidFill>
                  <a:schemeClr val="accent3">
                    <a:lumMod val="50000"/>
                  </a:schemeClr>
                </a:solidFill>
                <a:latin typeface="Times New Roman" pitchFamily="18" charset="0"/>
                <a:cs typeface="Times New Roman" pitchFamily="18" charset="0"/>
              </a:rPr>
              <a:t>: Повышение профессионального мастерства молодых педагогов по вопросу организации воспитательно-образовательной работы с детьми.</a:t>
            </a:r>
          </a:p>
          <a:p>
            <a:pPr>
              <a:buNone/>
            </a:pPr>
            <a:r>
              <a:rPr lang="ru-RU" sz="1600" b="1" dirty="0" smtClean="0">
                <a:solidFill>
                  <a:schemeClr val="accent3">
                    <a:lumMod val="50000"/>
                  </a:schemeClr>
                </a:solidFill>
                <a:latin typeface="Times New Roman" pitchFamily="18" charset="0"/>
                <a:cs typeface="Times New Roman" pitchFamily="18" charset="0"/>
              </a:rPr>
              <a:t>      Задачи.</a:t>
            </a:r>
          </a:p>
          <a:p>
            <a:pPr>
              <a:buFont typeface="Wingdings" pitchFamily="2" charset="2"/>
              <a:buChar char="Ø"/>
            </a:pPr>
            <a:r>
              <a:rPr lang="ru-RU" sz="1600" dirty="0" smtClean="0">
                <a:solidFill>
                  <a:schemeClr val="accent3">
                    <a:lumMod val="50000"/>
                  </a:schemeClr>
                </a:solidFill>
                <a:latin typeface="Times New Roman" pitchFamily="18" charset="0"/>
                <a:cs typeface="Times New Roman" pitchFamily="18" charset="0"/>
              </a:rPr>
              <a:t>       Обеспечить наиболее лёгкой адаптации молодых специалистов в коллективе, в процессе адаптации поддержать педагога эмоционально, укрепить веру педагога в себя.</a:t>
            </a:r>
          </a:p>
          <a:p>
            <a:pPr>
              <a:buFont typeface="Wingdings" pitchFamily="2" charset="2"/>
              <a:buChar char="Ø"/>
            </a:pPr>
            <a:r>
              <a:rPr lang="ru-RU" sz="1600" dirty="0" smtClean="0">
                <a:solidFill>
                  <a:schemeClr val="accent3">
                    <a:lumMod val="50000"/>
                  </a:schemeClr>
                </a:solidFill>
                <a:latin typeface="Times New Roman" pitchFamily="18" charset="0"/>
                <a:cs typeface="Times New Roman" pitchFamily="18" charset="0"/>
              </a:rPr>
              <a:t>     Использовать  эффективные формы повышения профессиональной компетентности и профессионального мастерства молодых специалистов, обеспечить информационное пространство для самостоятельного овладения ими профессиональными знаниями; </a:t>
            </a:r>
          </a:p>
          <a:p>
            <a:pPr>
              <a:buFont typeface="Wingdings" pitchFamily="2" charset="2"/>
              <a:buChar char="Ø"/>
            </a:pPr>
            <a:r>
              <a:rPr lang="ru-RU" sz="1600" dirty="0" smtClean="0">
                <a:solidFill>
                  <a:schemeClr val="accent3">
                    <a:lumMod val="50000"/>
                  </a:schemeClr>
                </a:solidFill>
                <a:latin typeface="Times New Roman" pitchFamily="18" charset="0"/>
                <a:cs typeface="Times New Roman" pitchFamily="18" charset="0"/>
              </a:rPr>
              <a:t>       Приобщать молодых специалистов к корпоративной культуре учреждения, объединять  вокруг традиций ДОУ.</a:t>
            </a:r>
          </a:p>
          <a:p>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Светлана\Desktop\Январь 2013\Детские\011.jpg"/>
          <p:cNvPicPr>
            <a:picLocks noGrp="1" noChangeAspect="1" noChangeArrowheads="1"/>
          </p:cNvPicPr>
          <p:nvPr>
            <p:ph idx="1"/>
          </p:nvPr>
        </p:nvPicPr>
        <p:blipFill>
          <a:blip r:embed="rId2"/>
          <a:srcRect/>
          <a:stretch>
            <a:fillRect/>
          </a:stretch>
        </p:blipFill>
        <p:spPr bwMode="auto">
          <a:xfrm>
            <a:off x="0" y="0"/>
            <a:ext cx="9144001" cy="6858000"/>
          </a:xfrm>
          <a:prstGeom prst="rect">
            <a:avLst/>
          </a:prstGeom>
          <a:noFill/>
        </p:spPr>
      </p:pic>
      <p:sp>
        <p:nvSpPr>
          <p:cNvPr id="2" name="Заголовок 1"/>
          <p:cNvSpPr>
            <a:spLocks noGrp="1"/>
          </p:cNvSpPr>
          <p:nvPr>
            <p:ph type="title"/>
          </p:nvPr>
        </p:nvSpPr>
        <p:spPr>
          <a:xfrm>
            <a:off x="152400" y="228600"/>
            <a:ext cx="7848600" cy="1066800"/>
          </a:xfrm>
        </p:spPr>
        <p:txBody>
          <a:bodyPr>
            <a:normAutofit/>
          </a:bodyPr>
          <a:lstStyle/>
          <a:p>
            <a:r>
              <a:rPr lang="ru-RU" sz="3200" b="1" dirty="0" smtClean="0">
                <a:solidFill>
                  <a:schemeClr val="accent3">
                    <a:lumMod val="75000"/>
                  </a:schemeClr>
                </a:solidFill>
                <a:latin typeface="Times New Roman" pitchFamily="18" charset="0"/>
                <a:cs typeface="Times New Roman" pitchFamily="18" charset="0"/>
              </a:rPr>
              <a:t>ПРОГНОЗИРУЕМЫЕ РЕЗУЛЬТАТЫ:</a:t>
            </a:r>
          </a:p>
        </p:txBody>
      </p:sp>
      <p:sp>
        <p:nvSpPr>
          <p:cNvPr id="5" name="Содержимое 4"/>
          <p:cNvSpPr>
            <a:spLocks noGrp="1"/>
          </p:cNvSpPr>
          <p:nvPr>
            <p:ph idx="1"/>
          </p:nvPr>
        </p:nvSpPr>
        <p:spPr>
          <a:xfrm>
            <a:off x="457200" y="1143001"/>
            <a:ext cx="7315200" cy="4876800"/>
          </a:xfrm>
        </p:spPr>
        <p:txBody>
          <a:bodyPr>
            <a:normAutofit fontScale="25000" lnSpcReduction="20000"/>
          </a:bodyPr>
          <a:lstStyle/>
          <a:p>
            <a:pPr>
              <a:buNone/>
            </a:pPr>
            <a:endParaRPr lang="ru-RU" dirty="0" smtClean="0"/>
          </a:p>
          <a:p>
            <a:pPr>
              <a:buNone/>
            </a:pPr>
            <a:r>
              <a:rPr lang="ru-RU" dirty="0" smtClean="0">
                <a:solidFill>
                  <a:schemeClr val="accent3">
                    <a:lumMod val="50000"/>
                  </a:schemeClr>
                </a:solidFill>
              </a:rPr>
              <a:t>        </a:t>
            </a:r>
            <a:r>
              <a:rPr lang="ru-RU" sz="6400" dirty="0" smtClean="0">
                <a:solidFill>
                  <a:schemeClr val="accent3">
                    <a:lumMod val="50000"/>
                  </a:schemeClr>
                </a:solidFill>
              </a:rPr>
              <a:t>По итогам данной работы воспитатели приобретут ряд профессиональных умений:</a:t>
            </a:r>
          </a:p>
          <a:p>
            <a:pPr>
              <a:buFont typeface="Wingdings" pitchFamily="2" charset="2"/>
              <a:buChar char="Ø"/>
            </a:pPr>
            <a:r>
              <a:rPr lang="ru-RU" sz="6400" dirty="0" smtClean="0">
                <a:solidFill>
                  <a:schemeClr val="accent3">
                    <a:lumMod val="50000"/>
                  </a:schemeClr>
                </a:solidFill>
              </a:rPr>
              <a:t>        аналитические умения, позволяющие проводить анализ выполняемых в педагогическом взаимодействии с ребенком требований, оценивать данные требования;</a:t>
            </a:r>
          </a:p>
          <a:p>
            <a:pPr>
              <a:buFont typeface="Wingdings" pitchFamily="2" charset="2"/>
              <a:buChar char="Ø"/>
            </a:pPr>
            <a:r>
              <a:rPr lang="ru-RU" sz="6400" dirty="0" smtClean="0">
                <a:solidFill>
                  <a:schemeClr val="accent3">
                    <a:lumMod val="50000"/>
                  </a:schemeClr>
                </a:solidFill>
              </a:rPr>
              <a:t>        умение применять психолого-педагогические знания в воспитательно-образовательной работе с ребенком;</a:t>
            </a:r>
          </a:p>
          <a:p>
            <a:pPr>
              <a:buFont typeface="Wingdings" pitchFamily="2" charset="2"/>
              <a:buChar char="Ø"/>
            </a:pPr>
            <a:r>
              <a:rPr lang="ru-RU" sz="6400" dirty="0" smtClean="0">
                <a:solidFill>
                  <a:schemeClr val="accent3">
                    <a:lumMod val="50000"/>
                  </a:schemeClr>
                </a:solidFill>
              </a:rPr>
              <a:t>         умение планировать, подготавливать и осуществлять процесс воспитательно-образовательной работы с ребенком;</a:t>
            </a:r>
          </a:p>
          <a:p>
            <a:pPr>
              <a:buFont typeface="Wingdings" pitchFamily="2" charset="2"/>
              <a:buChar char="Ø"/>
            </a:pPr>
            <a:r>
              <a:rPr lang="ru-RU" sz="6400" dirty="0" smtClean="0">
                <a:solidFill>
                  <a:schemeClr val="accent3">
                    <a:lumMod val="50000"/>
                  </a:schemeClr>
                </a:solidFill>
              </a:rPr>
              <a:t>         умение анализировать индивидуальные качества ребенка, под руководством специалиста осуществлять педагогическую диагностику, психологический анализ индивидуальных особенностей ребенка и организовывать психолого-педагогическую поддержку развития ребенка;</a:t>
            </a:r>
          </a:p>
          <a:p>
            <a:pPr>
              <a:buFont typeface="Wingdings" pitchFamily="2" charset="2"/>
              <a:buChar char="Ø"/>
            </a:pPr>
            <a:r>
              <a:rPr lang="ru-RU" sz="6400" dirty="0" smtClean="0">
                <a:solidFill>
                  <a:schemeClr val="accent3">
                    <a:lumMod val="50000"/>
                  </a:schemeClr>
                </a:solidFill>
              </a:rPr>
              <a:t>         прогностические умения, позволяющие учитывать специфику индивидуальности ребенка в воспитательно-образовательном процессе;</a:t>
            </a:r>
          </a:p>
          <a:p>
            <a:pPr>
              <a:buFont typeface="Wingdings" pitchFamily="2" charset="2"/>
              <a:buChar char="Ø"/>
            </a:pPr>
            <a:r>
              <a:rPr lang="ru-RU" sz="6400" dirty="0" smtClean="0">
                <a:solidFill>
                  <a:schemeClr val="accent3">
                    <a:lumMod val="50000"/>
                  </a:schemeClr>
                </a:solidFill>
              </a:rPr>
              <a:t>         умение анализировать развивающую среду в дошкольном образовательном учреждении и создавать эстетически грамотно организованную и психологически комфортную развивающуюся среду в нем;</a:t>
            </a:r>
          </a:p>
          <a:p>
            <a:pPr>
              <a:buFont typeface="Wingdings" pitchFamily="2" charset="2"/>
              <a:buChar char="Ø"/>
            </a:pPr>
            <a:r>
              <a:rPr lang="ru-RU" sz="6400" dirty="0" smtClean="0">
                <a:solidFill>
                  <a:schemeClr val="accent3">
                    <a:lumMod val="50000"/>
                  </a:schemeClr>
                </a:solidFill>
              </a:rPr>
              <a:t>         умение использовать современные инновационные технологии в образовательно-воспитательном взаимодействии с ребенком и др.</a:t>
            </a:r>
          </a:p>
          <a:p>
            <a:endParaRPr lang="ru-RU" sz="6400" dirty="0">
              <a:solidFill>
                <a:schemeClr val="accent3">
                  <a:lumMod val="50000"/>
                </a:schemeClr>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Светлана\Desktop\Январь 2013\Детские\011.jpg"/>
          <p:cNvPicPr>
            <a:picLocks noGrp="1" noChangeAspect="1" noChangeArrowheads="1"/>
          </p:cNvPicPr>
          <p:nvPr>
            <p:ph idx="1"/>
          </p:nvPr>
        </p:nvPicPr>
        <p:blipFill>
          <a:blip r:embed="rId2"/>
          <a:srcRect/>
          <a:stretch>
            <a:fillRect/>
          </a:stretch>
        </p:blipFill>
        <p:spPr bwMode="auto">
          <a:xfrm>
            <a:off x="0" y="0"/>
            <a:ext cx="9144001" cy="6858000"/>
          </a:xfrm>
          <a:prstGeom prst="rect">
            <a:avLst/>
          </a:prstGeom>
          <a:noFill/>
        </p:spPr>
      </p:pic>
      <p:sp>
        <p:nvSpPr>
          <p:cNvPr id="2" name="Заголовок 1"/>
          <p:cNvSpPr>
            <a:spLocks noGrp="1"/>
          </p:cNvSpPr>
          <p:nvPr>
            <p:ph type="title"/>
          </p:nvPr>
        </p:nvSpPr>
        <p:spPr>
          <a:xfrm>
            <a:off x="0" y="274638"/>
            <a:ext cx="7772400" cy="2544762"/>
          </a:xfrm>
        </p:spPr>
        <p:txBody>
          <a:bodyPr>
            <a:noAutofit/>
          </a:bodyPr>
          <a:lstStyle/>
          <a:p>
            <a:r>
              <a:rPr lang="ru-RU" sz="3200" dirty="0" smtClean="0">
                <a:solidFill>
                  <a:schemeClr val="accent3">
                    <a:lumMod val="75000"/>
                  </a:schemeClr>
                </a:solidFill>
                <a:latin typeface="Times New Roman" pitchFamily="18" charset="0"/>
                <a:cs typeface="Times New Roman" pitchFamily="18" charset="0"/>
              </a:rPr>
              <a:t>ШКОЛА МОЛОДОГО ПЕДАГОГА – ОДНА ИЗ ФОРМ ПОВЫШЕНИЯ МАСТЕРСТВА НАЧИНАЮЩЕГО ПЕДАГОГА .</a:t>
            </a:r>
            <a:r>
              <a:rPr lang="ru-RU" sz="3200" dirty="0" smtClean="0">
                <a:latin typeface="Times New Roman" pitchFamily="18" charset="0"/>
                <a:cs typeface="Times New Roman" pitchFamily="18" charset="0"/>
              </a:rPr>
              <a:t/>
            </a:r>
            <a:br>
              <a:rPr lang="ru-RU" sz="3200" dirty="0" smtClean="0">
                <a:latin typeface="Times New Roman" pitchFamily="18" charset="0"/>
                <a:cs typeface="Times New Roman" pitchFamily="18" charset="0"/>
              </a:rPr>
            </a:br>
            <a:endParaRPr lang="ru-RU" sz="3200" dirty="0">
              <a:latin typeface="Times New Roman" pitchFamily="18" charset="0"/>
              <a:cs typeface="Times New Roman" pitchFamily="18" charset="0"/>
            </a:endParaRPr>
          </a:p>
        </p:txBody>
      </p:sp>
      <p:pic>
        <p:nvPicPr>
          <p:cNvPr id="4" name="Picture 2" descr="C:\Users\Светлана\Desktop\Фото Школа молодого педагога\IMG_2366.JPG"/>
          <p:cNvPicPr>
            <a:picLocks noGrp="1" noChangeAspect="1" noChangeArrowheads="1"/>
          </p:cNvPicPr>
          <p:nvPr>
            <p:ph idx="1"/>
          </p:nvPr>
        </p:nvPicPr>
        <p:blipFill>
          <a:blip r:embed="rId3" cstate="print"/>
          <a:srcRect/>
          <a:stretch>
            <a:fillRect/>
          </a:stretch>
        </p:blipFill>
        <p:spPr bwMode="auto">
          <a:xfrm>
            <a:off x="1447800" y="2743200"/>
            <a:ext cx="4693708" cy="3520281"/>
          </a:xfrm>
          <a:prstGeom prst="ellipse">
            <a:avLst/>
          </a:prstGeom>
          <a:ln w="190500" cap="rnd">
            <a:solidFill>
              <a:schemeClr val="accent3">
                <a:lumMod val="75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Светлана\Desktop\Январь 2013\Детские\011.jpg"/>
          <p:cNvPicPr>
            <a:picLocks noGrp="1" noChangeAspect="1" noChangeArrowheads="1"/>
          </p:cNvPicPr>
          <p:nvPr>
            <p:ph sz="half" idx="1"/>
          </p:nvPr>
        </p:nvPicPr>
        <p:blipFill>
          <a:blip r:embed="rId2"/>
          <a:stretch>
            <a:fillRect/>
          </a:stretch>
        </p:blipFill>
        <p:spPr bwMode="auto">
          <a:xfrm>
            <a:off x="0" y="0"/>
            <a:ext cx="9144000" cy="6858000"/>
          </a:xfrm>
          <a:prstGeom prst="rect">
            <a:avLst/>
          </a:prstGeom>
          <a:noFill/>
        </p:spPr>
      </p:pic>
      <p:sp>
        <p:nvSpPr>
          <p:cNvPr id="6" name="Заголовок 5"/>
          <p:cNvSpPr>
            <a:spLocks noGrp="1"/>
          </p:cNvSpPr>
          <p:nvPr>
            <p:ph type="title"/>
          </p:nvPr>
        </p:nvSpPr>
        <p:spPr/>
        <p:txBody>
          <a:bodyPr numCol="3">
            <a:noAutofit/>
          </a:bodyPr>
          <a:lstStyle/>
          <a:p>
            <a:pPr algn="l"/>
            <a:r>
              <a:rPr lang="ru-RU" sz="900" dirty="0" smtClean="0">
                <a:latin typeface="Times New Roman" pitchFamily="18" charset="0"/>
                <a:cs typeface="Times New Roman" pitchFamily="18" charset="0"/>
              </a:rPr>
              <a:t/>
            </a:r>
            <a:br>
              <a:rPr lang="ru-RU" sz="900" dirty="0" smtClean="0">
                <a:latin typeface="Times New Roman" pitchFamily="18" charset="0"/>
                <a:cs typeface="Times New Roman" pitchFamily="18" charset="0"/>
              </a:rPr>
            </a:br>
            <a:endParaRPr lang="ru-RU" sz="900" dirty="0">
              <a:latin typeface="Times New Roman" pitchFamily="18" charset="0"/>
              <a:cs typeface="Times New Roman" pitchFamily="18" charset="0"/>
            </a:endParaRPr>
          </a:p>
        </p:txBody>
      </p:sp>
      <p:pic>
        <p:nvPicPr>
          <p:cNvPr id="2" name="Picture 2" descr="C:\Users\Светлана\Desktop\Январь 2013\Фото Школа молодого педагога\IMG_2376.JPG"/>
          <p:cNvPicPr>
            <a:picLocks noGrp="1" noChangeAspect="1" noChangeArrowheads="1"/>
          </p:cNvPicPr>
          <p:nvPr>
            <p:ph sz="half" idx="2"/>
          </p:nvPr>
        </p:nvPicPr>
        <p:blipFill>
          <a:blip r:embed="rId3" cstate="print"/>
          <a:srcRect/>
          <a:stretch>
            <a:fillRect/>
          </a:stretch>
        </p:blipFill>
        <p:spPr bwMode="auto">
          <a:xfrm>
            <a:off x="1524000" y="3962400"/>
            <a:ext cx="3048000" cy="2286000"/>
          </a:xfrm>
          <a:prstGeom prst="roundRect">
            <a:avLst>
              <a:gd name="adj" fmla="val 4167"/>
            </a:avLst>
          </a:prstGeom>
          <a:solidFill>
            <a:srgbClr val="FFFFFF"/>
          </a:solidFill>
          <a:ln w="76200" cap="sq">
            <a:solidFill>
              <a:schemeClr val="accent3">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TextBox 6"/>
          <p:cNvSpPr txBox="1"/>
          <p:nvPr/>
        </p:nvSpPr>
        <p:spPr>
          <a:xfrm>
            <a:off x="838200" y="457200"/>
            <a:ext cx="6172200" cy="584775"/>
          </a:xfrm>
          <a:prstGeom prst="rect">
            <a:avLst/>
          </a:prstGeom>
          <a:noFill/>
        </p:spPr>
        <p:txBody>
          <a:bodyPr wrap="square" rtlCol="0">
            <a:spAutoFit/>
          </a:bodyPr>
          <a:lstStyle/>
          <a:p>
            <a:pPr algn="ctr"/>
            <a:r>
              <a:rPr lang="ru-RU" sz="3200" dirty="0" smtClean="0">
                <a:solidFill>
                  <a:schemeClr val="accent3">
                    <a:lumMod val="50000"/>
                  </a:schemeClr>
                </a:solidFill>
                <a:latin typeface="Times New Roman" pitchFamily="18" charset="0"/>
                <a:cs typeface="Times New Roman" pitchFamily="18" charset="0"/>
              </a:rPr>
              <a:t>ПОСВЯЩЕНИЕ </a:t>
            </a:r>
            <a:r>
              <a:rPr lang="ru-RU" sz="3200" dirty="0" smtClean="0">
                <a:solidFill>
                  <a:schemeClr val="accent3">
                    <a:lumMod val="50000"/>
                  </a:schemeClr>
                </a:solidFill>
                <a:latin typeface="Times New Roman" pitchFamily="18" charset="0"/>
                <a:cs typeface="Times New Roman" pitchFamily="18" charset="0"/>
              </a:rPr>
              <a:t>  </a:t>
            </a:r>
            <a:r>
              <a:rPr lang="ru-RU" sz="3200" dirty="0" smtClean="0">
                <a:solidFill>
                  <a:schemeClr val="accent3">
                    <a:lumMod val="50000"/>
                  </a:schemeClr>
                </a:solidFill>
                <a:latin typeface="Times New Roman" pitchFamily="18" charset="0"/>
                <a:cs typeface="Times New Roman" pitchFamily="18" charset="0"/>
              </a:rPr>
              <a:t>ПЕДАГОГА</a:t>
            </a:r>
            <a:endParaRPr lang="ru-RU" sz="3200" dirty="0">
              <a:solidFill>
                <a:schemeClr val="accent3">
                  <a:lumMod val="50000"/>
                </a:schemeClr>
              </a:solidFill>
              <a:latin typeface="Times New Roman" pitchFamily="18" charset="0"/>
              <a:cs typeface="Times New Roman" pitchFamily="18" charset="0"/>
            </a:endParaRPr>
          </a:p>
        </p:txBody>
      </p:sp>
      <p:pic>
        <p:nvPicPr>
          <p:cNvPr id="8" name="Picture 2" descr="C:\Users\Светлана\Desktop\Январь 2013\Фото Школа молодого педагога\IMG_2371.JPG"/>
          <p:cNvPicPr>
            <a:picLocks noChangeAspect="1" noChangeArrowheads="1"/>
          </p:cNvPicPr>
          <p:nvPr/>
        </p:nvPicPr>
        <p:blipFill>
          <a:blip r:embed="rId4" cstate="print"/>
          <a:srcRect/>
          <a:stretch>
            <a:fillRect/>
          </a:stretch>
        </p:blipFill>
        <p:spPr bwMode="auto">
          <a:xfrm>
            <a:off x="152400" y="1295400"/>
            <a:ext cx="3200400" cy="2286000"/>
          </a:xfrm>
          <a:prstGeom prst="roundRect">
            <a:avLst>
              <a:gd name="adj" fmla="val 4167"/>
            </a:avLst>
          </a:prstGeom>
          <a:solidFill>
            <a:srgbClr val="FFFFFF"/>
          </a:solidFill>
          <a:ln w="76200" cap="sq">
            <a:solidFill>
              <a:schemeClr val="accent3">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9" name="Picture 2" descr="C:\Users\Светлана\Desktop\Январь 2013\Фото Школа молодого педагога\IMG_2372.JPG"/>
          <p:cNvPicPr>
            <a:picLocks noChangeAspect="1" noChangeArrowheads="1"/>
          </p:cNvPicPr>
          <p:nvPr/>
        </p:nvPicPr>
        <p:blipFill>
          <a:blip r:embed="rId5" cstate="print"/>
          <a:srcRect l="19695" t="15153" r="7067" b="22553"/>
          <a:stretch>
            <a:fillRect/>
          </a:stretch>
        </p:blipFill>
        <p:spPr bwMode="auto">
          <a:xfrm>
            <a:off x="3810000" y="1295400"/>
            <a:ext cx="3583460" cy="2286000"/>
          </a:xfrm>
          <a:prstGeom prst="roundRect">
            <a:avLst>
              <a:gd name="adj" fmla="val 4167"/>
            </a:avLst>
          </a:prstGeom>
          <a:solidFill>
            <a:srgbClr val="FFFFFF"/>
          </a:solidFill>
          <a:ln w="76200" cap="sq">
            <a:solidFill>
              <a:schemeClr val="accent3">
                <a:lumMod val="75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221</Words>
  <PresentationFormat>Экран (4:3)</PresentationFormat>
  <Paragraphs>27</Paragraphs>
  <Slides>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vt:i4>
      </vt:variant>
    </vt:vector>
  </HeadingPairs>
  <TitlesOfParts>
    <vt:vector size="8" baseType="lpstr">
      <vt:lpstr>Office Theme</vt:lpstr>
      <vt:lpstr>Проект:  «Пусть нетрудным будет путь»</vt:lpstr>
      <vt:lpstr>Вид проекта: практико-ориентированный. По продолжительности: долгосрочный. Участники проекта:  ст.воспиатель: Поклонская П.Н.; учитель-логопе: Драгунова К.С. </vt:lpstr>
      <vt:lpstr>                                                    АКТУАЛЬНОСТЬ:   Период вхождения начинающего педагога в профессию отличается напряженностью, важностью для его личностного и профессионального развития. От того, как он пройдет, зависит, состоится ли новоявленный педагог как профессионал, останется ли он в сфере дошкольного образования или найдет себя в другой сфере деятельности.   В последнее время число молодых специалистов, приходящих в дошкольные учреждения, очень невелико, несмотря на острую нехватку профессиональных кадров. И поэтому их появление в коллективе – это радость и для руководителя, и для педагогов. В то же время неудовлетворенность некоторых молодых педагогов своей работой иногда полностью лежит на совести администрации и, прежде всего, старшего воспитателя, психолога, педагогического коллектива.  На этом фоне одной из первостепенных задач коллективов детских садов становится всемерная поддержка тех немногих молодых специалистов, которые выбирают нелегкий путь педагога детского сада. Вот почему перед руководителями, специалистами, педагогическим коллективом дошкольного образовательного учреждения  одной из первостепенных является задача не просто привлечения молодых специалистов, но и (что еще существеннее) удержания их на педагогическом поприще.        </vt:lpstr>
      <vt:lpstr>Слайд 4</vt:lpstr>
      <vt:lpstr>ПРОГНОЗИРУЕМЫЕ РЕЗУЛЬТАТЫ:</vt:lpstr>
      <vt:lpstr>ШКОЛА МОЛОДОГО ПЕДАГОГА – ОДНА ИЗ ФОРМ ПОВЫШЕНИЯ МАСТЕРСТВА НАЧИНАЮЩЕГО ПЕДАГОГА . </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Светлана</dc:creator>
  <cp:lastModifiedBy>Светлана</cp:lastModifiedBy>
  <cp:revision>20</cp:revision>
  <dcterms:created xsi:type="dcterms:W3CDTF">2013-01-25T02:36:34Z</dcterms:created>
  <dcterms:modified xsi:type="dcterms:W3CDTF">2013-10-23T07:33:47Z</dcterms:modified>
</cp:coreProperties>
</file>