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9" r:id="rId3"/>
    <p:sldId id="257" r:id="rId4"/>
    <p:sldId id="260" r:id="rId5"/>
    <p:sldId id="262" r:id="rId6"/>
    <p:sldId id="264" r:id="rId7"/>
    <p:sldId id="268" r:id="rId8"/>
    <p:sldId id="285" r:id="rId9"/>
    <p:sldId id="267" r:id="rId10"/>
    <p:sldId id="269" r:id="rId11"/>
    <p:sldId id="270" r:id="rId12"/>
    <p:sldId id="273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4" r:id="rId22"/>
    <p:sldId id="282" r:id="rId23"/>
    <p:sldId id="283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406"/>
    <a:srgbClr val="34523B"/>
    <a:srgbClr val="3E6247"/>
    <a:srgbClr val="578964"/>
    <a:srgbClr val="419F7B"/>
    <a:srgbClr val="2FB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2624125109362"/>
          <c:y val="4.3380880279433445E-2"/>
          <c:w val="0.8186403652668417"/>
          <c:h val="0.458812608152278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из чего состоит почва</c:v>
                </c:pt>
                <c:pt idx="1">
                  <c:v>полезные ископаемые</c:v>
                </c:pt>
                <c:pt idx="2">
                  <c:v>название камней</c:v>
                </c:pt>
                <c:pt idx="3">
                  <c:v>литоротерапия</c:v>
                </c:pt>
                <c:pt idx="4">
                  <c:v>польза камней для людей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из чего состоит почва</c:v>
                </c:pt>
                <c:pt idx="1">
                  <c:v>полезные ископаемые</c:v>
                </c:pt>
                <c:pt idx="2">
                  <c:v>название камней</c:v>
                </c:pt>
                <c:pt idx="3">
                  <c:v>литоротерапия</c:v>
                </c:pt>
                <c:pt idx="4">
                  <c:v>польза камней для людей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80</c:v>
                </c:pt>
                <c:pt idx="2">
                  <c:v>90</c:v>
                </c:pt>
                <c:pt idx="3">
                  <c:v>70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491392"/>
        <c:axId val="34517760"/>
        <c:axId val="0"/>
      </c:bar3DChart>
      <c:catAx>
        <c:axId val="34491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>
                <a:solidFill>
                  <a:srgbClr val="FF0000"/>
                </a:solidFill>
              </a:defRPr>
            </a:pPr>
            <a:endParaRPr lang="ru-RU"/>
          </a:p>
        </c:txPr>
        <c:crossAx val="34517760"/>
        <c:crosses val="autoZero"/>
        <c:auto val="1"/>
        <c:lblAlgn val="ctr"/>
        <c:lblOffset val="100"/>
        <c:noMultiLvlLbl val="0"/>
      </c:catAx>
      <c:valAx>
        <c:axId val="3451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91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9D2B1-1429-43BF-9648-C4EF66EFA21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9A5FE7-01B0-448C-841D-1FC18785F2F5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Игровая деятельность</a:t>
          </a:r>
          <a:endParaRPr lang="ru-RU" sz="1600" b="1" dirty="0">
            <a:solidFill>
              <a:srgbClr val="FF0000"/>
            </a:solidFill>
          </a:endParaRPr>
        </a:p>
      </dgm:t>
    </dgm:pt>
    <dgm:pt modelId="{48EC03C3-ED17-457D-89D2-B906CBC928E8}" type="parTrans" cxnId="{CC769669-433B-4FB0-9158-507C78F3B0E4}">
      <dgm:prSet/>
      <dgm:spPr/>
      <dgm:t>
        <a:bodyPr/>
        <a:lstStyle/>
        <a:p>
          <a:endParaRPr lang="ru-RU"/>
        </a:p>
      </dgm:t>
    </dgm:pt>
    <dgm:pt modelId="{7EA991B2-D2BE-4D03-8EC0-54F425589A30}" type="sibTrans" cxnId="{CC769669-433B-4FB0-9158-507C78F3B0E4}">
      <dgm:prSet/>
      <dgm:spPr/>
      <dgm:t>
        <a:bodyPr/>
        <a:lstStyle/>
        <a:p>
          <a:endParaRPr lang="ru-RU"/>
        </a:p>
      </dgm:t>
    </dgm:pt>
    <dgm:pt modelId="{3C89DA9A-71D9-472C-96DA-653F0033AAD6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Социальное развитие</a:t>
          </a:r>
          <a:endParaRPr lang="ru-RU" sz="1600" b="1" dirty="0">
            <a:solidFill>
              <a:srgbClr val="FF0000"/>
            </a:solidFill>
          </a:endParaRPr>
        </a:p>
      </dgm:t>
    </dgm:pt>
    <dgm:pt modelId="{23EA5E96-A6AC-4409-89B6-DA284871F7FF}" type="parTrans" cxnId="{165C7794-268B-4DE3-B475-C9547A2482EA}">
      <dgm:prSet/>
      <dgm:spPr/>
      <dgm:t>
        <a:bodyPr/>
        <a:lstStyle/>
        <a:p>
          <a:endParaRPr lang="ru-RU"/>
        </a:p>
      </dgm:t>
    </dgm:pt>
    <dgm:pt modelId="{F221CAA7-F344-4187-BFDF-C63FBC3CF4C0}" type="sibTrans" cxnId="{165C7794-268B-4DE3-B475-C9547A2482EA}">
      <dgm:prSet/>
      <dgm:spPr/>
      <dgm:t>
        <a:bodyPr/>
        <a:lstStyle/>
        <a:p>
          <a:endParaRPr lang="ru-RU"/>
        </a:p>
      </dgm:t>
    </dgm:pt>
    <dgm:pt modelId="{EDC4FA76-A51F-4C95-9567-0E24EDBE096C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Речь и речевое развитие</a:t>
          </a:r>
          <a:endParaRPr lang="ru-RU" sz="1600" b="1" dirty="0">
            <a:solidFill>
              <a:srgbClr val="FF0000"/>
            </a:solidFill>
          </a:endParaRPr>
        </a:p>
      </dgm:t>
    </dgm:pt>
    <dgm:pt modelId="{3CE68030-3FE9-4626-82FA-8EF0A27C965C}" type="parTrans" cxnId="{A78474EC-7413-4441-8134-F918B1DCD1B2}">
      <dgm:prSet/>
      <dgm:spPr/>
      <dgm:t>
        <a:bodyPr/>
        <a:lstStyle/>
        <a:p>
          <a:endParaRPr lang="ru-RU"/>
        </a:p>
      </dgm:t>
    </dgm:pt>
    <dgm:pt modelId="{A55D8714-A9AC-487A-8288-9A2D33A205C9}" type="sibTrans" cxnId="{A78474EC-7413-4441-8134-F918B1DCD1B2}">
      <dgm:prSet/>
      <dgm:spPr/>
      <dgm:t>
        <a:bodyPr/>
        <a:lstStyle/>
        <a:p>
          <a:endParaRPr lang="ru-RU"/>
        </a:p>
      </dgm:t>
    </dgm:pt>
    <dgm:pt modelId="{A56807C0-BD0C-4601-B04D-030412C3A8DD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Исследователь-</a:t>
          </a:r>
        </a:p>
        <a:p>
          <a:r>
            <a:rPr lang="ru-RU" sz="1600" b="1" dirty="0" err="1" smtClean="0">
              <a:solidFill>
                <a:srgbClr val="FF0000"/>
              </a:solidFill>
            </a:rPr>
            <a:t>ская</a:t>
          </a:r>
          <a:r>
            <a:rPr lang="ru-RU" sz="1600" b="1" dirty="0" smtClean="0">
              <a:solidFill>
                <a:srgbClr val="FF0000"/>
              </a:solidFill>
            </a:rPr>
            <a:t>  деятельность</a:t>
          </a:r>
          <a:endParaRPr lang="ru-RU" sz="1600" b="1" dirty="0">
            <a:solidFill>
              <a:srgbClr val="FF0000"/>
            </a:solidFill>
          </a:endParaRPr>
        </a:p>
      </dgm:t>
    </dgm:pt>
    <dgm:pt modelId="{2F4758C5-84E6-410D-8766-1B0BC9F4632D}" type="parTrans" cxnId="{238B17EC-5009-410C-B2C0-B1B278C11215}">
      <dgm:prSet/>
      <dgm:spPr/>
      <dgm:t>
        <a:bodyPr/>
        <a:lstStyle/>
        <a:p>
          <a:endParaRPr lang="ru-RU"/>
        </a:p>
      </dgm:t>
    </dgm:pt>
    <dgm:pt modelId="{0A596691-1851-4F55-B1F7-17F6A1937DBD}" type="sibTrans" cxnId="{238B17EC-5009-410C-B2C0-B1B278C11215}">
      <dgm:prSet/>
      <dgm:spPr/>
      <dgm:t>
        <a:bodyPr/>
        <a:lstStyle/>
        <a:p>
          <a:endParaRPr lang="ru-RU"/>
        </a:p>
      </dgm:t>
    </dgm:pt>
    <dgm:pt modelId="{1AC7D4A9-234B-4E4E-8098-D70CC277B2A1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Математика</a:t>
          </a:r>
          <a:endParaRPr lang="ru-RU" sz="1600" b="1" dirty="0">
            <a:solidFill>
              <a:srgbClr val="FF0000"/>
            </a:solidFill>
          </a:endParaRPr>
        </a:p>
      </dgm:t>
    </dgm:pt>
    <dgm:pt modelId="{DBE6BC3F-6D17-4CD3-90FC-F1336DC96BA2}" type="parTrans" cxnId="{DD291D92-14E9-4503-9528-051B2033B12D}">
      <dgm:prSet/>
      <dgm:spPr/>
      <dgm:t>
        <a:bodyPr/>
        <a:lstStyle/>
        <a:p>
          <a:endParaRPr lang="ru-RU"/>
        </a:p>
      </dgm:t>
    </dgm:pt>
    <dgm:pt modelId="{6E16E90A-E60B-429A-B542-BB11687A694C}" type="sibTrans" cxnId="{DD291D92-14E9-4503-9528-051B2033B12D}">
      <dgm:prSet/>
      <dgm:spPr/>
      <dgm:t>
        <a:bodyPr/>
        <a:lstStyle/>
        <a:p>
          <a:endParaRPr lang="ru-RU"/>
        </a:p>
      </dgm:t>
    </dgm:pt>
    <dgm:pt modelId="{874526C7-C197-4200-81C7-13C4B72D733E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Здоровье и физическое развитие</a:t>
          </a:r>
          <a:endParaRPr lang="ru-RU" sz="1600" b="1" dirty="0">
            <a:solidFill>
              <a:srgbClr val="FF0000"/>
            </a:solidFill>
          </a:endParaRPr>
        </a:p>
      </dgm:t>
    </dgm:pt>
    <dgm:pt modelId="{3223B73D-A4C6-4665-B906-F7CA394F6821}" type="parTrans" cxnId="{3423B0D9-167D-4F55-8E51-6976BC2995C3}">
      <dgm:prSet/>
      <dgm:spPr/>
      <dgm:t>
        <a:bodyPr/>
        <a:lstStyle/>
        <a:p>
          <a:endParaRPr lang="ru-RU"/>
        </a:p>
      </dgm:t>
    </dgm:pt>
    <dgm:pt modelId="{5DA8A70B-028A-42EF-B488-1FD33258E895}" type="sibTrans" cxnId="{3423B0D9-167D-4F55-8E51-6976BC2995C3}">
      <dgm:prSet/>
      <dgm:spPr/>
      <dgm:t>
        <a:bodyPr/>
        <a:lstStyle/>
        <a:p>
          <a:endParaRPr lang="ru-RU"/>
        </a:p>
      </dgm:t>
    </dgm:pt>
    <dgm:pt modelId="{C76C41A3-E902-44AF-947C-91E470A488FF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Художественная литература</a:t>
          </a:r>
          <a:endParaRPr lang="ru-RU" sz="1600" b="1" dirty="0">
            <a:solidFill>
              <a:srgbClr val="FF0000"/>
            </a:solidFill>
          </a:endParaRPr>
        </a:p>
      </dgm:t>
    </dgm:pt>
    <dgm:pt modelId="{6B68170A-46EE-49C7-A101-977EC829C20F}" type="parTrans" cxnId="{42F2B4DE-929C-4C3B-8AFB-3C808ED49230}">
      <dgm:prSet/>
      <dgm:spPr/>
      <dgm:t>
        <a:bodyPr/>
        <a:lstStyle/>
        <a:p>
          <a:endParaRPr lang="ru-RU"/>
        </a:p>
      </dgm:t>
    </dgm:pt>
    <dgm:pt modelId="{869F17C5-F08A-4769-81D4-EA320C0205D7}" type="sibTrans" cxnId="{42F2B4DE-929C-4C3B-8AFB-3C808ED49230}">
      <dgm:prSet/>
      <dgm:spPr/>
      <dgm:t>
        <a:bodyPr/>
        <a:lstStyle/>
        <a:p>
          <a:endParaRPr lang="ru-RU"/>
        </a:p>
      </dgm:t>
    </dgm:pt>
    <dgm:pt modelId="{01CC10AE-7E75-458E-A8F3-2C37A24BEF49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Эстетическое развитие</a:t>
          </a:r>
          <a:endParaRPr lang="ru-RU" sz="1600" b="1" dirty="0">
            <a:solidFill>
              <a:srgbClr val="FF0000"/>
            </a:solidFill>
          </a:endParaRPr>
        </a:p>
      </dgm:t>
    </dgm:pt>
    <dgm:pt modelId="{B5360FE8-A8F4-4665-9923-D871A3AB3299}" type="parTrans" cxnId="{A871F3F6-2EBC-4418-A9AF-E1DBB6CEEBDF}">
      <dgm:prSet/>
      <dgm:spPr/>
      <dgm:t>
        <a:bodyPr/>
        <a:lstStyle/>
        <a:p>
          <a:endParaRPr lang="ru-RU"/>
        </a:p>
      </dgm:t>
    </dgm:pt>
    <dgm:pt modelId="{88690996-D776-4FD2-94F9-A60210C7BCA6}" type="sibTrans" cxnId="{A871F3F6-2EBC-4418-A9AF-E1DBB6CEEBDF}">
      <dgm:prSet/>
      <dgm:spPr/>
      <dgm:t>
        <a:bodyPr/>
        <a:lstStyle/>
        <a:p>
          <a:endParaRPr lang="ru-RU"/>
        </a:p>
      </dgm:t>
    </dgm:pt>
    <dgm:pt modelId="{25E6696F-6EF5-4C5F-B82A-A965D6774C16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Театральная деятельность</a:t>
          </a:r>
          <a:endParaRPr lang="ru-RU" sz="1600" b="1" dirty="0">
            <a:solidFill>
              <a:srgbClr val="FF0000"/>
            </a:solidFill>
          </a:endParaRPr>
        </a:p>
      </dgm:t>
    </dgm:pt>
    <dgm:pt modelId="{847BF435-5AA0-4D64-9C0D-1CF3F37C1ED0}" type="parTrans" cxnId="{217BB6C9-4BF0-41A2-87E7-EBFB10CC3329}">
      <dgm:prSet/>
      <dgm:spPr/>
      <dgm:t>
        <a:bodyPr/>
        <a:lstStyle/>
        <a:p>
          <a:endParaRPr lang="ru-RU"/>
        </a:p>
      </dgm:t>
    </dgm:pt>
    <dgm:pt modelId="{F109A986-A208-45C0-9ACF-CB53F101367B}" type="sibTrans" cxnId="{217BB6C9-4BF0-41A2-87E7-EBFB10CC3329}">
      <dgm:prSet/>
      <dgm:spPr/>
      <dgm:t>
        <a:bodyPr/>
        <a:lstStyle/>
        <a:p>
          <a:endParaRPr lang="ru-RU"/>
        </a:p>
      </dgm:t>
    </dgm:pt>
    <dgm:pt modelId="{E8DA23B6-45C4-4C8A-8029-9E3D890B8598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Конструирование </a:t>
          </a:r>
          <a:endParaRPr lang="ru-RU" sz="1600" b="1" dirty="0">
            <a:solidFill>
              <a:srgbClr val="FF0000"/>
            </a:solidFill>
          </a:endParaRPr>
        </a:p>
      </dgm:t>
    </dgm:pt>
    <dgm:pt modelId="{AF134C99-BEB2-43ED-9523-F18523CD7281}" type="parTrans" cxnId="{E03EC24D-2A21-4D63-8453-BF64E6CB1ED5}">
      <dgm:prSet/>
      <dgm:spPr/>
      <dgm:t>
        <a:bodyPr/>
        <a:lstStyle/>
        <a:p>
          <a:endParaRPr lang="ru-RU"/>
        </a:p>
      </dgm:t>
    </dgm:pt>
    <dgm:pt modelId="{FB9A0F05-F141-4EE8-978F-53C837B7EAF0}" type="sibTrans" cxnId="{E03EC24D-2A21-4D63-8453-BF64E6CB1ED5}">
      <dgm:prSet/>
      <dgm:spPr/>
      <dgm:t>
        <a:bodyPr/>
        <a:lstStyle/>
        <a:p>
          <a:endParaRPr lang="ru-RU"/>
        </a:p>
      </dgm:t>
    </dgm:pt>
    <dgm:pt modelId="{211F0934-C101-4FCF-89AE-2916D1186D81}">
      <dgm:prSet phldrT="[Текст]" custT="1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видеофильмы</a:t>
          </a:r>
          <a:endParaRPr lang="ru-RU" sz="1600" b="1" dirty="0">
            <a:solidFill>
              <a:srgbClr val="FF0000"/>
            </a:solidFill>
          </a:endParaRPr>
        </a:p>
      </dgm:t>
    </dgm:pt>
    <dgm:pt modelId="{46EC67E7-E34C-4A5C-AD40-4F5CF9177E10}" type="parTrans" cxnId="{36C78F92-106F-43F6-98CC-22149724C855}">
      <dgm:prSet/>
      <dgm:spPr/>
      <dgm:t>
        <a:bodyPr/>
        <a:lstStyle/>
        <a:p>
          <a:endParaRPr lang="ru-RU"/>
        </a:p>
      </dgm:t>
    </dgm:pt>
    <dgm:pt modelId="{8CC7FDB7-E9D9-4679-BB6A-6E4BD220044A}" type="sibTrans" cxnId="{36C78F92-106F-43F6-98CC-22149724C855}">
      <dgm:prSet/>
      <dgm:spPr/>
      <dgm:t>
        <a:bodyPr/>
        <a:lstStyle/>
        <a:p>
          <a:endParaRPr lang="ru-RU"/>
        </a:p>
      </dgm:t>
    </dgm:pt>
    <dgm:pt modelId="{D54A5F11-7D59-4BE8-AF92-66969632443D}" type="pres">
      <dgm:prSet presAssocID="{6569D2B1-1429-43BF-9648-C4EF66EFA2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E76D92-AA75-45A1-9B20-E44B36DB8601}" type="pres">
      <dgm:prSet presAssocID="{6569D2B1-1429-43BF-9648-C4EF66EFA215}" presName="cycle" presStyleCnt="0"/>
      <dgm:spPr/>
    </dgm:pt>
    <dgm:pt modelId="{5BF2CEA8-8EE2-4768-94E9-A12BE8DC0F41}" type="pres">
      <dgm:prSet presAssocID="{3E9A5FE7-01B0-448C-841D-1FC18785F2F5}" presName="nodeFirstNode" presStyleLbl="node1" presStyleIdx="0" presStyleCnt="11" custScaleX="142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4DE20-9B46-456D-87FB-B1152DDA0389}" type="pres">
      <dgm:prSet presAssocID="{7EA991B2-D2BE-4D03-8EC0-54F425589A3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14C464E-E802-4DB3-A7A9-E5CDA3F22200}" type="pres">
      <dgm:prSet presAssocID="{3C89DA9A-71D9-472C-96DA-653F0033AAD6}" presName="nodeFollowingNodes" presStyleLbl="node1" presStyleIdx="1" presStyleCnt="11" custScaleX="127842" custRadScaleRad="106227" custRadScaleInc="40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2D0AC-8148-4F2B-945E-3A47FE3617F5}" type="pres">
      <dgm:prSet presAssocID="{EDC4FA76-A51F-4C95-9567-0E24EDBE096C}" presName="nodeFollowingNodes" presStyleLbl="node1" presStyleIdx="2" presStyleCnt="11" custScaleX="130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F33D6-61EE-4998-BC26-BFD54A580CE6}" type="pres">
      <dgm:prSet presAssocID="{A56807C0-BD0C-4601-B04D-030412C3A8DD}" presName="nodeFollowingNodes" presStyleLbl="node1" presStyleIdx="3" presStyleCnt="11" custScaleX="178954" custRadScaleRad="98969" custRadScaleInc="-29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B3B43-71D0-4186-8D90-9DADBFFC8BAE}" type="pres">
      <dgm:prSet presAssocID="{1AC7D4A9-234B-4E4E-8098-D70CC277B2A1}" presName="nodeFollowingNodes" presStyleLbl="node1" presStyleIdx="4" presStyleCnt="11" custScaleX="134700" custRadScaleRad="96442" custRadScaleInc="-55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A001A-6E40-44AA-B93D-C84AFD1AA4EB}" type="pres">
      <dgm:prSet presAssocID="{874526C7-C197-4200-81C7-13C4B72D733E}" presName="nodeFollowingNodes" presStyleLbl="node1" presStyleIdx="5" presStyleCnt="11" custScaleX="146538" custRadScaleRad="92438" custRadScaleInc="-37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C4A4F-0F06-48D1-9F9D-B45DD6BB3DBE}" type="pres">
      <dgm:prSet presAssocID="{C76C41A3-E902-44AF-947C-91E470A488FF}" presName="nodeFollowingNodes" presStyleLbl="node1" presStyleIdx="6" presStyleCnt="11" custScaleX="144822" custRadScaleRad="97956" custRadScaleInc="56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A258C-8894-47BE-8BCA-681CD6825031}" type="pres">
      <dgm:prSet presAssocID="{01CC10AE-7E75-458E-A8F3-2C37A24BEF49}" presName="nodeFollowingNodes" presStyleLbl="node1" presStyleIdx="7" presStyleCnt="11" custScaleX="139595" custRadScaleRad="95085" custRadScaleInc="54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A2305-799F-4E08-A0FC-6B67C4782F9D}" type="pres">
      <dgm:prSet presAssocID="{25E6696F-6EF5-4C5F-B82A-A965D6774C16}" presName="nodeFollowingNodes" presStyleLbl="node1" presStyleIdx="8" presStyleCnt="11" custScaleX="132520" custRadScaleRad="101478" custRadScaleInc="26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723BE-12CE-40F7-8D5F-D5B46D98C9C2}" type="pres">
      <dgm:prSet presAssocID="{E8DA23B6-45C4-4C8A-8029-9E3D890B8598}" presName="nodeFollowingNodes" presStyleLbl="node1" presStyleIdx="9" presStyleCnt="11" custScaleX="149455" custRadScaleRad="105214" custRadScaleInc="-20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5E750-CAA6-4EB1-9795-19EECBE7E00C}" type="pres">
      <dgm:prSet presAssocID="{211F0934-C101-4FCF-89AE-2916D1186D81}" presName="nodeFollowingNodes" presStyleLbl="node1" presStyleIdx="10" presStyleCnt="11" custScaleX="156016" custRadScaleRad="99058" custRadScaleInc="-34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F2B4DE-929C-4C3B-8AFB-3C808ED49230}" srcId="{6569D2B1-1429-43BF-9648-C4EF66EFA215}" destId="{C76C41A3-E902-44AF-947C-91E470A488FF}" srcOrd="6" destOrd="0" parTransId="{6B68170A-46EE-49C7-A101-977EC829C20F}" sibTransId="{869F17C5-F08A-4769-81D4-EA320C0205D7}"/>
    <dgm:cxn modelId="{9032E9AE-C7FD-4718-9059-9E5B67CEF686}" type="presOf" srcId="{E8DA23B6-45C4-4C8A-8029-9E3D890B8598}" destId="{C99723BE-12CE-40F7-8D5F-D5B46D98C9C2}" srcOrd="0" destOrd="0" presId="urn:microsoft.com/office/officeart/2005/8/layout/cycle3"/>
    <dgm:cxn modelId="{36C78F92-106F-43F6-98CC-22149724C855}" srcId="{6569D2B1-1429-43BF-9648-C4EF66EFA215}" destId="{211F0934-C101-4FCF-89AE-2916D1186D81}" srcOrd="10" destOrd="0" parTransId="{46EC67E7-E34C-4A5C-AD40-4F5CF9177E10}" sibTransId="{8CC7FDB7-E9D9-4679-BB6A-6E4BD220044A}"/>
    <dgm:cxn modelId="{EA0BFDED-53DA-4025-9280-D09B3ACD68F2}" type="presOf" srcId="{01CC10AE-7E75-458E-A8F3-2C37A24BEF49}" destId="{BCEA258C-8894-47BE-8BCA-681CD6825031}" srcOrd="0" destOrd="0" presId="urn:microsoft.com/office/officeart/2005/8/layout/cycle3"/>
    <dgm:cxn modelId="{A78474EC-7413-4441-8134-F918B1DCD1B2}" srcId="{6569D2B1-1429-43BF-9648-C4EF66EFA215}" destId="{EDC4FA76-A51F-4C95-9567-0E24EDBE096C}" srcOrd="2" destOrd="0" parTransId="{3CE68030-3FE9-4626-82FA-8EF0A27C965C}" sibTransId="{A55D8714-A9AC-487A-8288-9A2D33A205C9}"/>
    <dgm:cxn modelId="{4BD06ED9-EBDC-4C49-A494-51343AE96C76}" type="presOf" srcId="{3E9A5FE7-01B0-448C-841D-1FC18785F2F5}" destId="{5BF2CEA8-8EE2-4768-94E9-A12BE8DC0F41}" srcOrd="0" destOrd="0" presId="urn:microsoft.com/office/officeart/2005/8/layout/cycle3"/>
    <dgm:cxn modelId="{72401A22-626C-4806-855B-7D10C1DFAA04}" type="presOf" srcId="{EDC4FA76-A51F-4C95-9567-0E24EDBE096C}" destId="{30B2D0AC-8148-4F2B-945E-3A47FE3617F5}" srcOrd="0" destOrd="0" presId="urn:microsoft.com/office/officeart/2005/8/layout/cycle3"/>
    <dgm:cxn modelId="{165C7794-268B-4DE3-B475-C9547A2482EA}" srcId="{6569D2B1-1429-43BF-9648-C4EF66EFA215}" destId="{3C89DA9A-71D9-472C-96DA-653F0033AAD6}" srcOrd="1" destOrd="0" parTransId="{23EA5E96-A6AC-4409-89B6-DA284871F7FF}" sibTransId="{F221CAA7-F344-4187-BFDF-C63FBC3CF4C0}"/>
    <dgm:cxn modelId="{0653768D-E239-4088-9CAF-D2F51F1F8D77}" type="presOf" srcId="{6569D2B1-1429-43BF-9648-C4EF66EFA215}" destId="{D54A5F11-7D59-4BE8-AF92-66969632443D}" srcOrd="0" destOrd="0" presId="urn:microsoft.com/office/officeart/2005/8/layout/cycle3"/>
    <dgm:cxn modelId="{1DC66F6D-78F5-4BEA-8270-16A511209737}" type="presOf" srcId="{874526C7-C197-4200-81C7-13C4B72D733E}" destId="{C43A001A-6E40-44AA-B93D-C84AFD1AA4EB}" srcOrd="0" destOrd="0" presId="urn:microsoft.com/office/officeart/2005/8/layout/cycle3"/>
    <dgm:cxn modelId="{3FB97108-2F98-4945-97C2-D1C5F3B381D6}" type="presOf" srcId="{211F0934-C101-4FCF-89AE-2916D1186D81}" destId="{8055E750-CAA6-4EB1-9795-19EECBE7E00C}" srcOrd="0" destOrd="0" presId="urn:microsoft.com/office/officeart/2005/8/layout/cycle3"/>
    <dgm:cxn modelId="{3423B0D9-167D-4F55-8E51-6976BC2995C3}" srcId="{6569D2B1-1429-43BF-9648-C4EF66EFA215}" destId="{874526C7-C197-4200-81C7-13C4B72D733E}" srcOrd="5" destOrd="0" parTransId="{3223B73D-A4C6-4665-B906-F7CA394F6821}" sibTransId="{5DA8A70B-028A-42EF-B488-1FD33258E895}"/>
    <dgm:cxn modelId="{CC769669-433B-4FB0-9158-507C78F3B0E4}" srcId="{6569D2B1-1429-43BF-9648-C4EF66EFA215}" destId="{3E9A5FE7-01B0-448C-841D-1FC18785F2F5}" srcOrd="0" destOrd="0" parTransId="{48EC03C3-ED17-457D-89D2-B906CBC928E8}" sibTransId="{7EA991B2-D2BE-4D03-8EC0-54F425589A30}"/>
    <dgm:cxn modelId="{217BB6C9-4BF0-41A2-87E7-EBFB10CC3329}" srcId="{6569D2B1-1429-43BF-9648-C4EF66EFA215}" destId="{25E6696F-6EF5-4C5F-B82A-A965D6774C16}" srcOrd="8" destOrd="0" parTransId="{847BF435-5AA0-4D64-9C0D-1CF3F37C1ED0}" sibTransId="{F109A986-A208-45C0-9ACF-CB53F101367B}"/>
    <dgm:cxn modelId="{636B575A-74D5-4786-80CC-D23A35A1C7D5}" type="presOf" srcId="{7EA991B2-D2BE-4D03-8EC0-54F425589A30}" destId="{F154DE20-9B46-456D-87FB-B1152DDA0389}" srcOrd="0" destOrd="0" presId="urn:microsoft.com/office/officeart/2005/8/layout/cycle3"/>
    <dgm:cxn modelId="{921EFFFB-B469-40EB-A678-AF62A0CD9421}" type="presOf" srcId="{1AC7D4A9-234B-4E4E-8098-D70CC277B2A1}" destId="{792B3B43-71D0-4186-8D90-9DADBFFC8BAE}" srcOrd="0" destOrd="0" presId="urn:microsoft.com/office/officeart/2005/8/layout/cycle3"/>
    <dgm:cxn modelId="{2A6CFF0A-4971-4EA1-921E-33E9FF848E87}" type="presOf" srcId="{A56807C0-BD0C-4601-B04D-030412C3A8DD}" destId="{1B2F33D6-61EE-4998-BC26-BFD54A580CE6}" srcOrd="0" destOrd="0" presId="urn:microsoft.com/office/officeart/2005/8/layout/cycle3"/>
    <dgm:cxn modelId="{58868954-751B-4652-B4B3-DF168D1F10DD}" type="presOf" srcId="{25E6696F-6EF5-4C5F-B82A-A965D6774C16}" destId="{ACBA2305-799F-4E08-A0FC-6B67C4782F9D}" srcOrd="0" destOrd="0" presId="urn:microsoft.com/office/officeart/2005/8/layout/cycle3"/>
    <dgm:cxn modelId="{A871F3F6-2EBC-4418-A9AF-E1DBB6CEEBDF}" srcId="{6569D2B1-1429-43BF-9648-C4EF66EFA215}" destId="{01CC10AE-7E75-458E-A8F3-2C37A24BEF49}" srcOrd="7" destOrd="0" parTransId="{B5360FE8-A8F4-4665-9923-D871A3AB3299}" sibTransId="{88690996-D776-4FD2-94F9-A60210C7BCA6}"/>
    <dgm:cxn modelId="{0CDF3243-3DA6-4658-8D48-F7E56894844E}" type="presOf" srcId="{3C89DA9A-71D9-472C-96DA-653F0033AAD6}" destId="{314C464E-E802-4DB3-A7A9-E5CDA3F22200}" srcOrd="0" destOrd="0" presId="urn:microsoft.com/office/officeart/2005/8/layout/cycle3"/>
    <dgm:cxn modelId="{DD291D92-14E9-4503-9528-051B2033B12D}" srcId="{6569D2B1-1429-43BF-9648-C4EF66EFA215}" destId="{1AC7D4A9-234B-4E4E-8098-D70CC277B2A1}" srcOrd="4" destOrd="0" parTransId="{DBE6BC3F-6D17-4CD3-90FC-F1336DC96BA2}" sibTransId="{6E16E90A-E60B-429A-B542-BB11687A694C}"/>
    <dgm:cxn modelId="{238B17EC-5009-410C-B2C0-B1B278C11215}" srcId="{6569D2B1-1429-43BF-9648-C4EF66EFA215}" destId="{A56807C0-BD0C-4601-B04D-030412C3A8DD}" srcOrd="3" destOrd="0" parTransId="{2F4758C5-84E6-410D-8766-1B0BC9F4632D}" sibTransId="{0A596691-1851-4F55-B1F7-17F6A1937DBD}"/>
    <dgm:cxn modelId="{E03EC24D-2A21-4D63-8453-BF64E6CB1ED5}" srcId="{6569D2B1-1429-43BF-9648-C4EF66EFA215}" destId="{E8DA23B6-45C4-4C8A-8029-9E3D890B8598}" srcOrd="9" destOrd="0" parTransId="{AF134C99-BEB2-43ED-9523-F18523CD7281}" sibTransId="{FB9A0F05-F141-4EE8-978F-53C837B7EAF0}"/>
    <dgm:cxn modelId="{526C3572-BB65-49B4-BBFB-CD830A73E195}" type="presOf" srcId="{C76C41A3-E902-44AF-947C-91E470A488FF}" destId="{7F0C4A4F-0F06-48D1-9F9D-B45DD6BB3DBE}" srcOrd="0" destOrd="0" presId="urn:microsoft.com/office/officeart/2005/8/layout/cycle3"/>
    <dgm:cxn modelId="{9C61C120-DE88-43D5-8D5D-4247B5AEE718}" type="presParOf" srcId="{D54A5F11-7D59-4BE8-AF92-66969632443D}" destId="{A6E76D92-AA75-45A1-9B20-E44B36DB8601}" srcOrd="0" destOrd="0" presId="urn:microsoft.com/office/officeart/2005/8/layout/cycle3"/>
    <dgm:cxn modelId="{8E53157F-B528-401D-BDED-EFE1B7A7AF6D}" type="presParOf" srcId="{A6E76D92-AA75-45A1-9B20-E44B36DB8601}" destId="{5BF2CEA8-8EE2-4768-94E9-A12BE8DC0F41}" srcOrd="0" destOrd="0" presId="urn:microsoft.com/office/officeart/2005/8/layout/cycle3"/>
    <dgm:cxn modelId="{9FC8CB15-2788-40A1-9B7A-1AB1C27BB900}" type="presParOf" srcId="{A6E76D92-AA75-45A1-9B20-E44B36DB8601}" destId="{F154DE20-9B46-456D-87FB-B1152DDA0389}" srcOrd="1" destOrd="0" presId="urn:microsoft.com/office/officeart/2005/8/layout/cycle3"/>
    <dgm:cxn modelId="{077DFFA9-4707-4C6E-B023-343E7E2F4893}" type="presParOf" srcId="{A6E76D92-AA75-45A1-9B20-E44B36DB8601}" destId="{314C464E-E802-4DB3-A7A9-E5CDA3F22200}" srcOrd="2" destOrd="0" presId="urn:microsoft.com/office/officeart/2005/8/layout/cycle3"/>
    <dgm:cxn modelId="{67183B74-C1F0-4DB4-89D8-3F2B8767D1B1}" type="presParOf" srcId="{A6E76D92-AA75-45A1-9B20-E44B36DB8601}" destId="{30B2D0AC-8148-4F2B-945E-3A47FE3617F5}" srcOrd="3" destOrd="0" presId="urn:microsoft.com/office/officeart/2005/8/layout/cycle3"/>
    <dgm:cxn modelId="{BE52AD09-E211-4621-8790-EF2D4E2BB548}" type="presParOf" srcId="{A6E76D92-AA75-45A1-9B20-E44B36DB8601}" destId="{1B2F33D6-61EE-4998-BC26-BFD54A580CE6}" srcOrd="4" destOrd="0" presId="urn:microsoft.com/office/officeart/2005/8/layout/cycle3"/>
    <dgm:cxn modelId="{4EDE850C-5261-437F-BAD7-8AC5EF3CB2EE}" type="presParOf" srcId="{A6E76D92-AA75-45A1-9B20-E44B36DB8601}" destId="{792B3B43-71D0-4186-8D90-9DADBFFC8BAE}" srcOrd="5" destOrd="0" presId="urn:microsoft.com/office/officeart/2005/8/layout/cycle3"/>
    <dgm:cxn modelId="{C02B0E67-4979-4523-804C-C63B4D9E7000}" type="presParOf" srcId="{A6E76D92-AA75-45A1-9B20-E44B36DB8601}" destId="{C43A001A-6E40-44AA-B93D-C84AFD1AA4EB}" srcOrd="6" destOrd="0" presId="urn:microsoft.com/office/officeart/2005/8/layout/cycle3"/>
    <dgm:cxn modelId="{1F8444E1-31EC-479C-AF0D-E6B658ACDAE5}" type="presParOf" srcId="{A6E76D92-AA75-45A1-9B20-E44B36DB8601}" destId="{7F0C4A4F-0F06-48D1-9F9D-B45DD6BB3DBE}" srcOrd="7" destOrd="0" presId="urn:microsoft.com/office/officeart/2005/8/layout/cycle3"/>
    <dgm:cxn modelId="{4923CB38-C7C5-4714-B123-EA5B4F852A71}" type="presParOf" srcId="{A6E76D92-AA75-45A1-9B20-E44B36DB8601}" destId="{BCEA258C-8894-47BE-8BCA-681CD6825031}" srcOrd="8" destOrd="0" presId="urn:microsoft.com/office/officeart/2005/8/layout/cycle3"/>
    <dgm:cxn modelId="{4EA0F4D0-5862-4209-A1E0-9F38EF73AF0B}" type="presParOf" srcId="{A6E76D92-AA75-45A1-9B20-E44B36DB8601}" destId="{ACBA2305-799F-4E08-A0FC-6B67C4782F9D}" srcOrd="9" destOrd="0" presId="urn:microsoft.com/office/officeart/2005/8/layout/cycle3"/>
    <dgm:cxn modelId="{8C6DE838-7294-403F-9AA2-9B8E16D13E7E}" type="presParOf" srcId="{A6E76D92-AA75-45A1-9B20-E44B36DB8601}" destId="{C99723BE-12CE-40F7-8D5F-D5B46D98C9C2}" srcOrd="10" destOrd="0" presId="urn:microsoft.com/office/officeart/2005/8/layout/cycle3"/>
    <dgm:cxn modelId="{4CC9BA68-DBF1-4AB3-B143-04B9413CB3E3}" type="presParOf" srcId="{A6E76D92-AA75-45A1-9B20-E44B36DB8601}" destId="{8055E750-CAA6-4EB1-9795-19EECBE7E00C}" srcOrd="11" destOrd="0" presId="urn:microsoft.com/office/officeart/2005/8/layout/cycle3"/>
  </dgm:cxnLst>
  <dgm:bg>
    <a:gradFill>
      <a:gsLst>
        <a:gs pos="0">
          <a:schemeClr val="bg1">
            <a:lumMod val="20000"/>
            <a:lumOff val="8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>
    <a:ln cmpd="sng">
      <a:solidFill>
        <a:schemeClr val="bg2">
          <a:alpha val="31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4DE20-9B46-456D-87FB-B1152DDA0389}">
      <dsp:nvSpPr>
        <dsp:cNvPr id="0" name=""/>
        <dsp:cNvSpPr/>
      </dsp:nvSpPr>
      <dsp:spPr>
        <a:xfrm>
          <a:off x="933726" y="-191418"/>
          <a:ext cx="6448287" cy="6448287"/>
        </a:xfrm>
        <a:prstGeom prst="circularArrow">
          <a:avLst>
            <a:gd name="adj1" fmla="val 5544"/>
            <a:gd name="adj2" fmla="val 330680"/>
            <a:gd name="adj3" fmla="val 14524556"/>
            <a:gd name="adj4" fmla="val 1694521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2CEA8-8EE2-4768-94E9-A12BE8DC0F41}">
      <dsp:nvSpPr>
        <dsp:cNvPr id="0" name=""/>
        <dsp:cNvSpPr/>
      </dsp:nvSpPr>
      <dsp:spPr>
        <a:xfrm>
          <a:off x="3160360" y="2343"/>
          <a:ext cx="1995019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Игровая деятельность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3194550" y="36533"/>
        <a:ext cx="1926639" cy="632010"/>
      </dsp:txXfrm>
    </dsp:sp>
    <dsp:sp modelId="{314C464E-E802-4DB3-A7A9-E5CDA3F22200}">
      <dsp:nvSpPr>
        <dsp:cNvPr id="0" name=""/>
        <dsp:cNvSpPr/>
      </dsp:nvSpPr>
      <dsp:spPr>
        <a:xfrm>
          <a:off x="5323346" y="682060"/>
          <a:ext cx="1790785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Социальное развитие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5357536" y="716250"/>
        <a:ext cx="1722405" cy="632010"/>
      </dsp:txXfrm>
    </dsp:sp>
    <dsp:sp modelId="{30B2D0AC-8148-4F2B-945E-3A47FE3617F5}">
      <dsp:nvSpPr>
        <dsp:cNvPr id="0" name=""/>
        <dsp:cNvSpPr/>
      </dsp:nvSpPr>
      <dsp:spPr>
        <a:xfrm>
          <a:off x="5746626" y="1609836"/>
          <a:ext cx="1825105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Речь и речевое развитие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5780816" y="1644026"/>
        <a:ext cx="1756725" cy="632010"/>
      </dsp:txXfrm>
    </dsp:sp>
    <dsp:sp modelId="{1B2F33D6-61EE-4998-BC26-BFD54A580CE6}">
      <dsp:nvSpPr>
        <dsp:cNvPr id="0" name=""/>
        <dsp:cNvSpPr/>
      </dsp:nvSpPr>
      <dsp:spPr>
        <a:xfrm>
          <a:off x="5625767" y="2720950"/>
          <a:ext cx="2506752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Исследователь-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FF0000"/>
              </a:solidFill>
            </a:rPr>
            <a:t>ская</a:t>
          </a:r>
          <a:r>
            <a:rPr lang="ru-RU" sz="1600" b="1" kern="1200" dirty="0" smtClean="0">
              <a:solidFill>
                <a:srgbClr val="FF0000"/>
              </a:solidFill>
            </a:rPr>
            <a:t>  деятельность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5659957" y="2755140"/>
        <a:ext cx="2438372" cy="632010"/>
      </dsp:txXfrm>
    </dsp:sp>
    <dsp:sp modelId="{792B3B43-71D0-4186-8D90-9DADBFFC8BAE}">
      <dsp:nvSpPr>
        <dsp:cNvPr id="0" name=""/>
        <dsp:cNvSpPr/>
      </dsp:nvSpPr>
      <dsp:spPr>
        <a:xfrm>
          <a:off x="5634963" y="3835661"/>
          <a:ext cx="1886851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Математика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5669153" y="3869851"/>
        <a:ext cx="1818471" cy="632010"/>
      </dsp:txXfrm>
    </dsp:sp>
    <dsp:sp modelId="{C43A001A-6E40-44AA-B93D-C84AFD1AA4EB}">
      <dsp:nvSpPr>
        <dsp:cNvPr id="0" name=""/>
        <dsp:cNvSpPr/>
      </dsp:nvSpPr>
      <dsp:spPr>
        <a:xfrm>
          <a:off x="4313228" y="5002626"/>
          <a:ext cx="2052675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Здоровье и физическое развитие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4347418" y="5036816"/>
        <a:ext cx="1984295" cy="632010"/>
      </dsp:txXfrm>
    </dsp:sp>
    <dsp:sp modelId="{7F0C4A4F-0F06-48D1-9F9D-B45DD6BB3DBE}">
      <dsp:nvSpPr>
        <dsp:cNvPr id="0" name=""/>
        <dsp:cNvSpPr/>
      </dsp:nvSpPr>
      <dsp:spPr>
        <a:xfrm>
          <a:off x="1663426" y="5002633"/>
          <a:ext cx="2028638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Художественная литература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1697616" y="5036823"/>
        <a:ext cx="1960258" cy="632010"/>
      </dsp:txXfrm>
    </dsp:sp>
    <dsp:sp modelId="{BCEA258C-8894-47BE-8BCA-681CD6825031}">
      <dsp:nvSpPr>
        <dsp:cNvPr id="0" name=""/>
        <dsp:cNvSpPr/>
      </dsp:nvSpPr>
      <dsp:spPr>
        <a:xfrm>
          <a:off x="803725" y="3842536"/>
          <a:ext cx="1955419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Эстетическое развитие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837915" y="3876726"/>
        <a:ext cx="1887039" cy="632010"/>
      </dsp:txXfrm>
    </dsp:sp>
    <dsp:sp modelId="{ACBA2305-799F-4E08-A0FC-6B67C4782F9D}">
      <dsp:nvSpPr>
        <dsp:cNvPr id="0" name=""/>
        <dsp:cNvSpPr/>
      </dsp:nvSpPr>
      <dsp:spPr>
        <a:xfrm>
          <a:off x="439287" y="2762559"/>
          <a:ext cx="1856314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Театральная деятельность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473477" y="2796749"/>
        <a:ext cx="1787934" cy="632010"/>
      </dsp:txXfrm>
    </dsp:sp>
    <dsp:sp modelId="{C99723BE-12CE-40F7-8D5F-D5B46D98C9C2}">
      <dsp:nvSpPr>
        <dsp:cNvPr id="0" name=""/>
        <dsp:cNvSpPr/>
      </dsp:nvSpPr>
      <dsp:spPr>
        <a:xfrm>
          <a:off x="363880" y="1844815"/>
          <a:ext cx="2093536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Конструирование 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398070" y="1879005"/>
        <a:ext cx="2025156" cy="632010"/>
      </dsp:txXfrm>
    </dsp:sp>
    <dsp:sp modelId="{8055E750-CAA6-4EB1-9795-19EECBE7E00C}">
      <dsp:nvSpPr>
        <dsp:cNvPr id="0" name=""/>
        <dsp:cNvSpPr/>
      </dsp:nvSpPr>
      <dsp:spPr>
        <a:xfrm>
          <a:off x="1200980" y="766068"/>
          <a:ext cx="2185441" cy="700390"/>
        </a:xfrm>
        <a:prstGeom prst="roundRect">
          <a:avLst/>
        </a:prstGeom>
        <a:solidFill>
          <a:schemeClr val="bg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видеофильмы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1235170" y="800258"/>
        <a:ext cx="2117061" cy="632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0.85734</cdr:x>
      <cdr:y>0.81686</cdr:y>
    </cdr:from>
    <cdr:to>
      <cdr:x>0.98234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71592" y="4200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4343400" cy="14478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191000" cy="1143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3152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14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90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C8BADA9-2A3D-4EFA-9707-0D0F3B26840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1016000" y="0"/>
            <a:ext cx="5867400" cy="3822700"/>
            <a:chOff x="640" y="0"/>
            <a:chExt cx="3696" cy="2408"/>
          </a:xfrm>
        </p:grpSpPr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1184" y="1368"/>
              <a:ext cx="3152" cy="10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333" y="1232"/>
              <a:ext cx="2859" cy="1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640" y="0"/>
              <a:ext cx="683" cy="17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768" y="0"/>
              <a:ext cx="416" cy="20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11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381000"/>
            <a:ext cx="866775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5475-B7D2-4CB7-848E-A3CDC654A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381000"/>
            <a:ext cx="167640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487680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A5F8-431D-4444-AA4B-87F03F779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F0034-7D33-428E-95FD-70181F17C0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800" y="4572000"/>
            <a:ext cx="866775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8445A-C02A-46F7-AAB0-C14950995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E5650-FE3E-415E-99FB-DC55E6731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8B39-FFC7-4B31-9FB2-DAD5058E0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4E05-922C-47DE-8FFF-8BD4629D0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63D2-166D-4000-9DBD-43E792969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D4AEF-4924-427B-8395-B19647BB4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tmap_125.bmp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2009" t="15208" r="13008" b="12808"/>
          <a:stretch>
            <a:fillRect/>
          </a:stretch>
        </p:blipFill>
        <p:spPr>
          <a:xfrm>
            <a:off x="914400" y="1371600"/>
            <a:ext cx="5715000" cy="4572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1752600"/>
            <a:ext cx="5257800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0A05-54F0-4A82-A43E-259516F0F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76400"/>
            <a:ext cx="5410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7F288A8-6C74-4300-AECF-D83F95E5778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304800" y="165100"/>
            <a:ext cx="8813800" cy="6692900"/>
            <a:chOff x="192" y="104"/>
            <a:chExt cx="5552" cy="4216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92" y="104"/>
              <a:ext cx="3763" cy="6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96" y="192"/>
              <a:ext cx="3817" cy="6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112" y="751"/>
              <a:ext cx="0" cy="3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640" y="680"/>
              <a:ext cx="5104" cy="1792"/>
            </a:xfrm>
            <a:custGeom>
              <a:avLst/>
              <a:gdLst/>
              <a:ahLst/>
              <a:cxnLst>
                <a:cxn ang="0">
                  <a:pos x="4816" y="0"/>
                </a:cxn>
                <a:cxn ang="0">
                  <a:pos x="0" y="0"/>
                </a:cxn>
                <a:cxn ang="0">
                  <a:pos x="0" y="1984"/>
                </a:cxn>
                <a:cxn ang="0">
                  <a:pos x="448" y="1984"/>
                </a:cxn>
              </a:cxnLst>
              <a:rect l="0" t="0" r="r" b="b"/>
              <a:pathLst>
                <a:path w="4816" h="1984">
                  <a:moveTo>
                    <a:pt x="4816" y="0"/>
                  </a:moveTo>
                  <a:lnTo>
                    <a:pt x="0" y="0"/>
                  </a:lnTo>
                  <a:lnTo>
                    <a:pt x="0" y="1984"/>
                  </a:lnTo>
                  <a:lnTo>
                    <a:pt x="448" y="1984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632848" cy="302433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Педагогический проект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   «В гостях у Хозяйки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            медной горы.»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5085184"/>
            <a:ext cx="5040560" cy="158417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               </a:t>
            </a:r>
            <a:r>
              <a:rPr lang="ru-RU" sz="1600" i="1" dirty="0" smtClean="0">
                <a:solidFill>
                  <a:srgbClr val="002060"/>
                </a:solidFill>
              </a:rPr>
              <a:t>Автор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            Новикова </a:t>
            </a:r>
            <a:r>
              <a:rPr lang="ru-RU" sz="1600" i="1" dirty="0" err="1" smtClean="0">
                <a:solidFill>
                  <a:srgbClr val="002060"/>
                </a:solidFill>
              </a:rPr>
              <a:t>Асия</a:t>
            </a:r>
            <a:r>
              <a:rPr lang="ru-RU" sz="1600" i="1" dirty="0" smtClean="0">
                <a:solidFill>
                  <a:srgbClr val="002060"/>
                </a:solidFill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</a:rPr>
              <a:t>Амировна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r>
              <a:rPr lang="ru-RU" sz="1600" i="1" dirty="0" smtClean="0">
                <a:solidFill>
                  <a:srgbClr val="002060"/>
                </a:solidFill>
              </a:rPr>
              <a:t>Воспитатель МБДОУ ЦРР детский сад № 12</a:t>
            </a:r>
          </a:p>
          <a:p>
            <a:r>
              <a:rPr lang="ru-RU" sz="1600" i="1" dirty="0">
                <a:solidFill>
                  <a:srgbClr val="002060"/>
                </a:solidFill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</a:rPr>
              <a:t>                         ЗАТО г. Фокино.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</a:t>
            </a:r>
            <a:endParaRPr lang="en-US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984776" cy="685800"/>
          </a:xfrm>
        </p:spPr>
        <p:txBody>
          <a:bodyPr/>
          <a:lstStyle/>
          <a:p>
            <a:r>
              <a:rPr lang="ru-RU" dirty="0" smtClean="0"/>
              <a:t>               Игровая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704856" cy="5904656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Дидактические игры с камнями на развитие сенсорных способностей, мелкой моторики:</a:t>
            </a:r>
          </a:p>
          <a:p>
            <a:r>
              <a:rPr lang="ru-RU" sz="2000" dirty="0" smtClean="0">
                <a:solidFill>
                  <a:srgbClr val="020406"/>
                </a:solidFill>
              </a:rPr>
              <a:t>Отыщи такой же камень</a:t>
            </a:r>
          </a:p>
          <a:p>
            <a:r>
              <a:rPr lang="ru-RU" sz="2000" dirty="0" smtClean="0">
                <a:solidFill>
                  <a:srgbClr val="020406"/>
                </a:solidFill>
              </a:rPr>
              <a:t>Узнай на ощупь</a:t>
            </a:r>
          </a:p>
          <a:p>
            <a:r>
              <a:rPr lang="ru-RU" sz="2000" dirty="0" smtClean="0">
                <a:solidFill>
                  <a:srgbClr val="020406"/>
                </a:solidFill>
              </a:rPr>
              <a:t>Каменная мозаика</a:t>
            </a:r>
          </a:p>
          <a:p>
            <a:r>
              <a:rPr lang="ru-RU" sz="2000" dirty="0" smtClean="0">
                <a:solidFill>
                  <a:srgbClr val="020406"/>
                </a:solidFill>
              </a:rPr>
              <a:t>Бусы для Хозяйки медной горы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Настольно-печатные игры: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20406"/>
                </a:solidFill>
              </a:rPr>
              <a:t>Пазлы</a:t>
            </a:r>
            <a:r>
              <a:rPr lang="ru-RU" sz="2000" dirty="0" smtClean="0">
                <a:solidFill>
                  <a:srgbClr val="020406"/>
                </a:solidFill>
              </a:rPr>
              <a:t> «Портрет Хозяйки медной горы»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20406"/>
                </a:solidFill>
              </a:rPr>
              <a:t>«Что из чего сделано»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Сюжетно-ролевая игры: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20406"/>
                </a:solidFill>
              </a:rPr>
              <a:t>Геолог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20406"/>
                </a:solidFill>
              </a:rPr>
              <a:t>В гостях у гномов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20406"/>
                </a:solidFill>
              </a:rPr>
              <a:t>В ювелирной лавке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rgbClr val="020406"/>
                </a:solidFill>
              </a:rPr>
              <a:t>Ш</a:t>
            </a:r>
            <a:r>
              <a:rPr lang="ru-RU" sz="2000" dirty="0" smtClean="0">
                <a:solidFill>
                  <a:srgbClr val="020406"/>
                </a:solidFill>
              </a:rPr>
              <a:t>ахтеры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Подвижные игры: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20406"/>
                </a:solidFill>
              </a:rPr>
              <a:t>Камень-беги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20406"/>
                </a:solidFill>
              </a:rPr>
              <a:t>Найди камень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289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085"/>
            <a:ext cx="5638800" cy="6858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Социальное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548680"/>
            <a:ext cx="8244408" cy="6309320"/>
          </a:xfrm>
        </p:spPr>
        <p:txBody>
          <a:bodyPr/>
          <a:lstStyle/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Создание мини музея в группе «В гостях у Хозяйки медной горы» с помощью родителей, детей и педагогов детского сада.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Тематические занятия по ознакомлению детей с миром камней.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Показ презентаций на тему камней 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Оформление альбомов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20406"/>
                </a:solidFill>
              </a:rPr>
              <a:t>Драгоценные и поделочные камни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20406"/>
                </a:solidFill>
              </a:rPr>
              <a:t>Как подобрать для себя камень-самоцвет.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20406"/>
                </a:solidFill>
              </a:rPr>
              <a:t>Подарок для мамы ( мы ювелиры)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20406"/>
                </a:solidFill>
              </a:rPr>
              <a:t>Камни это интересно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20406"/>
                </a:solidFill>
              </a:rPr>
              <a:t>Профессия геолог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20406"/>
                </a:solidFill>
              </a:rPr>
              <a:t>Дом для поросят</a:t>
            </a:r>
          </a:p>
        </p:txBody>
      </p:sp>
    </p:spTree>
    <p:extLst>
      <p:ext uri="{BB962C8B-B14F-4D97-AF65-F5344CB8AC3E}">
        <p14:creationId xmlns:p14="http://schemas.microsoft.com/office/powerpoint/2010/main" val="40781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964488" cy="5616624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Оформление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коллекций камней « В мире прекрасного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»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+mn-lt"/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</a:rPr>
              <a:t>Рассматривание изделий из полудрагоценных камней </a:t>
            </a:r>
            <a:br>
              <a:rPr lang="ru-RU" sz="2000" b="1" dirty="0">
                <a:solidFill>
                  <a:srgbClr val="FF0000"/>
                </a:solidFill>
                <a:latin typeface="+mn-lt"/>
              </a:rPr>
            </a:br>
            <a:r>
              <a:rPr lang="ru-RU" sz="2000" b="1" dirty="0">
                <a:solidFill>
                  <a:srgbClr val="020406"/>
                </a:solidFill>
                <a:latin typeface="+mn-lt"/>
              </a:rPr>
              <a:t>Статуэтки</a:t>
            </a:r>
            <a:br>
              <a:rPr lang="ru-RU" sz="2000" b="1" dirty="0">
                <a:solidFill>
                  <a:srgbClr val="020406"/>
                </a:solidFill>
                <a:latin typeface="+mn-lt"/>
              </a:rPr>
            </a:br>
            <a:r>
              <a:rPr lang="ru-RU" sz="2000" b="1" dirty="0">
                <a:solidFill>
                  <a:srgbClr val="020406"/>
                </a:solidFill>
                <a:latin typeface="+mn-lt"/>
              </a:rPr>
              <a:t>Украшения</a:t>
            </a:r>
            <a:br>
              <a:rPr lang="ru-RU" sz="2000" b="1" dirty="0">
                <a:solidFill>
                  <a:srgbClr val="020406"/>
                </a:solidFill>
                <a:latin typeface="+mn-lt"/>
              </a:rPr>
            </a:br>
            <a:r>
              <a:rPr lang="ru-RU" sz="2000" b="1" dirty="0">
                <a:solidFill>
                  <a:srgbClr val="020406"/>
                </a:solidFill>
                <a:latin typeface="+mn-lt"/>
              </a:rPr>
              <a:t>Картины</a:t>
            </a:r>
            <a:br>
              <a:rPr lang="ru-RU" sz="2000" b="1" dirty="0">
                <a:solidFill>
                  <a:srgbClr val="020406"/>
                </a:solidFill>
                <a:latin typeface="+mn-lt"/>
              </a:rPr>
            </a:br>
            <a:r>
              <a:rPr lang="ru-RU" sz="2000" b="1" dirty="0">
                <a:solidFill>
                  <a:srgbClr val="020406"/>
                </a:solidFill>
                <a:latin typeface="+mn-lt"/>
              </a:rPr>
              <a:t>Мини-скульптуры</a:t>
            </a:r>
            <a:br>
              <a:rPr lang="ru-RU" sz="2000" b="1" dirty="0">
                <a:solidFill>
                  <a:srgbClr val="020406"/>
                </a:solidFill>
                <a:latin typeface="+mn-lt"/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</a:rPr>
              <a:t>                 </a:t>
            </a:r>
            <a:br>
              <a:rPr lang="ru-RU" sz="2000" b="1" dirty="0">
                <a:solidFill>
                  <a:srgbClr val="FF0000"/>
                </a:solidFill>
                <a:latin typeface="+mn-lt"/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Встреча с интересными людьми: </a:t>
            </a:r>
            <a:br>
              <a:rPr lang="ru-RU" sz="20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                             рассказ медсестры детского сада</a:t>
            </a:r>
            <a:br>
              <a:rPr lang="ru-RU" sz="20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rgbClr val="020406"/>
                </a:solidFill>
                <a:latin typeface="+mn-lt"/>
              </a:rPr>
              <a:t>«как нам камни помогут если мы заболели» .</a:t>
            </a:r>
            <a:endParaRPr lang="ru-RU" sz="2000" b="1" dirty="0">
              <a:solidFill>
                <a:srgbClr val="02040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18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576064"/>
          </a:xfrm>
        </p:spPr>
        <p:txBody>
          <a:bodyPr/>
          <a:lstStyle/>
          <a:p>
            <a:r>
              <a:rPr lang="ru-RU" dirty="0" smtClean="0"/>
              <a:t>           Речь и речевое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340768"/>
            <a:ext cx="6984776" cy="52459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Составление детьми творческих рассказов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Если б я был камнем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Словесное описание ребенком спрятанного им камня.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20406"/>
                </a:solidFill>
              </a:rPr>
              <a:t>Угадай какой я камень спрятал?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Создание альбома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20406"/>
                </a:solidFill>
              </a:rPr>
              <a:t>Стихи и загадки о камнях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7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1048" cy="685800"/>
          </a:xfrm>
        </p:spPr>
        <p:txBody>
          <a:bodyPr/>
          <a:lstStyle/>
          <a:p>
            <a:r>
              <a:rPr lang="ru-RU" dirty="0" smtClean="0"/>
              <a:t>Исследовательская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76400"/>
            <a:ext cx="5907360" cy="51816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20406"/>
                </a:solidFill>
              </a:rPr>
              <a:t>Опыты с камнями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Янтарь сравнение с канифолью. 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Соль (вырастили кристаллы соли, соленая вода не дает утонуть предмету) 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Рассматривание камней через лупу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Вода и камень (как вода разрушает камни)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Ознакомление детей с образованием и разрушением камней, гор, вулканов путем моделирования.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Ящик ощущений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8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Математика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1694656"/>
            <a:ext cx="5410200" cy="40386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Закрепление понятий о геометрических формах: 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Какой формы камень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Обучение навыкам счета: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Сосчитай камешки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Сколько тут камешков</a:t>
            </a:r>
          </a:p>
          <a:p>
            <a:endParaRPr lang="ru-RU" sz="2400" b="1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66992" cy="6858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Здоровье и физическое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20406"/>
                </a:solidFill>
              </a:rPr>
              <a:t>Хождение по каменной  и соляной дорожке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20406"/>
                </a:solidFill>
              </a:rPr>
              <a:t>Полоскание горла  и промывание носовые пазухи раствором соли (дома совместно с родителями)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rgbClr val="020406"/>
                </a:solidFill>
              </a:rPr>
              <a:t>Физминутки</a:t>
            </a:r>
            <a:endParaRPr lang="ru-RU" sz="2000" b="1" dirty="0" smtClean="0">
              <a:solidFill>
                <a:srgbClr val="020406"/>
              </a:solidFill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1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06152"/>
          </a:xfrm>
        </p:spPr>
        <p:txBody>
          <a:bodyPr/>
          <a:lstStyle/>
          <a:p>
            <a:r>
              <a:rPr lang="ru-RU" dirty="0" smtClean="0"/>
              <a:t>          Художественная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704"/>
            <a:ext cx="7992888" cy="5904656"/>
          </a:xfrm>
        </p:spPr>
        <p:txBody>
          <a:bodyPr/>
          <a:lstStyle/>
          <a:p>
            <a:pPr marL="0" indent="0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Пословицы и поговорки о камнях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Чтение сказов Бажова П.П.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20406"/>
                </a:solidFill>
              </a:rPr>
              <a:t>«Медной горы хозяйка»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«Каменный цветок»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«Горный мастер»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«Серебряное копытце»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Чтение сказки  Рыжова И.Н. 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«О чем шептались камешки?»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Чтение сказка Волкова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«Волшебник изумрудного города»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Чтение стихов о камнях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Загадки про камни и минералы</a:t>
            </a:r>
            <a:endParaRPr lang="ru-RU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Сказки</a:t>
            </a:r>
            <a:r>
              <a:rPr lang="ru-RU" sz="2000" b="1" dirty="0" smtClean="0">
                <a:solidFill>
                  <a:srgbClr val="020406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rgbClr val="020406"/>
                </a:solidFill>
              </a:rPr>
              <a:t>«Три поросенка», «</a:t>
            </a:r>
            <a:r>
              <a:rPr lang="ru-RU" sz="2000" b="1" dirty="0" err="1">
                <a:solidFill>
                  <a:srgbClr val="020406"/>
                </a:solidFill>
              </a:rPr>
              <a:t>Б</a:t>
            </a:r>
            <a:r>
              <a:rPr lang="ru-RU" sz="2000" b="1" dirty="0" err="1" smtClean="0">
                <a:solidFill>
                  <a:srgbClr val="020406"/>
                </a:solidFill>
              </a:rPr>
              <a:t>еляночка</a:t>
            </a:r>
            <a:r>
              <a:rPr lang="ru-RU" sz="2000" b="1" dirty="0" smtClean="0">
                <a:solidFill>
                  <a:srgbClr val="020406"/>
                </a:solidFill>
              </a:rPr>
              <a:t> и Розочка», «Янтарный замок»</a:t>
            </a:r>
          </a:p>
          <a:p>
            <a:endParaRPr lang="ru-RU" sz="2000" b="1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639000" cy="685800"/>
          </a:xfrm>
        </p:spPr>
        <p:txBody>
          <a:bodyPr/>
          <a:lstStyle/>
          <a:p>
            <a:r>
              <a:rPr lang="ru-RU" dirty="0" smtClean="0"/>
              <a:t>      Эстетическое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20406"/>
                </a:solidFill>
              </a:rPr>
              <a:t>Раскрашивание сюжета на  камнях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Составление панно и коллажа из камней.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Рисование мелками на асфальте.</a:t>
            </a:r>
          </a:p>
          <a:p>
            <a:pPr marL="0" indent="0">
              <a:buNone/>
            </a:pPr>
            <a:endParaRPr lang="ru-RU" sz="2400" b="1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5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11008" cy="685800"/>
          </a:xfrm>
        </p:spPr>
        <p:txBody>
          <a:bodyPr/>
          <a:lstStyle/>
          <a:p>
            <a:r>
              <a:rPr lang="ru-RU" dirty="0" smtClean="0"/>
              <a:t>         Театральная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20406"/>
                </a:solidFill>
              </a:rPr>
              <a:t>Настольный театр: 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Инсценировка отрывка сказа П.П. Бажова «Хозяйка медной горы»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«Три поросенка»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5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431088" cy="6858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выбранной темы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704856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20406"/>
                </a:solidFill>
              </a:rPr>
              <a:t>Проблема нравственно- патриотического воспитания детей в современном мире актуальна и сложна, так как уделяется мало внимание знакомству их с природой России. Живя в стране  богатом полезными ископаемыми, у детей нет знаний об окружающих нас камнях и минералах. Непосредственное общение с камнями оказывает большое влияние на формирование нравственных и патриотических чувств у ребенка. У детей формируется чувство гордости за свою страну, воспитывается бережное отношение к природным богатствам в недрах земли.  </a:t>
            </a:r>
            <a:endParaRPr lang="ru-RU" sz="2400" b="1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Конструирование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20406"/>
                </a:solidFill>
              </a:rPr>
              <a:t>Плоскостное моделирование-составление сюжетов из камешков.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Сооружение построек из камней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Дворец из камней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Каменные замки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Каменный цветок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338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Видеофильмы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20406"/>
                </a:solidFill>
              </a:rPr>
              <a:t>Малахитовая шкатулка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Каменный цветок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Серебряное копытце 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В гостях у гномов</a:t>
            </a:r>
          </a:p>
          <a:p>
            <a:r>
              <a:rPr lang="ru-RU" sz="2400" b="1" dirty="0" err="1" smtClean="0">
                <a:solidFill>
                  <a:srgbClr val="020406"/>
                </a:solidFill>
              </a:rPr>
              <a:t>Беляночка</a:t>
            </a:r>
            <a:r>
              <a:rPr lang="ru-RU" sz="2400" b="1" dirty="0" smtClean="0">
                <a:solidFill>
                  <a:srgbClr val="020406"/>
                </a:solidFill>
              </a:rPr>
              <a:t> и Розочка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Три поросенка</a:t>
            </a:r>
          </a:p>
          <a:p>
            <a:r>
              <a:rPr lang="ru-RU" sz="2400" b="1" dirty="0">
                <a:solidFill>
                  <a:srgbClr val="020406"/>
                </a:solidFill>
              </a:rPr>
              <a:t> </a:t>
            </a:r>
            <a:r>
              <a:rPr lang="ru-RU" sz="2400" b="1" dirty="0" smtClean="0">
                <a:solidFill>
                  <a:srgbClr val="020406"/>
                </a:solidFill>
              </a:rPr>
              <a:t>Волшебник изумрудного города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Янтарный замок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Травяная </a:t>
            </a:r>
            <a:r>
              <a:rPr lang="ru-RU" sz="2400" b="1" dirty="0" err="1" smtClean="0">
                <a:solidFill>
                  <a:srgbClr val="020406"/>
                </a:solidFill>
              </a:rPr>
              <a:t>западенка</a:t>
            </a:r>
            <a:endParaRPr lang="ru-RU" sz="2400" b="1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503096" cy="685800"/>
          </a:xfrm>
        </p:spPr>
        <p:txBody>
          <a:bodyPr/>
          <a:lstStyle/>
          <a:p>
            <a:r>
              <a:rPr lang="ru-RU" dirty="0" smtClean="0"/>
              <a:t>   Результат проекта дети -  знают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53127"/>
            <a:ext cx="7848872" cy="5472608"/>
          </a:xfrm>
        </p:spPr>
        <p:txBody>
          <a:bodyPr/>
          <a:lstStyle/>
          <a:p>
            <a:endParaRPr lang="ru-RU" sz="2400" b="1" dirty="0" smtClean="0">
              <a:solidFill>
                <a:srgbClr val="020406"/>
              </a:solidFill>
            </a:endParaRPr>
          </a:p>
          <a:p>
            <a:r>
              <a:rPr lang="ru-RU" sz="2400" b="1" dirty="0" smtClean="0">
                <a:solidFill>
                  <a:srgbClr val="020406"/>
                </a:solidFill>
              </a:rPr>
              <a:t>Из чего состоит почва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Какими полезными ископаемыми богата Россия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Знают название камней и их польза для людей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Что такое </a:t>
            </a:r>
            <a:r>
              <a:rPr lang="ru-RU" sz="2400" b="1" dirty="0" err="1" smtClean="0">
                <a:solidFill>
                  <a:srgbClr val="020406"/>
                </a:solidFill>
              </a:rPr>
              <a:t>литоротерапия</a:t>
            </a:r>
            <a:endParaRPr lang="ru-RU" sz="2400" b="1" dirty="0" smtClean="0">
              <a:solidFill>
                <a:srgbClr val="020406"/>
              </a:solidFill>
            </a:endParaRPr>
          </a:p>
          <a:p>
            <a:r>
              <a:rPr lang="ru-RU" sz="2400" b="1" dirty="0" smtClean="0">
                <a:solidFill>
                  <a:srgbClr val="020406"/>
                </a:solidFill>
              </a:rPr>
              <a:t>Проявляют познавательные способности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С удовольствием проявляют интерес и желание к творческой деятельности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Совершенствуют мелкую моторику рук </a:t>
            </a:r>
            <a:endParaRPr lang="ru-RU" sz="2400" b="1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198840" cy="685800"/>
          </a:xfrm>
        </p:spPr>
        <p:txBody>
          <a:bodyPr/>
          <a:lstStyle/>
          <a:p>
            <a:r>
              <a:rPr lang="ru-RU" dirty="0" smtClean="0"/>
              <a:t>         Подведение итогов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1676400"/>
            <a:ext cx="5839544" cy="4038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20406"/>
                </a:solidFill>
              </a:rPr>
              <a:t>Итоговое занятие КВН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20406"/>
                </a:solidFill>
              </a:rPr>
              <a:t> «Камни-это интересно».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Оформление музея камней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Оформление горы самоцветов</a:t>
            </a:r>
          </a:p>
          <a:p>
            <a:r>
              <a:rPr lang="ru-RU" sz="2400" b="1" dirty="0" smtClean="0">
                <a:solidFill>
                  <a:srgbClr val="020406"/>
                </a:solidFill>
              </a:rPr>
              <a:t>Оформление альбомов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7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638800" cy="1080120"/>
          </a:xfrm>
        </p:spPr>
        <p:txBody>
          <a:bodyPr/>
          <a:lstStyle/>
          <a:p>
            <a:r>
              <a:rPr lang="ru-RU" dirty="0" smtClean="0"/>
              <a:t>             Мониторинг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803121"/>
              </p:ext>
            </p:extLst>
          </p:nvPr>
        </p:nvGraphicFramePr>
        <p:xfrm>
          <a:off x="1403648" y="1484784"/>
          <a:ext cx="774035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17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Тип проекта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556792"/>
            <a:ext cx="5904656" cy="4038600"/>
          </a:xfrm>
        </p:spPr>
        <p:txBody>
          <a:bodyPr/>
          <a:lstStyle/>
          <a:p>
            <a:pPr marL="0" indent="0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 Игровое-информационно–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     исследовательское.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3200" dirty="0" smtClean="0"/>
              <a:t>Цель проекта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76400"/>
            <a:ext cx="7416824" cy="448890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20406"/>
                </a:solidFill>
              </a:rPr>
              <a:t>Познакомить детей  с разнообразием камней в природе, через игровую, экспериментальную деятельность с учетом возрастных и индивидуальных особенностей при сотрудничестве со взрослыми, с их особенностями свойствами и применение человеком …</a:t>
            </a:r>
          </a:p>
          <a:p>
            <a:pPr marL="0" indent="0">
              <a:buNone/>
            </a:pPr>
            <a:endParaRPr lang="ru-RU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87072" cy="1096228"/>
          </a:xfrm>
        </p:spPr>
        <p:txBody>
          <a:bodyPr/>
          <a:lstStyle/>
          <a:p>
            <a:r>
              <a:rPr lang="ru-RU" sz="3200" dirty="0" smtClean="0"/>
              <a:t>  Задачи реализуемые в проекте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77228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20406"/>
                </a:solidFill>
              </a:rPr>
              <a:t>Обучающие :</a:t>
            </a:r>
          </a:p>
          <a:p>
            <a:endParaRPr lang="ru-RU" sz="2800" b="1" dirty="0" smtClean="0">
              <a:solidFill>
                <a:srgbClr val="020406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20406"/>
                </a:solidFill>
              </a:rPr>
              <a:t>Изучить </a:t>
            </a:r>
            <a:r>
              <a:rPr lang="ru-RU" sz="2000" b="1" dirty="0">
                <a:solidFill>
                  <a:srgbClr val="020406"/>
                </a:solidFill>
              </a:rPr>
              <a:t>камни, которые нас окружают.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b="1" dirty="0">
                <a:solidFill>
                  <a:srgbClr val="020406"/>
                </a:solidFill>
              </a:rPr>
              <a:t>Узнать как можно больше о камнях (что это такое, их названия, </a:t>
            </a:r>
            <a:r>
              <a:rPr lang="ru-RU" sz="2000" b="1" dirty="0" smtClean="0">
                <a:solidFill>
                  <a:srgbClr val="020406"/>
                </a:solidFill>
              </a:rPr>
              <a:t>истории, легенды </a:t>
            </a:r>
            <a:r>
              <a:rPr lang="ru-RU" sz="2000" b="1" dirty="0">
                <a:solidFill>
                  <a:srgbClr val="020406"/>
                </a:solidFill>
              </a:rPr>
              <a:t>связанные с камнями, как они появились на </a:t>
            </a:r>
            <a:r>
              <a:rPr lang="ru-RU" sz="2000" b="1" dirty="0" smtClean="0">
                <a:solidFill>
                  <a:srgbClr val="020406"/>
                </a:solidFill>
              </a:rPr>
              <a:t>Земле, их пользе для людей).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20406"/>
                </a:solidFill>
              </a:rPr>
              <a:t>Формировать умение обследовать камни, называть их свойства и особенности.</a:t>
            </a:r>
            <a:endParaRPr lang="ru-RU" sz="2000" b="1" dirty="0">
              <a:solidFill>
                <a:srgbClr val="020406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20406"/>
                </a:solidFill>
              </a:rPr>
              <a:t>Учить классифицировать камни по их отличительным признакам.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b="1" dirty="0">
                <a:solidFill>
                  <a:srgbClr val="020406"/>
                </a:solidFill>
              </a:rPr>
              <a:t>Собрать коллекцию камней на улицах города и дома</a:t>
            </a:r>
            <a:r>
              <a:rPr lang="ru-RU" sz="2000" b="1" dirty="0" smtClean="0">
                <a:solidFill>
                  <a:srgbClr val="020406"/>
                </a:solidFill>
              </a:rPr>
              <a:t>.</a:t>
            </a:r>
            <a:endParaRPr lang="ru-RU" sz="2000" b="1" dirty="0">
              <a:solidFill>
                <a:srgbClr val="020406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ru-RU" sz="2000" b="1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582341"/>
            <a:ext cx="698477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20406"/>
                </a:solidFill>
              </a:rPr>
              <a:t>Воспитательные :</a:t>
            </a:r>
          </a:p>
          <a:p>
            <a:endParaRPr lang="ru-RU" sz="2400" b="1" dirty="0">
              <a:solidFill>
                <a:srgbClr val="020406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>
                <a:solidFill>
                  <a:srgbClr val="020406"/>
                </a:solidFill>
              </a:rPr>
              <a:t>Формировать интерес к объектам неживой природы и к опытной деятельности с ними.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>
                <a:solidFill>
                  <a:srgbClr val="020406"/>
                </a:solidFill>
              </a:rPr>
              <a:t>Развивать эстетический вкус при знакомстве с изделиями из камня.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>
                <a:solidFill>
                  <a:srgbClr val="020406"/>
                </a:solidFill>
              </a:rPr>
              <a:t>Воспитывать бережное отношение к камням и сделанными из них </a:t>
            </a:r>
            <a:r>
              <a:rPr lang="ru-RU" sz="2000" b="1" dirty="0" smtClean="0">
                <a:solidFill>
                  <a:srgbClr val="020406"/>
                </a:solidFill>
              </a:rPr>
              <a:t>предметам искусства.</a:t>
            </a:r>
            <a:endParaRPr lang="ru-RU" sz="2000" b="1" dirty="0">
              <a:solidFill>
                <a:srgbClr val="020406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>
                <a:solidFill>
                  <a:srgbClr val="020406"/>
                </a:solidFill>
              </a:rPr>
              <a:t>Воспитывать нравственно- патриотические чувства к родному краю.</a:t>
            </a:r>
          </a:p>
          <a:p>
            <a:endParaRPr lang="ru-RU" sz="2400" b="1" dirty="0">
              <a:solidFill>
                <a:srgbClr val="020406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9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         Новизна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920880" cy="5184576"/>
          </a:xfrm>
        </p:spPr>
        <p:txBody>
          <a:bodyPr/>
          <a:lstStyle/>
          <a:p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rgbClr val="020406"/>
                </a:solidFill>
              </a:rPr>
              <a:t>Появилась новая наука –</a:t>
            </a:r>
            <a:r>
              <a:rPr lang="ru-RU" sz="2400" b="1" dirty="0" err="1" smtClean="0">
                <a:solidFill>
                  <a:srgbClr val="020406"/>
                </a:solidFill>
              </a:rPr>
              <a:t>литотерапия</a:t>
            </a:r>
            <a:r>
              <a:rPr lang="ru-RU" sz="2400" b="1" dirty="0" smtClean="0">
                <a:solidFill>
                  <a:srgbClr val="020406"/>
                </a:solidFill>
              </a:rPr>
              <a:t>, когда вместо лекарств человек прибегает к помощи камней и минералов. Выяснилось что камни еще, кроме непосредственного лечебного воздействия на человека оказывают терапевтическое влияние: психика человека воспринимает цвет камня, который обладает определенными свойствами и оказывает оздоравливающе действие на организм в целом. </a:t>
            </a:r>
            <a:endParaRPr lang="ru-RU" b="1" dirty="0">
              <a:solidFill>
                <a:srgbClr val="0204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Участники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988840"/>
            <a:ext cx="5328592" cy="3678560"/>
          </a:xfrm>
        </p:spPr>
        <p:txBody>
          <a:bodyPr/>
          <a:lstStyle/>
          <a:p>
            <a:r>
              <a:rPr lang="ru-RU" sz="2400" b="1" dirty="0">
                <a:solidFill>
                  <a:srgbClr val="020406"/>
                </a:solidFill>
              </a:rPr>
              <a:t>Дети 5-7 лет , воспитатель группы Новикова А. А. , родители детей.</a:t>
            </a:r>
          </a:p>
          <a:p>
            <a:endParaRPr lang="ru-RU" sz="2400" b="1" dirty="0">
              <a:solidFill>
                <a:srgbClr val="020406"/>
              </a:solidFill>
            </a:endParaRPr>
          </a:p>
          <a:p>
            <a:r>
              <a:rPr lang="ru-RU" sz="2400" b="1" dirty="0">
                <a:solidFill>
                  <a:srgbClr val="020406"/>
                </a:solidFill>
              </a:rPr>
              <a:t>Сроки реализации: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20406"/>
                </a:solidFill>
              </a:rPr>
              <a:t>           2011-2012 учебный  </a:t>
            </a:r>
            <a:r>
              <a:rPr lang="ru-RU" sz="2400" b="1" dirty="0">
                <a:solidFill>
                  <a:srgbClr val="020406"/>
                </a:solidFill>
              </a:rPr>
              <a:t>гг..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3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5638800" cy="685800"/>
          </a:xfrm>
        </p:spPr>
        <p:txBody>
          <a:bodyPr/>
          <a:lstStyle/>
          <a:p>
            <a:r>
              <a:rPr lang="ru-RU" sz="3200" dirty="0" smtClean="0"/>
              <a:t>План достижения цели</a:t>
            </a:r>
            <a:endParaRPr lang="ru-RU" sz="3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28792585"/>
              </p:ext>
            </p:extLst>
          </p:nvPr>
        </p:nvGraphicFramePr>
        <p:xfrm>
          <a:off x="323528" y="648072"/>
          <a:ext cx="864096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6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3_Blue green">
  <a:themeElements>
    <a:clrScheme name="Office Theme 10">
      <a:dk1>
        <a:srgbClr val="446EB2"/>
      </a:dk1>
      <a:lt1>
        <a:srgbClr val="BDCFA7"/>
      </a:lt1>
      <a:dk2>
        <a:srgbClr val="123E96"/>
      </a:dk2>
      <a:lt2>
        <a:srgbClr val="336699"/>
      </a:lt2>
      <a:accent1>
        <a:srgbClr val="9CC08E"/>
      </a:accent1>
      <a:accent2>
        <a:srgbClr val="3333CC"/>
      </a:accent2>
      <a:accent3>
        <a:srgbClr val="DBE4D0"/>
      </a:accent3>
      <a:accent4>
        <a:srgbClr val="395D97"/>
      </a:accent4>
      <a:accent5>
        <a:srgbClr val="CBDCC6"/>
      </a:accent5>
      <a:accent6>
        <a:srgbClr val="2D2DB9"/>
      </a:accent6>
      <a:hlink>
        <a:srgbClr val="E8FAB0"/>
      </a:hlink>
      <a:folHlink>
        <a:srgbClr val="0B52A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00"/>
        </a:dk1>
        <a:lt1>
          <a:srgbClr val="FFFFFF"/>
        </a:lt1>
        <a:dk2>
          <a:srgbClr val="000000"/>
        </a:dk2>
        <a:lt2>
          <a:srgbClr val="969696"/>
        </a:lt2>
        <a:accent1>
          <a:srgbClr val="84D07E"/>
        </a:accent1>
        <a:accent2>
          <a:srgbClr val="F1B997"/>
        </a:accent2>
        <a:accent3>
          <a:srgbClr val="FFFFFF"/>
        </a:accent3>
        <a:accent4>
          <a:srgbClr val="005600"/>
        </a:accent4>
        <a:accent5>
          <a:srgbClr val="C2E4C0"/>
        </a:accent5>
        <a:accent6>
          <a:srgbClr val="DAA788"/>
        </a:accent6>
        <a:hlink>
          <a:srgbClr val="6600C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CBB6D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FDABA"/>
        </a:accent5>
        <a:accent6>
          <a:srgbClr val="B9B9E7"/>
        </a:accent6>
        <a:hlink>
          <a:srgbClr val="3333CC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66"/>
        </a:dk1>
        <a:lt1>
          <a:srgbClr val="D7D7EA"/>
        </a:lt1>
        <a:dk2>
          <a:srgbClr val="333399"/>
        </a:dk2>
        <a:lt2>
          <a:srgbClr val="25252F"/>
        </a:lt2>
        <a:accent1>
          <a:srgbClr val="B8E1A1"/>
        </a:accent1>
        <a:accent2>
          <a:srgbClr val="9797DD"/>
        </a:accent2>
        <a:accent3>
          <a:srgbClr val="E8E8F3"/>
        </a:accent3>
        <a:accent4>
          <a:srgbClr val="2A5656"/>
        </a:accent4>
        <a:accent5>
          <a:srgbClr val="D8EECD"/>
        </a:accent5>
        <a:accent6>
          <a:srgbClr val="8888C8"/>
        </a:accent6>
        <a:hlink>
          <a:srgbClr val="6633CC"/>
        </a:hlink>
        <a:folHlink>
          <a:srgbClr val="6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8E3E"/>
        </a:dk1>
        <a:lt1>
          <a:srgbClr val="99CC00"/>
        </a:lt1>
        <a:dk2>
          <a:srgbClr val="000099"/>
        </a:dk2>
        <a:lt2>
          <a:srgbClr val="3E3E5C"/>
        </a:lt2>
        <a:accent1>
          <a:srgbClr val="BEDC8C"/>
        </a:accent1>
        <a:accent2>
          <a:srgbClr val="CCECFF"/>
        </a:accent2>
        <a:accent3>
          <a:srgbClr val="CAE2AA"/>
        </a:accent3>
        <a:accent4>
          <a:srgbClr val="347834"/>
        </a:accent4>
        <a:accent5>
          <a:srgbClr val="DBEBC5"/>
        </a:accent5>
        <a:accent6>
          <a:srgbClr val="B9D6E7"/>
        </a:accent6>
        <a:hlink>
          <a:srgbClr val="6600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99"/>
        </a:dk1>
        <a:lt1>
          <a:srgbClr val="FFFFFF"/>
        </a:lt1>
        <a:dk2>
          <a:srgbClr val="0000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82"/>
        </a:accent4>
        <a:accent5>
          <a:srgbClr val="DAEDEF"/>
        </a:accent5>
        <a:accent6>
          <a:srgbClr val="2D2D8A"/>
        </a:accent6>
        <a:hlink>
          <a:srgbClr val="009A4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DEF6F1"/>
        </a:lt1>
        <a:dk2>
          <a:srgbClr val="000066"/>
        </a:dk2>
        <a:lt2>
          <a:srgbClr val="969696"/>
        </a:lt2>
        <a:accent1>
          <a:srgbClr val="E1F3F3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8F8"/>
        </a:accent5>
        <a:accent6>
          <a:srgbClr val="7FB3E7"/>
        </a:accent6>
        <a:hlink>
          <a:srgbClr val="6600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7D2EE6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7129D0"/>
        </a:accent6>
        <a:hlink>
          <a:srgbClr val="1BBD0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A5A86"/>
        </a:dk1>
        <a:lt1>
          <a:srgbClr val="F0FFCD"/>
        </a:lt1>
        <a:dk2>
          <a:srgbClr val="8AA2D2"/>
        </a:dk2>
        <a:lt2>
          <a:srgbClr val="2D2015"/>
        </a:lt2>
        <a:accent1>
          <a:srgbClr val="D8DAFC"/>
        </a:accent1>
        <a:accent2>
          <a:srgbClr val="CC99CC"/>
        </a:accent2>
        <a:accent3>
          <a:srgbClr val="F6FFE3"/>
        </a:accent3>
        <a:accent4>
          <a:srgbClr val="4C4C72"/>
        </a:accent4>
        <a:accent5>
          <a:srgbClr val="E9EAFD"/>
        </a:accent5>
        <a:accent6>
          <a:srgbClr val="B98AB9"/>
        </a:accent6>
        <a:hlink>
          <a:srgbClr val="2AA22D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7ABFF"/>
        </a:dk1>
        <a:lt1>
          <a:srgbClr val="CCECFF"/>
        </a:lt1>
        <a:dk2>
          <a:srgbClr val="000099"/>
        </a:dk2>
        <a:lt2>
          <a:srgbClr val="003366"/>
        </a:lt2>
        <a:accent1>
          <a:srgbClr val="225EA6"/>
        </a:accent1>
        <a:accent2>
          <a:srgbClr val="6600CC"/>
        </a:accent2>
        <a:accent3>
          <a:srgbClr val="E2F4FF"/>
        </a:accent3>
        <a:accent4>
          <a:srgbClr val="4991DA"/>
        </a:accent4>
        <a:accent5>
          <a:srgbClr val="ABB6D0"/>
        </a:accent5>
        <a:accent6>
          <a:srgbClr val="5C00B9"/>
        </a:accent6>
        <a:hlink>
          <a:srgbClr val="C1E64C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446EB2"/>
        </a:dk1>
        <a:lt1>
          <a:srgbClr val="BDCFA7"/>
        </a:lt1>
        <a:dk2>
          <a:srgbClr val="123E96"/>
        </a:dk2>
        <a:lt2>
          <a:srgbClr val="336699"/>
        </a:lt2>
        <a:accent1>
          <a:srgbClr val="9CC08E"/>
        </a:accent1>
        <a:accent2>
          <a:srgbClr val="3333CC"/>
        </a:accent2>
        <a:accent3>
          <a:srgbClr val="DBE4D0"/>
        </a:accent3>
        <a:accent4>
          <a:srgbClr val="395D97"/>
        </a:accent4>
        <a:accent5>
          <a:srgbClr val="CBDCC6"/>
        </a:accent5>
        <a:accent6>
          <a:srgbClr val="2D2DB9"/>
        </a:accent6>
        <a:hlink>
          <a:srgbClr val="E8FAB0"/>
        </a:hlink>
        <a:folHlink>
          <a:srgbClr val="0B52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Anim-3_Blue green</Template>
  <TotalTime>383</TotalTime>
  <Words>851</Words>
  <Application>Microsoft Office PowerPoint</Application>
  <PresentationFormat>Экран (4:3)</PresentationFormat>
  <Paragraphs>162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Anim-3_Blue green</vt:lpstr>
      <vt:lpstr>     Педагогический проект          «В гостях у Хозяйки                 медной горы.»</vt:lpstr>
      <vt:lpstr>Актуальность выбранной темы</vt:lpstr>
      <vt:lpstr>            Тип проекта </vt:lpstr>
      <vt:lpstr>   Цель проекта</vt:lpstr>
      <vt:lpstr>  Задачи реализуемые в проекте</vt:lpstr>
      <vt:lpstr>Презентация PowerPoint</vt:lpstr>
      <vt:lpstr>         Новизна</vt:lpstr>
      <vt:lpstr>                 Участники </vt:lpstr>
      <vt:lpstr>План достижения цели</vt:lpstr>
      <vt:lpstr>               Игровая деятельность</vt:lpstr>
      <vt:lpstr>  Социальное развитие</vt:lpstr>
      <vt:lpstr>Оформление коллекций камней « В мире прекрасного» Рассматривание изделий из полудрагоценных камней  Статуэтки Украшения Картины Мини-скульптуры                     Встреча с интересными людьми:                                рассказ медсестры детского сада  «как нам камни помогут если мы заболели» .</vt:lpstr>
      <vt:lpstr>           Речь и речевое развитие</vt:lpstr>
      <vt:lpstr>Исследовательская деятельность</vt:lpstr>
      <vt:lpstr>           Математика</vt:lpstr>
      <vt:lpstr> Здоровье и физическое развитие</vt:lpstr>
      <vt:lpstr>          Художественная литература</vt:lpstr>
      <vt:lpstr>      Эстетическое развитие</vt:lpstr>
      <vt:lpstr>         Театральная деятельность</vt:lpstr>
      <vt:lpstr>          Конструирование </vt:lpstr>
      <vt:lpstr>        Видеофильмы</vt:lpstr>
      <vt:lpstr>   Результат проекта дети -  знают</vt:lpstr>
      <vt:lpstr>         Подведение итогов</vt:lpstr>
      <vt:lpstr>             Мониторинг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     «В гостях у Хозяйки           медной горы.»</dc:title>
  <dc:subject>Анимированный шаблон</dc:subject>
  <dc:creator>Асия</dc:creator>
  <dc:description>Презентации по МХК, шаблоны PowerPoint - http://freeppt.ru/</dc:description>
  <cp:lastModifiedBy>Асия</cp:lastModifiedBy>
  <cp:revision>41</cp:revision>
  <cp:lastPrinted>1601-01-01T00:00:00Z</cp:lastPrinted>
  <dcterms:created xsi:type="dcterms:W3CDTF">2012-04-04T06:40:15Z</dcterms:created>
  <dcterms:modified xsi:type="dcterms:W3CDTF">2012-04-25T21:14:02Z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TC010721221033</vt:lpwstr>
  </property>
</Properties>
</file>