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8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5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1D0E0-D6DD-48A2-9C23-F069B9E73D6B}" type="datetimeFigureOut">
              <a:rPr lang="ru-RU" smtClean="0"/>
              <a:pPr/>
              <a:t>05.02.2012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65585-58FC-49D4-B9E5-144524D8996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D794-28CE-48FB-9DD5-32F1A65605D2}" type="datetimeFigureOut">
              <a:rPr lang="ru-RU" smtClean="0"/>
              <a:pPr/>
              <a:t>05.02.2012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3C30-8A9E-455E-B855-4F7BD6A680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D794-28CE-48FB-9DD5-32F1A65605D2}" type="datetimeFigureOut">
              <a:rPr lang="ru-RU" smtClean="0"/>
              <a:pPr/>
              <a:t>05.02.2012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3C30-8A9E-455E-B855-4F7BD6A680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8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D794-28CE-48FB-9DD5-32F1A65605D2}" type="datetimeFigureOut">
              <a:rPr lang="ru-RU" smtClean="0"/>
              <a:pPr/>
              <a:t>05.02.2012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3C30-8A9E-455E-B855-4F7BD6A680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D794-28CE-48FB-9DD5-32F1A65605D2}" type="datetimeFigureOut">
              <a:rPr lang="ru-RU" smtClean="0"/>
              <a:pPr/>
              <a:t>05.02.2012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3C30-8A9E-455E-B855-4F7BD6A680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D794-28CE-48FB-9DD5-32F1A65605D2}" type="datetimeFigureOut">
              <a:rPr lang="ru-RU" smtClean="0"/>
              <a:pPr/>
              <a:t>05.02.2012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3C30-8A9E-455E-B855-4F7BD6A680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D794-28CE-48FB-9DD5-32F1A65605D2}" type="datetimeFigureOut">
              <a:rPr lang="ru-RU" smtClean="0"/>
              <a:pPr/>
              <a:t>05.02.2012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3C30-8A9E-455E-B855-4F7BD6A680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D794-28CE-48FB-9DD5-32F1A65605D2}" type="datetimeFigureOut">
              <a:rPr lang="ru-RU" smtClean="0"/>
              <a:pPr/>
              <a:t>05.02.2012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3C30-8A9E-455E-B855-4F7BD6A680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D794-28CE-48FB-9DD5-32F1A65605D2}" type="datetimeFigureOut">
              <a:rPr lang="ru-RU" smtClean="0"/>
              <a:pPr/>
              <a:t>05.02.2012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3C30-8A9E-455E-B855-4F7BD6A680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D794-28CE-48FB-9DD5-32F1A65605D2}" type="datetimeFigureOut">
              <a:rPr lang="ru-RU" smtClean="0"/>
              <a:pPr/>
              <a:t>05.02.2012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3C30-8A9E-455E-B855-4F7BD6A680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D794-28CE-48FB-9DD5-32F1A65605D2}" type="datetimeFigureOut">
              <a:rPr lang="ru-RU" smtClean="0"/>
              <a:pPr/>
              <a:t>05.02.2012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3C30-8A9E-455E-B855-4F7BD6A680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D794-28CE-48FB-9DD5-32F1A65605D2}" type="datetimeFigureOut">
              <a:rPr lang="ru-RU" smtClean="0"/>
              <a:pPr/>
              <a:t>05.02.2012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13C30-8A9E-455E-B855-4F7BD6A680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3D794-28CE-48FB-9DD5-32F1A65605D2}" type="datetimeFigureOut">
              <a:rPr lang="ru-RU" smtClean="0"/>
              <a:pPr/>
              <a:t>05.02.2012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13C30-8A9E-455E-B855-4F7BD6A680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23528"/>
            <a:ext cx="5829300" cy="489654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Конспект родительского собрания</a:t>
            </a:r>
            <a:br>
              <a:rPr lang="ru-RU" sz="2000" dirty="0" smtClean="0"/>
            </a:br>
            <a:r>
              <a:rPr lang="en-US" sz="2000" b="1" dirty="0" smtClean="0"/>
              <a:t>“</a:t>
            </a:r>
            <a:r>
              <a:rPr lang="ru-RU" sz="2000" b="1" dirty="0" smtClean="0"/>
              <a:t>Детские капризы</a:t>
            </a:r>
            <a:r>
              <a:rPr lang="en-US" sz="2000" b="1" dirty="0" smtClean="0"/>
              <a:t>”</a:t>
            </a:r>
            <a:r>
              <a:rPr lang="ru-RU" sz="2000" b="1" dirty="0" smtClean="0"/>
              <a:t>.</a:t>
            </a:r>
            <a:br>
              <a:rPr lang="ru-RU" sz="20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dirty="0" smtClean="0"/>
              <a:t>Средняя группа №3.</a:t>
            </a:r>
            <a:endParaRPr lang="ru-RU" sz="20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6084168"/>
            <a:ext cx="4800600" cy="2304256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Подготовили и провели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Евсеенкова Е.Е.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Зорина Г.Е.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2656" y="1"/>
            <a:ext cx="6172200" cy="878497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i="1" u="sng" dirty="0" smtClean="0"/>
              <a:t>7. Высказывания великих людей.</a:t>
            </a:r>
          </a:p>
          <a:p>
            <a:pPr algn="ctr">
              <a:buNone/>
            </a:pPr>
            <a:endParaRPr lang="ru-RU" sz="1600" i="1" u="sng" dirty="0" smtClean="0"/>
          </a:p>
          <a:p>
            <a:pPr algn="ctr">
              <a:buNone/>
            </a:pPr>
            <a:r>
              <a:rPr lang="ru-RU" sz="1400" dirty="0" smtClean="0"/>
              <a:t>На каждом столе лежат карточки с пословицами, высказываниями великих людей по  теме воспитания. Под музыку карточки передаются по кругу. Таким образом родители знакомятся с содержанием каждой карточки.</a:t>
            </a:r>
          </a:p>
          <a:p>
            <a:pPr algn="ctr">
              <a:buNone/>
            </a:pPr>
            <a:endParaRPr lang="ru-RU" sz="1400" dirty="0" smtClean="0"/>
          </a:p>
          <a:p>
            <a:pPr algn="ctr">
              <a:buFont typeface="Wingdings" pitchFamily="2" charset="2"/>
              <a:buChar char="v"/>
            </a:pPr>
            <a:r>
              <a:rPr lang="en-US" sz="1400" i="1" dirty="0" smtClean="0"/>
              <a:t>“</a:t>
            </a:r>
            <a:r>
              <a:rPr lang="ru-RU" sz="1400" i="1" dirty="0" smtClean="0"/>
              <a:t>Наши дети – это наша старость. Правильное воспитание – это наша счастливая старость, плохое воспитание – это наше будущее горе, это наши слезы, это наша вина перед другими людьми, перед всей страной</a:t>
            </a:r>
            <a:r>
              <a:rPr lang="en-US" sz="1400" i="1" dirty="0" smtClean="0"/>
              <a:t>”</a:t>
            </a:r>
            <a:r>
              <a:rPr lang="ru-RU" sz="1400" i="1" dirty="0" smtClean="0"/>
              <a:t>.</a:t>
            </a:r>
          </a:p>
          <a:p>
            <a:pPr algn="r">
              <a:buNone/>
            </a:pPr>
            <a:r>
              <a:rPr lang="ru-RU" sz="1400" i="1" dirty="0" smtClean="0"/>
              <a:t>А.С.Макаренко - советский педагог</a:t>
            </a:r>
          </a:p>
          <a:p>
            <a:pPr algn="ctr">
              <a:buFont typeface="Wingdings" pitchFamily="2" charset="2"/>
              <a:buChar char="v"/>
            </a:pPr>
            <a:r>
              <a:rPr lang="en-US" sz="1400" i="1" dirty="0" smtClean="0"/>
              <a:t>“</a:t>
            </a:r>
            <a:r>
              <a:rPr lang="ru-RU" sz="1400" i="1" dirty="0" smtClean="0"/>
              <a:t>Воспитание- это менее всего слова, то есть слова в последнюю очередь, а прежде поступок, действие, пример</a:t>
            </a:r>
            <a:r>
              <a:rPr lang="en-US" sz="1400" i="1" dirty="0" smtClean="0"/>
              <a:t>”</a:t>
            </a:r>
            <a:r>
              <a:rPr lang="ru-RU" sz="1400" i="1" dirty="0" smtClean="0"/>
              <a:t>.</a:t>
            </a:r>
          </a:p>
          <a:p>
            <a:pPr algn="r">
              <a:buNone/>
            </a:pPr>
            <a:r>
              <a:rPr lang="ru-RU" sz="1400" i="1" dirty="0" smtClean="0"/>
              <a:t>А. </a:t>
            </a:r>
            <a:r>
              <a:rPr lang="ru-RU" sz="1400" i="1" dirty="0" err="1" smtClean="0"/>
              <a:t>Маркуша</a:t>
            </a:r>
            <a:r>
              <a:rPr lang="ru-RU" sz="1400" i="1" dirty="0" smtClean="0"/>
              <a:t> - писатель</a:t>
            </a:r>
          </a:p>
          <a:p>
            <a:pPr algn="ctr">
              <a:buFont typeface="Wingdings" pitchFamily="2" charset="2"/>
              <a:buChar char="v"/>
            </a:pPr>
            <a:r>
              <a:rPr lang="en-US" sz="1400" i="1" dirty="0" smtClean="0"/>
              <a:t>“</a:t>
            </a:r>
            <a:r>
              <a:rPr lang="ru-RU" sz="1400" i="1" dirty="0" smtClean="0"/>
              <a:t>Новорожденные везде плачут одинаково. Когда же они вырастают, у них оказываются неодинаковые привычки. Это результат воспитания.</a:t>
            </a:r>
            <a:r>
              <a:rPr lang="en-US" sz="1400" i="1" dirty="0" smtClean="0"/>
              <a:t>”</a:t>
            </a:r>
            <a:endParaRPr lang="ru-RU" sz="1400" i="1" dirty="0" smtClean="0"/>
          </a:p>
          <a:p>
            <a:pPr algn="r">
              <a:buNone/>
            </a:pPr>
            <a:r>
              <a:rPr lang="ru-RU" sz="1400" i="1" dirty="0" err="1" smtClean="0"/>
              <a:t>Сюньцзы</a:t>
            </a:r>
            <a:r>
              <a:rPr lang="ru-RU" sz="1400" i="1" dirty="0" smtClean="0"/>
              <a:t> - китайский философ</a:t>
            </a:r>
          </a:p>
          <a:p>
            <a:pPr algn="ctr">
              <a:buFont typeface="Wingdings" pitchFamily="2" charset="2"/>
              <a:buChar char="v"/>
            </a:pPr>
            <a:r>
              <a:rPr lang="en-US" sz="1400" i="1" dirty="0" smtClean="0"/>
              <a:t>“</a:t>
            </a:r>
            <a:r>
              <a:rPr lang="ru-RU" sz="1400" i="1" dirty="0" smtClean="0"/>
              <a:t>Нет ничего труднее, как перевоспитать человека, плохо воспитанного.</a:t>
            </a:r>
            <a:r>
              <a:rPr lang="en-US" sz="1400" i="1" dirty="0" smtClean="0"/>
              <a:t>”</a:t>
            </a:r>
            <a:endParaRPr lang="ru-RU" sz="1400" i="1" dirty="0" smtClean="0"/>
          </a:p>
          <a:p>
            <a:pPr algn="r">
              <a:buNone/>
            </a:pPr>
            <a:r>
              <a:rPr lang="ru-RU" sz="1400" i="1" dirty="0" smtClean="0"/>
              <a:t>Я.Коменский-основоположник педагогики</a:t>
            </a:r>
          </a:p>
          <a:p>
            <a:pPr algn="ctr">
              <a:buFont typeface="Wingdings" pitchFamily="2" charset="2"/>
              <a:buChar char="v"/>
            </a:pPr>
            <a:r>
              <a:rPr lang="en-US" sz="1400" i="1" dirty="0" smtClean="0"/>
              <a:t>“</a:t>
            </a:r>
            <a:r>
              <a:rPr lang="ru-RU" sz="1400" i="1" dirty="0" smtClean="0"/>
              <a:t>Из всех творений самое прекрасное- получивший прекрасное воспитание человек.</a:t>
            </a:r>
            <a:r>
              <a:rPr lang="en-US" sz="1400" i="1" dirty="0" smtClean="0"/>
              <a:t>”</a:t>
            </a:r>
            <a:endParaRPr lang="ru-RU" sz="1400" i="1" dirty="0" smtClean="0"/>
          </a:p>
          <a:p>
            <a:pPr algn="r">
              <a:buNone/>
            </a:pPr>
            <a:r>
              <a:rPr lang="ru-RU" sz="1400" i="1" dirty="0" smtClean="0"/>
              <a:t>Эпиктет - древнегреческий философ</a:t>
            </a:r>
          </a:p>
          <a:p>
            <a:pPr algn="r">
              <a:buNone/>
            </a:pPr>
            <a:endParaRPr lang="ru-RU" sz="1400" i="1" dirty="0" smtClean="0"/>
          </a:p>
          <a:p>
            <a:pPr algn="r">
              <a:buNone/>
            </a:pPr>
            <a:endParaRPr lang="ru-RU" sz="1400" i="1" dirty="0" smtClean="0"/>
          </a:p>
          <a:p>
            <a:pPr algn="ctr">
              <a:buFont typeface="Wingdings" pitchFamily="2" charset="2"/>
              <a:buChar char="v"/>
            </a:pPr>
            <a:r>
              <a:rPr lang="ru-RU" sz="1400" i="1" dirty="0" smtClean="0"/>
              <a:t>Учи жену без детей, а детей без людей.</a:t>
            </a:r>
          </a:p>
          <a:p>
            <a:pPr algn="ctr">
              <a:buFont typeface="Wingdings" pitchFamily="2" charset="2"/>
              <a:buChar char="v"/>
            </a:pPr>
            <a:r>
              <a:rPr lang="ru-RU" sz="1400" i="1" dirty="0" smtClean="0"/>
              <a:t>Поверьте не стареющей примете</a:t>
            </a:r>
            <a:r>
              <a:rPr lang="en-US" sz="1400" i="1" dirty="0" smtClean="0"/>
              <a:t>:</a:t>
            </a:r>
            <a:r>
              <a:rPr lang="ru-RU" sz="1400" i="1" dirty="0" smtClean="0"/>
              <a:t> век плачут избалованные дети.</a:t>
            </a:r>
          </a:p>
          <a:p>
            <a:pPr algn="ctr">
              <a:buFont typeface="Wingdings" pitchFamily="2" charset="2"/>
              <a:buChar char="v"/>
            </a:pPr>
            <a:r>
              <a:rPr lang="ru-RU" sz="1400" i="1" dirty="0" smtClean="0"/>
              <a:t>Отец не научил – чужой дядя не научит.</a:t>
            </a:r>
          </a:p>
          <a:p>
            <a:pPr algn="ctr">
              <a:buFont typeface="Wingdings" pitchFamily="2" charset="2"/>
              <a:buChar char="v"/>
            </a:pPr>
            <a:r>
              <a:rPr lang="ru-RU" sz="1400" i="1" dirty="0" smtClean="0"/>
              <a:t>Что в детстве воспитаешь, на то в старости и обопрешься.</a:t>
            </a:r>
          </a:p>
          <a:p>
            <a:pPr algn="ctr">
              <a:buFont typeface="Wingdings" pitchFamily="2" charset="2"/>
              <a:buChar char="v"/>
            </a:pPr>
            <a:r>
              <a:rPr lang="ru-RU" sz="1400" i="1" dirty="0" smtClean="0"/>
              <a:t>Детки хороши- отцу и матери венец,</a:t>
            </a:r>
          </a:p>
          <a:p>
            <a:pPr algn="ctr">
              <a:buNone/>
            </a:pPr>
            <a:r>
              <a:rPr lang="ru-RU" sz="1400" i="1" dirty="0" smtClean="0"/>
              <a:t>Худы – отцу и матери конец.</a:t>
            </a:r>
          </a:p>
          <a:p>
            <a:pPr algn="ctr">
              <a:buFont typeface="Wingdings" pitchFamily="2" charset="2"/>
              <a:buChar char="v"/>
            </a:pPr>
            <a:endParaRPr lang="ru-RU" sz="1400" i="1" dirty="0"/>
          </a:p>
          <a:p>
            <a:pPr algn="r">
              <a:buNone/>
            </a:pPr>
            <a:endParaRPr lang="ru-RU" sz="1400" i="1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0"/>
            <a:ext cx="6172200" cy="9144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i="1" u="sng" dirty="0" smtClean="0"/>
              <a:t>8. ОКНО - очень короткие новости.</a:t>
            </a:r>
          </a:p>
          <a:p>
            <a:pPr algn="ctr">
              <a:buNone/>
            </a:pPr>
            <a:r>
              <a:rPr lang="ru-RU" sz="1400" dirty="0" smtClean="0"/>
              <a:t>Мы хотим дать вам несколько рекомендаций по проведению </a:t>
            </a:r>
            <a:r>
              <a:rPr lang="ru-RU" sz="1400" i="1" u="sng" dirty="0" smtClean="0"/>
              <a:t>вечера в семье</a:t>
            </a:r>
            <a:r>
              <a:rPr lang="ru-RU" sz="1400" dirty="0" smtClean="0"/>
              <a:t>.</a:t>
            </a:r>
          </a:p>
          <a:p>
            <a:pPr algn="ctr">
              <a:buNone/>
            </a:pPr>
            <a:r>
              <a:rPr lang="ru-RU" sz="1400" dirty="0" smtClean="0"/>
              <a:t>Они составлены с учетом последних исследований в области психологии и детской педагогики.</a:t>
            </a:r>
          </a:p>
          <a:p>
            <a:pPr algn="ctr">
              <a:buFont typeface="Wingdings" pitchFamily="2" charset="2"/>
              <a:buChar char="ü"/>
            </a:pPr>
            <a:r>
              <a:rPr lang="ru-RU" sz="1400" dirty="0" smtClean="0"/>
              <a:t>Острые этические разговоры с ребенком не переносите на позднее время.</a:t>
            </a:r>
          </a:p>
          <a:p>
            <a:pPr algn="ctr">
              <a:buFont typeface="Wingdings" pitchFamily="2" charset="2"/>
              <a:buChar char="ü"/>
            </a:pPr>
            <a:r>
              <a:rPr lang="ru-RU" sz="1400" dirty="0" smtClean="0"/>
              <a:t>Не давайте перед сном ребенку кофе, крепкий чай, острые блюда.</a:t>
            </a:r>
          </a:p>
          <a:p>
            <a:pPr algn="ctr">
              <a:buFont typeface="Wingdings" pitchFamily="2" charset="2"/>
              <a:buChar char="ü"/>
            </a:pPr>
            <a:r>
              <a:rPr lang="ru-RU" sz="1400" dirty="0" smtClean="0"/>
              <a:t>Укладывайте ребенка в одно и то же время, но не позже 21 часа.</a:t>
            </a:r>
          </a:p>
          <a:p>
            <a:pPr algn="ctr">
              <a:buFont typeface="Wingdings" pitchFamily="2" charset="2"/>
              <a:buChar char="ü"/>
            </a:pPr>
            <a:r>
              <a:rPr lang="ru-RU" sz="1400" dirty="0" smtClean="0"/>
              <a:t>Не рассказывайте перед сном страшных историй, не смотрите остросюжетные фильмы.</a:t>
            </a:r>
          </a:p>
          <a:p>
            <a:pPr algn="ctr">
              <a:buFont typeface="Wingdings" pitchFamily="2" charset="2"/>
              <a:buChar char="ü"/>
            </a:pPr>
            <a:r>
              <a:rPr lang="ru-RU" sz="1400" dirty="0" smtClean="0"/>
              <a:t>Не разрешайте конфликты взрослых при детях.</a:t>
            </a:r>
          </a:p>
          <a:p>
            <a:pPr algn="ctr">
              <a:buFont typeface="Wingdings" pitchFamily="2" charset="2"/>
              <a:buChar char="ü"/>
            </a:pPr>
            <a:r>
              <a:rPr lang="ru-RU" sz="1400" dirty="0" smtClean="0"/>
              <a:t>Не допускайте перевозбуждение ребенка.</a:t>
            </a:r>
          </a:p>
          <a:p>
            <a:pPr algn="ctr">
              <a:buFont typeface="Wingdings" pitchFamily="2" charset="2"/>
              <a:buChar char="ü"/>
            </a:pPr>
            <a:r>
              <a:rPr lang="ru-RU" sz="1400" dirty="0" smtClean="0"/>
              <a:t>Сочиняйте и рассказывайте ребенку перед сном сказки о том, какой он умный, добрый, некапризный, вежливый.</a:t>
            </a:r>
          </a:p>
          <a:p>
            <a:pPr algn="ctr">
              <a:buNone/>
            </a:pPr>
            <a:r>
              <a:rPr lang="ru-RU" sz="1600" i="1" u="sng" dirty="0" smtClean="0"/>
              <a:t>9. Слово-эстафета.</a:t>
            </a:r>
          </a:p>
          <a:p>
            <a:pPr algn="ctr">
              <a:buNone/>
            </a:pPr>
            <a:r>
              <a:rPr lang="ru-RU" sz="1400" dirty="0" smtClean="0"/>
              <a:t>Родители должны продолжить начатое воспитателем предложение</a:t>
            </a:r>
            <a:r>
              <a:rPr lang="en-US" sz="1400" dirty="0" smtClean="0"/>
              <a:t>:</a:t>
            </a:r>
            <a:r>
              <a:rPr lang="ru-RU" sz="1400" dirty="0" smtClean="0"/>
              <a:t> </a:t>
            </a:r>
          </a:p>
          <a:p>
            <a:pPr algn="ctr">
              <a:buNone/>
            </a:pPr>
            <a:r>
              <a:rPr lang="en-US" sz="1400" dirty="0" smtClean="0"/>
              <a:t>“</a:t>
            </a:r>
            <a:r>
              <a:rPr lang="ru-RU" sz="1400" dirty="0" smtClean="0"/>
              <a:t> Мой ребенок вырастет   воспитанным человеком, если я …..</a:t>
            </a:r>
            <a:r>
              <a:rPr lang="en-US" sz="1400" dirty="0" smtClean="0"/>
              <a:t>”</a:t>
            </a:r>
            <a:endParaRPr lang="ru-RU" sz="1400" dirty="0" smtClean="0"/>
          </a:p>
          <a:p>
            <a:pPr algn="ctr">
              <a:buNone/>
            </a:pPr>
            <a:r>
              <a:rPr lang="ru-RU" sz="1400" dirty="0" smtClean="0"/>
              <a:t>Для большей организованности предложить родителям передавать друг другу небольшой предмет.</a:t>
            </a:r>
          </a:p>
          <a:p>
            <a:pPr algn="ctr">
              <a:buNone/>
            </a:pPr>
            <a:r>
              <a:rPr lang="ru-RU" sz="1600" i="1" u="sng" dirty="0" smtClean="0"/>
              <a:t>10. Выполнение практических заданий.</a:t>
            </a:r>
          </a:p>
          <a:p>
            <a:pPr algn="ctr">
              <a:buNone/>
            </a:pPr>
            <a:r>
              <a:rPr lang="ru-RU" sz="1400" dirty="0" smtClean="0"/>
              <a:t>Ознакомить родителей с рисунками их детей на тему </a:t>
            </a:r>
            <a:r>
              <a:rPr lang="en-US" sz="1400" dirty="0" smtClean="0"/>
              <a:t>:</a:t>
            </a:r>
            <a:endParaRPr lang="ru-RU" sz="1400" dirty="0" smtClean="0"/>
          </a:p>
          <a:p>
            <a:pPr algn="ctr">
              <a:buNone/>
            </a:pPr>
            <a:r>
              <a:rPr lang="en-US" sz="1400" dirty="0" smtClean="0"/>
              <a:t>”</a:t>
            </a:r>
            <a:r>
              <a:rPr lang="ru-RU" sz="1400" dirty="0" smtClean="0"/>
              <a:t> Рисуем </a:t>
            </a:r>
            <a:r>
              <a:rPr lang="en-US" sz="1400" dirty="0" smtClean="0"/>
              <a:t>“</a:t>
            </a:r>
            <a:r>
              <a:rPr lang="ru-RU" sz="1400" dirty="0" smtClean="0"/>
              <a:t>Капризку</a:t>
            </a:r>
            <a:r>
              <a:rPr lang="en-US" sz="1400" dirty="0" smtClean="0"/>
              <a:t>”</a:t>
            </a:r>
            <a:r>
              <a:rPr lang="ru-RU" sz="1400" dirty="0" smtClean="0"/>
              <a:t>.</a:t>
            </a:r>
          </a:p>
          <a:p>
            <a:pPr algn="ctr">
              <a:buNone/>
            </a:pPr>
            <a:r>
              <a:rPr lang="ru-RU" sz="1400" dirty="0" smtClean="0"/>
              <a:t> Под каждым рисунком – комментарий ребенка. </a:t>
            </a:r>
          </a:p>
          <a:p>
            <a:pPr algn="ctr">
              <a:buNone/>
            </a:pPr>
            <a:r>
              <a:rPr lang="ru-RU" sz="1400" i="1" dirty="0" smtClean="0"/>
              <a:t>Звучит музыка</a:t>
            </a:r>
            <a:r>
              <a:rPr lang="en-US" sz="1400" i="1" dirty="0" smtClean="0"/>
              <a:t> ”</a:t>
            </a:r>
            <a:r>
              <a:rPr lang="ru-RU" sz="1400" i="1" dirty="0" smtClean="0"/>
              <a:t> От улыбки</a:t>
            </a:r>
            <a:r>
              <a:rPr lang="en-US" sz="1400" i="1" dirty="0" smtClean="0"/>
              <a:t>”</a:t>
            </a:r>
            <a:r>
              <a:rPr lang="ru-RU" sz="1400" i="1" dirty="0" smtClean="0"/>
              <a:t>.</a:t>
            </a:r>
          </a:p>
          <a:p>
            <a:pPr algn="ctr">
              <a:buNone/>
            </a:pPr>
            <a:r>
              <a:rPr lang="ru-RU" sz="1400" dirty="0" smtClean="0"/>
              <a:t>Предложить родителям найти рисунок своего малыша.</a:t>
            </a:r>
          </a:p>
          <a:p>
            <a:pPr algn="ctr">
              <a:buNone/>
            </a:pPr>
            <a:r>
              <a:rPr lang="ru-RU" sz="1400" dirty="0" smtClean="0"/>
              <a:t>Предложить родителям  самим нарисовать своего ребенка.</a:t>
            </a:r>
          </a:p>
          <a:p>
            <a:pPr algn="ctr">
              <a:buNone/>
            </a:pPr>
            <a:r>
              <a:rPr lang="en-US" sz="1400" dirty="0" smtClean="0"/>
              <a:t>(</a:t>
            </a:r>
            <a:r>
              <a:rPr lang="ru-RU" sz="1400" dirty="0" smtClean="0"/>
              <a:t>В дальнейшем сделать альбом с данными работами</a:t>
            </a:r>
            <a:r>
              <a:rPr lang="en-US" sz="1400" dirty="0" smtClean="0"/>
              <a:t>)</a:t>
            </a:r>
            <a:r>
              <a:rPr lang="ru-RU" sz="1400" dirty="0" smtClean="0"/>
              <a:t>.</a:t>
            </a:r>
            <a:endParaRPr lang="ru-RU" sz="1400" i="1" u="sng" dirty="0" smtClean="0"/>
          </a:p>
          <a:p>
            <a:pPr algn="ctr">
              <a:buNone/>
            </a:pPr>
            <a:r>
              <a:rPr lang="ru-RU" sz="1600" i="1" u="sng" dirty="0" smtClean="0"/>
              <a:t>11. Подведение итогов.</a:t>
            </a:r>
          </a:p>
          <a:p>
            <a:pPr algn="ctr">
              <a:buNone/>
            </a:pPr>
            <a:r>
              <a:rPr lang="ru-RU" sz="1400" dirty="0" smtClean="0"/>
              <a:t>Что ж сегодня у нас появилась уверенность в том, что мы можем помочь нашим детям преодолеть капризы, а значит помочь им обрести радость дружбы, союза с нами, понимание разумной любви.</a:t>
            </a:r>
          </a:p>
          <a:p>
            <a:pPr algn="ctr">
              <a:buNone/>
            </a:pPr>
            <a:r>
              <a:rPr lang="ru-RU" sz="1400" dirty="0" smtClean="0"/>
              <a:t>В заключении определяем тему следующего собрания,</a:t>
            </a:r>
          </a:p>
          <a:p>
            <a:pPr algn="ctr">
              <a:buNone/>
            </a:pPr>
            <a:r>
              <a:rPr lang="ru-RU" sz="1400" dirty="0" smtClean="0"/>
              <a:t> сроки его проведения. А также предлагаем родителям ответить на вопросы анкеты , раскрывающие положительные и отрицательные стороны проведенного родительского собрания.</a:t>
            </a:r>
          </a:p>
          <a:p>
            <a:pPr algn="ctr">
              <a:buNone/>
            </a:pPr>
            <a:r>
              <a:rPr lang="ru-RU" sz="1600" i="1" u="sng" dirty="0" smtClean="0"/>
              <a:t>Чаепитие.</a:t>
            </a:r>
          </a:p>
          <a:p>
            <a:pPr algn="ctr">
              <a:buNone/>
            </a:pPr>
            <a:endParaRPr lang="ru-RU" sz="1400" i="1" u="sng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79512"/>
            <a:ext cx="6172200" cy="1440160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Уважаемые родители!</a:t>
            </a:r>
            <a:br>
              <a:rPr lang="ru-RU" sz="1400" b="1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Ваши искренние ответы на вопросы анкеты помогут нам лучше увидеть положительные и отрицательные стороны проведенного родительского собрания.</a:t>
            </a:r>
            <a:br>
              <a:rPr lang="ru-RU" sz="1400" dirty="0" smtClean="0"/>
            </a:br>
            <a:r>
              <a:rPr lang="ru-RU" sz="1400" dirty="0" smtClean="0"/>
              <a:t>Нам очень хочется с учетом ваших интересов, запросов, мнений улучшить качество их проведения.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23728"/>
            <a:ext cx="6172200" cy="684076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1400" b="1" dirty="0" smtClean="0"/>
              <a:t>Что побудило Вас придти на родительское собрание</a:t>
            </a:r>
            <a:r>
              <a:rPr lang="en-US" sz="1400" b="1" dirty="0" smtClean="0"/>
              <a:t> </a:t>
            </a:r>
            <a:r>
              <a:rPr lang="ru-RU" sz="1400" b="1" dirty="0" smtClean="0"/>
              <a:t>          _______________________________________________________________</a:t>
            </a:r>
          </a:p>
          <a:p>
            <a:pPr>
              <a:buAutoNum type="arabicPeriod" startAt="2"/>
            </a:pPr>
            <a:r>
              <a:rPr lang="ru-RU" sz="1400" b="1" dirty="0" smtClean="0"/>
              <a:t>Как Вы считаете, есть ли необходимость посещения таких собраний всей семьей</a:t>
            </a:r>
            <a:r>
              <a:rPr lang="en-US" sz="1400" b="1" dirty="0" smtClean="0"/>
              <a:t>?</a:t>
            </a:r>
            <a:r>
              <a:rPr lang="ru-RU" sz="1400" b="1" dirty="0" smtClean="0"/>
              <a:t> Почему</a:t>
            </a:r>
            <a:r>
              <a:rPr lang="en-US" sz="1400" b="1" dirty="0" smtClean="0"/>
              <a:t>?</a:t>
            </a:r>
            <a:r>
              <a:rPr lang="ru-RU" sz="1400" b="1" dirty="0" smtClean="0"/>
              <a:t> _______________________________________________________________</a:t>
            </a:r>
          </a:p>
          <a:p>
            <a:pPr>
              <a:buNone/>
            </a:pPr>
            <a:r>
              <a:rPr lang="ru-RU" sz="1400" b="1" dirty="0" smtClean="0"/>
              <a:t>          </a:t>
            </a:r>
            <a:endParaRPr lang="ru-RU" sz="1400" dirty="0" smtClean="0"/>
          </a:p>
          <a:p>
            <a:pPr>
              <a:buAutoNum type="arabicPeriod" startAt="3"/>
            </a:pPr>
            <a:r>
              <a:rPr lang="ru-RU" sz="1400" b="1" dirty="0" smtClean="0"/>
              <a:t>Было ли у Вас желание участвовать в дискуссии, в разговоре</a:t>
            </a:r>
            <a:r>
              <a:rPr lang="en-US" sz="1400" b="1" dirty="0" smtClean="0"/>
              <a:t>?</a:t>
            </a:r>
            <a:r>
              <a:rPr lang="ru-RU" sz="1400" b="1" dirty="0" smtClean="0"/>
              <a:t> Почему</a:t>
            </a:r>
            <a:r>
              <a:rPr lang="en-US" sz="1400" b="1" dirty="0" smtClean="0"/>
              <a:t>?</a:t>
            </a:r>
            <a:r>
              <a:rPr lang="ru-RU" sz="1400" b="1" dirty="0" smtClean="0"/>
              <a:t>          _______________________________________________________________</a:t>
            </a:r>
          </a:p>
          <a:p>
            <a:pPr>
              <a:buNone/>
            </a:pPr>
            <a:r>
              <a:rPr lang="ru-RU" sz="1400" b="1" dirty="0" smtClean="0"/>
              <a:t>         _______________________________________________________________</a:t>
            </a:r>
          </a:p>
          <a:p>
            <a:pPr>
              <a:buNone/>
            </a:pPr>
            <a:r>
              <a:rPr lang="ru-RU" sz="1400" b="1" dirty="0" smtClean="0"/>
              <a:t>4.      Ваши предложения, дополнения, пожелания по вопросам подготовки и проведения  родительского собрания.          ______________________________________________________________________________________________________________________________</a:t>
            </a:r>
          </a:p>
          <a:p>
            <a:pPr>
              <a:buNone/>
            </a:pPr>
            <a:r>
              <a:rPr lang="ru-RU" sz="1400" b="1" dirty="0" smtClean="0"/>
              <a:t>         _______________________________________________________________</a:t>
            </a:r>
          </a:p>
          <a:p>
            <a:pPr>
              <a:buAutoNum type="arabicPeriod" startAt="5"/>
            </a:pPr>
            <a:r>
              <a:rPr lang="ru-RU" sz="1400" b="1" dirty="0" smtClean="0"/>
              <a:t>Какие темы родительских собраний вас интересуют</a:t>
            </a:r>
            <a:r>
              <a:rPr lang="en-US" sz="1400" b="1" dirty="0" smtClean="0"/>
              <a:t>?</a:t>
            </a:r>
            <a:r>
              <a:rPr lang="ru-RU" sz="1400" b="1" dirty="0" smtClean="0"/>
              <a:t>          _______________________________________________________________          ______________________________________________________________________________________________________________________________</a:t>
            </a:r>
          </a:p>
          <a:p>
            <a:pPr>
              <a:buNone/>
            </a:pPr>
            <a:endParaRPr lang="ru-RU" sz="1400" b="1" dirty="0" smtClean="0"/>
          </a:p>
          <a:p>
            <a:pPr algn="ctr">
              <a:buNone/>
            </a:pPr>
            <a:r>
              <a:rPr lang="ru-RU" sz="1400" b="1" i="1" dirty="0" smtClean="0"/>
              <a:t>Благодарим Вас за помощь!</a:t>
            </a:r>
            <a:endParaRPr lang="en-US" sz="1400" b="1" i="1" dirty="0" smtClean="0"/>
          </a:p>
          <a:p>
            <a:pPr>
              <a:buNone/>
            </a:pPr>
            <a:endParaRPr lang="ru-RU" sz="1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1187624"/>
          </a:xfrm>
        </p:spPr>
        <p:txBody>
          <a:bodyPr>
            <a:normAutofit/>
          </a:bodyPr>
          <a:lstStyle/>
          <a:p>
            <a:r>
              <a:rPr lang="ru-RU" sz="1800" i="1" dirty="0" smtClean="0"/>
              <a:t>Уважаемые родители!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600" dirty="0" smtClean="0"/>
              <a:t>В целях эффективности проведения родительского собрания просим вас ответить на следующие вопросы.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187625"/>
            <a:ext cx="6172200" cy="7776864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Как по-вашему, почему ребенок бывает капризным</a:t>
            </a:r>
            <a:r>
              <a:rPr lang="en-US" sz="1600" dirty="0" smtClean="0"/>
              <a:t>?</a:t>
            </a:r>
            <a:r>
              <a:rPr lang="ru-RU" sz="1800" dirty="0" smtClean="0"/>
              <a:t>___________________________________________________________________________________________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Каковы, на Ваш взгляд , главные причины возникновения истерик у ребенка</a:t>
            </a:r>
            <a:r>
              <a:rPr lang="en-US" sz="1600" dirty="0" smtClean="0"/>
              <a:t>?</a:t>
            </a:r>
            <a:r>
              <a:rPr lang="ru-RU" sz="1800" dirty="0" smtClean="0"/>
              <a:t>_____________________________________________________________________________________________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В чем проявляются капризы Вашего ребенка</a:t>
            </a:r>
            <a:r>
              <a:rPr lang="en-US" sz="1600" dirty="0" smtClean="0"/>
              <a:t>?</a:t>
            </a:r>
            <a:r>
              <a:rPr lang="ru-RU" sz="1800" dirty="0" smtClean="0"/>
              <a:t>_______________________________________________________________________________________________________________________________________________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Как Вам удается преодолевать капризы</a:t>
            </a:r>
            <a:r>
              <a:rPr lang="en-US" sz="1600" dirty="0" smtClean="0"/>
              <a:t>?</a:t>
            </a:r>
            <a:r>
              <a:rPr lang="ru-RU" sz="1800" dirty="0" smtClean="0"/>
              <a:t>_______________________________________________________________________________________________________________________________________________</a:t>
            </a: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Чего, по-вашему, нельзя делать, если ребенок плачет, капризничает</a:t>
            </a:r>
            <a:r>
              <a:rPr lang="en-US" sz="1600" dirty="0" smtClean="0"/>
              <a:t>?</a:t>
            </a:r>
            <a:r>
              <a:rPr lang="ru-RU" sz="1600" dirty="0" smtClean="0"/>
              <a:t> </a:t>
            </a:r>
            <a:r>
              <a:rPr lang="ru-RU" sz="1800" dirty="0" smtClean="0"/>
              <a:t>______________________________________________________________________________________________________________________________________________________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smtClean="0"/>
              <a:t>О чем Вы хотите услышать на собрании по данной теме, какие вопросы Вас интересуют</a:t>
            </a:r>
            <a:r>
              <a:rPr lang="en-US" sz="1600" dirty="0" smtClean="0"/>
              <a:t>?</a:t>
            </a:r>
            <a:r>
              <a:rPr lang="ru-RU" sz="1800" smtClean="0"/>
              <a:t>_______________________________________________________________________________________________________________________________________________________________________________________________</a:t>
            </a:r>
            <a:endParaRPr lang="ru-RU" sz="1800" dirty="0" smtClean="0"/>
          </a:p>
          <a:p>
            <a:pPr marL="514350" indent="-514350" algn="ctr">
              <a:buNone/>
            </a:pPr>
            <a:endParaRPr lang="ru-RU" sz="1600" dirty="0" smtClean="0"/>
          </a:p>
          <a:p>
            <a:pPr marL="514350" indent="-514350" algn="ctr">
              <a:buNone/>
            </a:pPr>
            <a:endParaRPr lang="ru-RU" sz="1600" dirty="0" smtClean="0"/>
          </a:p>
          <a:p>
            <a:pPr marL="514350" indent="-514350" algn="ctr">
              <a:buNone/>
            </a:pPr>
            <a:r>
              <a:rPr lang="ru-RU" sz="1900" i="1" dirty="0" smtClean="0"/>
              <a:t>Большое Спасибо за сотрудничество!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C:\Users\Tolik\AppData\Local\Microsoft\Windows\Temporary Internet Files\Content.IE5\2RPLN05V\MC90044506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03649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80728" y="179512"/>
            <a:ext cx="5112568" cy="8712968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Уважаемые мамы и папы,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бабушки и дедушки!</a:t>
            </a:r>
          </a:p>
          <a:p>
            <a:pPr algn="ctr">
              <a:buNone/>
            </a:pPr>
            <a:endParaRPr lang="ru-RU" sz="2400" b="1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Если Вы не хотите видеть своего ребенка капризным, </a:t>
            </a:r>
          </a:p>
          <a:p>
            <a:pPr algn="ctr"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если у Вас есть опыт по преодолению капризов у малыша,</a:t>
            </a:r>
          </a:p>
          <a:p>
            <a:pPr algn="ctr">
              <a:buNone/>
            </a:pPr>
            <a:r>
              <a:rPr lang="ru-RU" sz="2400" i="1" dirty="0" smtClean="0"/>
              <a:t> </a:t>
            </a:r>
            <a:r>
              <a:rPr lang="ru-RU" sz="2000" i="1" dirty="0" smtClean="0">
                <a:solidFill>
                  <a:srgbClr val="002060"/>
                </a:solidFill>
              </a:rPr>
              <a:t>тогда</a:t>
            </a:r>
            <a:r>
              <a:rPr lang="ru-RU" sz="2400" i="1" dirty="0" smtClean="0"/>
              <a:t> </a:t>
            </a:r>
            <a:r>
              <a:rPr lang="ru-RU" sz="3600" b="1" i="1" dirty="0" smtClean="0">
                <a:solidFill>
                  <a:srgbClr val="C00000"/>
                </a:solidFill>
              </a:rPr>
              <a:t>31 марта в 17.00 </a:t>
            </a:r>
          </a:p>
          <a:p>
            <a:pPr algn="ctr"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мы надеемся на встречу с Вами.</a:t>
            </a:r>
          </a:p>
          <a:p>
            <a:pPr algn="ctr">
              <a:buNone/>
            </a:pPr>
            <a:endParaRPr lang="ru-RU" sz="2000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000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На собрании Вас ждет</a:t>
            </a:r>
            <a:r>
              <a:rPr lang="en-US" sz="2400" b="1" i="1" dirty="0" smtClean="0">
                <a:solidFill>
                  <a:srgbClr val="C00000"/>
                </a:solidFill>
              </a:rPr>
              <a:t>:</a:t>
            </a:r>
            <a:endParaRPr lang="ru-RU" sz="2400" b="1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sz="2400" b="1" i="1" dirty="0" smtClean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i="1" dirty="0" smtClean="0">
                <a:solidFill>
                  <a:srgbClr val="002060"/>
                </a:solidFill>
              </a:rPr>
              <a:t>Доброжелательный, откровенный разговор на тему </a:t>
            </a:r>
            <a:r>
              <a:rPr lang="en-US" sz="2000" i="1" dirty="0" smtClean="0">
                <a:solidFill>
                  <a:srgbClr val="002060"/>
                </a:solidFill>
              </a:rPr>
              <a:t>“</a:t>
            </a:r>
            <a:r>
              <a:rPr lang="ru-RU" sz="2000" i="1" dirty="0" smtClean="0">
                <a:solidFill>
                  <a:srgbClr val="002060"/>
                </a:solidFill>
              </a:rPr>
              <a:t>Детские капризы</a:t>
            </a:r>
            <a:r>
              <a:rPr lang="en-US" sz="2000" i="1" dirty="0" smtClean="0">
                <a:solidFill>
                  <a:srgbClr val="002060"/>
                </a:solidFill>
              </a:rPr>
              <a:t>”</a:t>
            </a:r>
            <a:r>
              <a:rPr lang="ru-RU" sz="2000" i="1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i="1" dirty="0" smtClean="0">
                <a:solidFill>
                  <a:srgbClr val="002060"/>
                </a:solidFill>
              </a:rPr>
              <a:t>Копилка полезных советов </a:t>
            </a:r>
            <a:r>
              <a:rPr lang="en-US" sz="2000" i="1" dirty="0" smtClean="0">
                <a:solidFill>
                  <a:srgbClr val="002060"/>
                </a:solidFill>
              </a:rPr>
              <a:t>“</a:t>
            </a:r>
            <a:r>
              <a:rPr lang="ru-RU" sz="2000" i="1" dirty="0" smtClean="0">
                <a:solidFill>
                  <a:srgbClr val="002060"/>
                </a:solidFill>
              </a:rPr>
              <a:t>острое блюдо</a:t>
            </a:r>
            <a:r>
              <a:rPr lang="en-US" sz="2000" i="1" dirty="0" smtClean="0">
                <a:solidFill>
                  <a:srgbClr val="002060"/>
                </a:solidFill>
              </a:rPr>
              <a:t>”</a:t>
            </a:r>
            <a:r>
              <a:rPr lang="ru-RU" sz="2000" i="1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i="1" dirty="0" smtClean="0">
                <a:solidFill>
                  <a:srgbClr val="002060"/>
                </a:solidFill>
              </a:rPr>
              <a:t>За чашкой ароматного чая- сюрпризные моменты.</a:t>
            </a:r>
          </a:p>
          <a:p>
            <a:pPr marL="514350" indent="-514350" algn="ctr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048000">
                <a:tc>
                  <a:txBody>
                    <a:bodyPr/>
                    <a:lstStyle/>
                    <a:p>
                      <a:pPr algn="ctr"/>
                      <a:endParaRPr lang="ru-RU" sz="72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7200" dirty="0" smtClean="0"/>
                    </a:p>
                    <a:p>
                      <a:pPr algn="ctr"/>
                      <a:r>
                        <a:rPr lang="ru-RU" sz="7200" dirty="0" smtClean="0"/>
                        <a:t>1</a:t>
                      </a:r>
                      <a:endParaRPr lang="ru-RU" sz="72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7200" dirty="0" smtClean="0"/>
                    </a:p>
                    <a:p>
                      <a:pPr algn="ctr"/>
                      <a:r>
                        <a:rPr lang="ru-RU" sz="7200" dirty="0" smtClean="0"/>
                        <a:t>2</a:t>
                      </a:r>
                      <a:endParaRPr lang="ru-RU" sz="72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7200" dirty="0" smtClean="0"/>
                    </a:p>
                    <a:p>
                      <a:pPr algn="ctr"/>
                      <a:r>
                        <a:rPr lang="ru-RU" sz="7200" dirty="0" smtClean="0"/>
                        <a:t>3</a:t>
                      </a:r>
                      <a:endParaRPr lang="ru-RU" sz="72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7200" dirty="0" smtClean="0"/>
                    </a:p>
                    <a:p>
                      <a:pPr algn="ctr"/>
                      <a:r>
                        <a:rPr lang="ru-RU" sz="7200" dirty="0" smtClean="0"/>
                        <a:t>4</a:t>
                      </a:r>
                      <a:endParaRPr lang="ru-RU" sz="72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7200" dirty="0" smtClean="0"/>
                    </a:p>
                    <a:p>
                      <a:pPr algn="ctr"/>
                      <a:r>
                        <a:rPr lang="ru-RU" sz="7200" dirty="0" smtClean="0"/>
                        <a:t>5</a:t>
                      </a:r>
                      <a:endParaRPr lang="ru-RU" sz="72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7200" dirty="0" smtClean="0"/>
                    </a:p>
                    <a:p>
                      <a:pPr algn="ctr"/>
                      <a:r>
                        <a:rPr lang="ru-RU" sz="7200" dirty="0" smtClean="0"/>
                        <a:t>6</a:t>
                      </a:r>
                      <a:endParaRPr lang="ru-RU" sz="72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7200" dirty="0" smtClean="0"/>
                    </a:p>
                    <a:p>
                      <a:pPr algn="ctr"/>
                      <a:r>
                        <a:rPr lang="ru-RU" sz="7200" dirty="0" smtClean="0"/>
                        <a:t>7</a:t>
                      </a:r>
                      <a:endParaRPr lang="ru-RU" sz="72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7200" dirty="0" smtClean="0"/>
                    </a:p>
                    <a:p>
                      <a:pPr algn="ctr"/>
                      <a:r>
                        <a:rPr lang="ru-RU" sz="7200" dirty="0" smtClean="0"/>
                        <a:t>8</a:t>
                      </a:r>
                      <a:endParaRPr lang="ru-RU" sz="72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endParaRPr lang="ru-RU" sz="7200" dirty="0" smtClean="0"/>
                    </a:p>
                    <a:p>
                      <a:pPr algn="ctr"/>
                      <a:r>
                        <a:rPr lang="ru-RU" sz="7200" dirty="0" smtClean="0"/>
                        <a:t>9</a:t>
                      </a:r>
                      <a:endParaRPr lang="ru-RU" sz="7200" dirty="0"/>
                    </a:p>
                  </a:txBody>
                  <a:tcPr marL="68580" marR="68580" marT="60960" marB="60960"/>
                </a:tc>
              </a:tr>
              <a:tr h="3048000">
                <a:tc>
                  <a:txBody>
                    <a:bodyPr/>
                    <a:lstStyle/>
                    <a:p>
                      <a:pPr algn="ctr"/>
                      <a:endParaRPr lang="ru-RU" sz="6400" dirty="0" smtClean="0"/>
                    </a:p>
                    <a:p>
                      <a:pPr algn="ctr"/>
                      <a:r>
                        <a:rPr lang="ru-RU" sz="4800" dirty="0" smtClean="0"/>
                        <a:t>Да</a:t>
                      </a:r>
                      <a:endParaRPr lang="ru-RU" sz="48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 marL="68580" marR="68580" marT="60960" marB="60960"/>
                </a:tc>
              </a:tr>
              <a:tr h="3048000">
                <a:tc>
                  <a:txBody>
                    <a:bodyPr/>
                    <a:lstStyle/>
                    <a:p>
                      <a:pPr algn="ctr"/>
                      <a:endParaRPr lang="ru-RU" sz="4800" dirty="0" smtClean="0"/>
                    </a:p>
                    <a:p>
                      <a:pPr algn="ctr"/>
                      <a:r>
                        <a:rPr lang="ru-RU" sz="4800" dirty="0" smtClean="0"/>
                        <a:t>Нет</a:t>
                      </a:r>
                      <a:endParaRPr lang="ru-RU" sz="48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683568"/>
          </a:xfrm>
        </p:spPr>
        <p:txBody>
          <a:bodyPr>
            <a:normAutofit/>
          </a:bodyPr>
          <a:lstStyle/>
          <a:p>
            <a:r>
              <a:rPr lang="ru-RU" sz="2000" i="1" u="sng" dirty="0" smtClean="0"/>
              <a:t>Подготовка к собранию</a:t>
            </a:r>
            <a:r>
              <a:rPr lang="en-US" sz="2000" i="1" u="sng" dirty="0" smtClean="0"/>
              <a:t>:</a:t>
            </a:r>
            <a:endParaRPr lang="ru-RU" sz="2000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611565"/>
            <a:ext cx="6172200" cy="853243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400" b="1" i="1" dirty="0" smtClean="0"/>
              <a:t>Анкетирование родителей.</a:t>
            </a:r>
          </a:p>
          <a:p>
            <a:pPr marL="514350" indent="-514350" algn="ctr">
              <a:buNone/>
            </a:pPr>
            <a:r>
              <a:rPr lang="ru-RU" sz="1400" b="1" dirty="0" smtClean="0"/>
              <a:t>а</a:t>
            </a:r>
            <a:r>
              <a:rPr lang="en-US" sz="1400" b="1" dirty="0"/>
              <a:t> </a:t>
            </a:r>
            <a:r>
              <a:rPr lang="ru-RU" sz="1400" b="1" dirty="0" smtClean="0"/>
              <a:t>) Анкета № 1 .</a:t>
            </a:r>
          </a:p>
          <a:p>
            <a:pPr marL="514350" indent="-514350" algn="ctr">
              <a:buNone/>
            </a:pPr>
            <a:r>
              <a:rPr lang="ru-RU" sz="1400" dirty="0" smtClean="0"/>
              <a:t> Перед тем, как выбрать тему родительского собрания, родители были опрошены на предмет интересующих их тем.  56</a:t>
            </a:r>
            <a:r>
              <a:rPr lang="en-US" sz="1400" dirty="0" smtClean="0"/>
              <a:t>%</a:t>
            </a:r>
            <a:r>
              <a:rPr lang="ru-RU" sz="1400" dirty="0" smtClean="0"/>
              <a:t> респондентов  интересовала именно   тема</a:t>
            </a:r>
            <a:r>
              <a:rPr lang="en-US" sz="1400" dirty="0" smtClean="0"/>
              <a:t> ”</a:t>
            </a:r>
            <a:r>
              <a:rPr lang="ru-RU" sz="1400" dirty="0" smtClean="0"/>
              <a:t>Капризы</a:t>
            </a:r>
            <a:r>
              <a:rPr lang="en-US" sz="1400" dirty="0" smtClean="0"/>
              <a:t>”</a:t>
            </a:r>
            <a:r>
              <a:rPr lang="ru-RU" sz="1400" dirty="0" smtClean="0"/>
              <a:t>.</a:t>
            </a:r>
          </a:p>
          <a:p>
            <a:pPr marL="514350" indent="-514350" algn="ctr">
              <a:buNone/>
            </a:pPr>
            <a:r>
              <a:rPr lang="ru-RU" sz="1400" b="1" dirty="0" smtClean="0"/>
              <a:t>   б</a:t>
            </a:r>
            <a:r>
              <a:rPr lang="en-US" sz="1400" b="1" dirty="0" smtClean="0"/>
              <a:t>)</a:t>
            </a:r>
            <a:r>
              <a:rPr lang="ru-RU" sz="1400" b="1" dirty="0" smtClean="0"/>
              <a:t> Анкета №2.</a:t>
            </a:r>
          </a:p>
          <a:p>
            <a:pPr marL="514350" indent="-514350">
              <a:buNone/>
            </a:pPr>
            <a:r>
              <a:rPr lang="ru-RU" sz="1400" dirty="0" smtClean="0"/>
              <a:t>      Вопросы анкеты направлены на выявление  отношения каждого родителя к капризам своего ребенка.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400" dirty="0" smtClean="0"/>
              <a:t>Как по-вашему, почему ребенок бывает капризным</a:t>
            </a:r>
            <a:r>
              <a:rPr lang="en-US" sz="1400" dirty="0" smtClean="0"/>
              <a:t>?</a:t>
            </a:r>
            <a:endParaRPr lang="ru-RU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400" dirty="0" smtClean="0"/>
              <a:t>Каковы, на Ваш взгляд , главные причины возникновения истерик у ребенка</a:t>
            </a:r>
            <a:r>
              <a:rPr lang="en-US" sz="1400" dirty="0" smtClean="0"/>
              <a:t>?</a:t>
            </a:r>
            <a:endParaRPr lang="ru-RU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400" dirty="0" smtClean="0"/>
              <a:t>В чем проявляются капризы Вашего ребенка</a:t>
            </a:r>
            <a:r>
              <a:rPr lang="en-US" sz="1400" dirty="0" smtClean="0"/>
              <a:t>?</a:t>
            </a:r>
            <a:endParaRPr lang="ru-RU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400" dirty="0" smtClean="0"/>
              <a:t>Как Вам удается преодолевать капризы</a:t>
            </a:r>
            <a:r>
              <a:rPr lang="en-US" sz="14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400" dirty="0" smtClean="0"/>
              <a:t>Чего, по-вашему, нельзя делать, если ребенок плачет, капризничает</a:t>
            </a:r>
            <a:r>
              <a:rPr lang="en-US" sz="1400" dirty="0" smtClean="0"/>
              <a:t>?</a:t>
            </a:r>
            <a:endParaRPr lang="ru-RU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400" dirty="0" smtClean="0"/>
              <a:t>О чем Вы хотите услышать на собрании по данной теме, какие вопросы Вас интересуют</a:t>
            </a:r>
            <a:r>
              <a:rPr lang="en-US" sz="1400" dirty="0" smtClean="0"/>
              <a:t>?</a:t>
            </a:r>
            <a:endParaRPr lang="ru-RU" sz="1400" dirty="0" smtClean="0"/>
          </a:p>
          <a:p>
            <a:pPr marL="514350" indent="-514350">
              <a:buNone/>
            </a:pPr>
            <a:r>
              <a:rPr lang="ru-RU" sz="1400" b="1" i="1" dirty="0" smtClean="0"/>
              <a:t>2.       Оформление плакатов.</a:t>
            </a:r>
          </a:p>
          <a:p>
            <a:pPr marL="514350" indent="-514350" algn="ctr">
              <a:buNone/>
            </a:pPr>
            <a:r>
              <a:rPr lang="ru-RU" sz="1400" dirty="0"/>
              <a:t> </a:t>
            </a:r>
            <a:r>
              <a:rPr lang="ru-RU" sz="1400" dirty="0" smtClean="0"/>
              <a:t>Первый плакат со словами Ж.Ж.Руссо</a:t>
            </a:r>
            <a:r>
              <a:rPr lang="en-US" sz="1400" dirty="0" smtClean="0"/>
              <a:t>:”</a:t>
            </a:r>
            <a:r>
              <a:rPr lang="ru-RU" sz="1400" dirty="0" smtClean="0"/>
              <a:t> Знаете ли Вы, какой самый верный способ сделать вашего ребенка несчастным – это приучить его не встречать ни в чем отказа</a:t>
            </a:r>
            <a:r>
              <a:rPr lang="en-US" sz="1400" dirty="0" smtClean="0"/>
              <a:t>”</a:t>
            </a:r>
            <a:r>
              <a:rPr lang="ru-RU" sz="1400" dirty="0" smtClean="0"/>
              <a:t>.</a:t>
            </a:r>
          </a:p>
          <a:p>
            <a:pPr marL="514350" indent="-514350" algn="ctr">
              <a:buNone/>
            </a:pPr>
            <a:r>
              <a:rPr lang="ru-RU" sz="1400" dirty="0" smtClean="0"/>
              <a:t>Второй плакат с высказыванием К.Д. Ушинского </a:t>
            </a:r>
            <a:r>
              <a:rPr lang="en-US" sz="1400" dirty="0" smtClean="0"/>
              <a:t>:”</a:t>
            </a:r>
            <a:r>
              <a:rPr lang="ru-RU" sz="1400" dirty="0" smtClean="0"/>
              <a:t> Никогда не обещайте ребенку, чего нельзя выполнить, и никогда не обманывайте его</a:t>
            </a:r>
            <a:r>
              <a:rPr lang="en-US" sz="1400" dirty="0" smtClean="0"/>
              <a:t>”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 smtClean="0"/>
              <a:t>    </a:t>
            </a:r>
          </a:p>
          <a:p>
            <a:pPr algn="ctr">
              <a:buNone/>
            </a:pPr>
            <a:r>
              <a:rPr lang="ru-RU" sz="1400" i="1" dirty="0" smtClean="0"/>
              <a:t>     Оформление стенгазеты</a:t>
            </a:r>
            <a:r>
              <a:rPr lang="en-US" sz="1400" i="1" dirty="0" smtClean="0"/>
              <a:t>”</a:t>
            </a:r>
            <a:r>
              <a:rPr lang="ru-RU" sz="1400" i="1" dirty="0" smtClean="0"/>
              <a:t>Как мы готовились к родительскому собранию</a:t>
            </a:r>
            <a:r>
              <a:rPr lang="en-US" sz="1400" i="1" dirty="0" smtClean="0"/>
              <a:t>”</a:t>
            </a:r>
            <a:r>
              <a:rPr lang="ru-RU" sz="1400" i="1" dirty="0" smtClean="0"/>
              <a:t>     </a:t>
            </a:r>
          </a:p>
          <a:p>
            <a:pPr>
              <a:buNone/>
            </a:pPr>
            <a:r>
              <a:rPr lang="en-US" sz="1400" dirty="0" smtClean="0"/>
              <a:t>(</a:t>
            </a:r>
            <a:r>
              <a:rPr lang="ru-RU" sz="1400" dirty="0" smtClean="0"/>
              <a:t> Включает в себя фотоматериалы с изображением детей в процессе выполнения творческих работ</a:t>
            </a:r>
            <a:r>
              <a:rPr lang="en-US" sz="1400" dirty="0" smtClean="0"/>
              <a:t>:</a:t>
            </a:r>
            <a:r>
              <a:rPr lang="ru-RU" sz="1400" dirty="0" smtClean="0"/>
              <a:t> рисунков, аппликаций </a:t>
            </a:r>
            <a:r>
              <a:rPr lang="en-US" sz="1400" dirty="0" smtClean="0"/>
              <a:t>)</a:t>
            </a:r>
            <a:r>
              <a:rPr lang="ru-RU" sz="1400" dirty="0" smtClean="0"/>
              <a:t>.</a:t>
            </a:r>
          </a:p>
          <a:p>
            <a:pPr>
              <a:buAutoNum type="arabicPeriod" startAt="3"/>
            </a:pPr>
            <a:r>
              <a:rPr lang="ru-RU" sz="1400" b="1" i="1" dirty="0" smtClean="0"/>
              <a:t>Изготовление красочного приглашения на родительское собрание.</a:t>
            </a:r>
          </a:p>
          <a:p>
            <a:pPr algn="ctr">
              <a:buNone/>
            </a:pPr>
            <a:r>
              <a:rPr lang="en-US" sz="1400" dirty="0" smtClean="0"/>
              <a:t>(</a:t>
            </a:r>
            <a:r>
              <a:rPr lang="ru-RU" sz="1400" dirty="0" smtClean="0"/>
              <a:t>Оригами </a:t>
            </a:r>
            <a:r>
              <a:rPr lang="en-US" sz="1400" dirty="0" smtClean="0"/>
              <a:t>“</a:t>
            </a:r>
            <a:r>
              <a:rPr lang="ru-RU" sz="1400" dirty="0" smtClean="0"/>
              <a:t>Кошка с котятами</a:t>
            </a:r>
            <a:r>
              <a:rPr lang="en-US" sz="1400" dirty="0" smtClean="0"/>
              <a:t>”</a:t>
            </a:r>
            <a:r>
              <a:rPr lang="ru-RU" sz="1400" dirty="0" smtClean="0"/>
              <a:t>- творческая работа детей</a:t>
            </a:r>
            <a:r>
              <a:rPr lang="en-US" sz="1400" dirty="0" smtClean="0"/>
              <a:t>)</a:t>
            </a:r>
            <a:r>
              <a:rPr lang="ru-RU" sz="1400" dirty="0" smtClean="0"/>
              <a:t>.</a:t>
            </a:r>
          </a:p>
          <a:p>
            <a:pPr algn="ctr">
              <a:buNone/>
            </a:pPr>
            <a:r>
              <a:rPr lang="en-US" sz="1400" i="1" dirty="0" smtClean="0"/>
              <a:t>“</a:t>
            </a:r>
            <a:r>
              <a:rPr lang="ru-RU" sz="1400" i="1" dirty="0" smtClean="0"/>
              <a:t>Уважаемые родители</a:t>
            </a:r>
          </a:p>
          <a:p>
            <a:pPr algn="ctr">
              <a:buNone/>
            </a:pPr>
            <a:r>
              <a:rPr lang="ru-RU" sz="1400" i="1" dirty="0" smtClean="0"/>
              <a:t>Если Вы не хотите видеть своего ребенка капризным, если у Вас есть опыт по преодолению капризов у малыша, тогда </a:t>
            </a:r>
            <a:r>
              <a:rPr lang="en-US" sz="1400" i="1" dirty="0" smtClean="0"/>
              <a:t>(</a:t>
            </a:r>
            <a:r>
              <a:rPr lang="ru-RU" sz="1400" i="1" dirty="0" smtClean="0"/>
              <a:t> дата</a:t>
            </a:r>
            <a:r>
              <a:rPr lang="en-US" sz="1400" i="1" dirty="0" smtClean="0"/>
              <a:t>)</a:t>
            </a:r>
            <a:r>
              <a:rPr lang="ru-RU" sz="1400" i="1" dirty="0" smtClean="0"/>
              <a:t> мы надеемся на встречу со всеми членами Вашей семьи.</a:t>
            </a:r>
          </a:p>
          <a:p>
            <a:pPr marL="514350" indent="-514350" algn="ctr">
              <a:buNone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79517"/>
            <a:ext cx="6172200" cy="871296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400" i="1" dirty="0" smtClean="0"/>
              <a:t>На собрании Вас ждет</a:t>
            </a:r>
            <a:r>
              <a:rPr lang="en-US" sz="1400" i="1" dirty="0" smtClean="0"/>
              <a:t>:</a:t>
            </a:r>
            <a:endParaRPr lang="ru-RU" sz="1400" i="1" dirty="0" smtClean="0"/>
          </a:p>
          <a:p>
            <a:pPr>
              <a:buFont typeface="+mj-lt"/>
              <a:buAutoNum type="alphaLcParenR"/>
            </a:pPr>
            <a:r>
              <a:rPr lang="ru-RU" sz="1400" i="1" dirty="0" smtClean="0"/>
              <a:t>Встреча за круглым столом –доброжелательный, откровенный разговор на тему </a:t>
            </a:r>
            <a:r>
              <a:rPr lang="en-US" sz="1400" i="1" dirty="0" smtClean="0"/>
              <a:t>“</a:t>
            </a:r>
            <a:r>
              <a:rPr lang="ru-RU" sz="1400" i="1" dirty="0" smtClean="0"/>
              <a:t>Детские капризы</a:t>
            </a:r>
            <a:r>
              <a:rPr lang="en-US" sz="1400" i="1" dirty="0" smtClean="0"/>
              <a:t>”</a:t>
            </a:r>
            <a:r>
              <a:rPr lang="ru-RU" sz="1400" i="1" dirty="0" smtClean="0"/>
              <a:t>.</a:t>
            </a:r>
          </a:p>
          <a:p>
            <a:pPr>
              <a:buFont typeface="+mj-lt"/>
              <a:buAutoNum type="alphaLcParenR"/>
            </a:pPr>
            <a:r>
              <a:rPr lang="ru-RU" sz="1400" i="1" dirty="0" smtClean="0"/>
              <a:t>Копилка полезных советов </a:t>
            </a:r>
            <a:r>
              <a:rPr lang="en-US" sz="1400" i="1" dirty="0" smtClean="0"/>
              <a:t>“</a:t>
            </a:r>
            <a:r>
              <a:rPr lang="ru-RU" sz="1400" i="1" dirty="0" smtClean="0"/>
              <a:t>острое блюдо</a:t>
            </a:r>
            <a:r>
              <a:rPr lang="en-US" sz="1400" i="1" dirty="0" smtClean="0"/>
              <a:t>”</a:t>
            </a:r>
            <a:r>
              <a:rPr lang="ru-RU" sz="1400" i="1" dirty="0" smtClean="0"/>
              <a:t>.</a:t>
            </a:r>
          </a:p>
          <a:p>
            <a:pPr>
              <a:buFont typeface="+mj-lt"/>
              <a:buAutoNum type="alphaLcParenR"/>
            </a:pPr>
            <a:r>
              <a:rPr lang="ru-RU" sz="1400" i="1" dirty="0" smtClean="0"/>
              <a:t>За чашкой ароматного чая- сюрпризные моменты.</a:t>
            </a:r>
            <a:r>
              <a:rPr lang="en-US" sz="1400" i="1" dirty="0" smtClean="0"/>
              <a:t>”</a:t>
            </a:r>
            <a:endParaRPr lang="ru-RU" sz="1400" i="1" dirty="0" smtClean="0"/>
          </a:p>
          <a:p>
            <a:pPr>
              <a:buNone/>
            </a:pPr>
            <a:endParaRPr lang="ru-RU" sz="1400" i="1" dirty="0" smtClean="0"/>
          </a:p>
          <a:p>
            <a:pPr>
              <a:buNone/>
            </a:pPr>
            <a:r>
              <a:rPr lang="ru-RU" sz="1400" b="1" i="1" dirty="0" smtClean="0"/>
              <a:t>4.     Оформление выставки </a:t>
            </a:r>
            <a:r>
              <a:rPr lang="en-US" sz="1400" b="1" i="1" dirty="0" smtClean="0"/>
              <a:t>“</a:t>
            </a:r>
            <a:r>
              <a:rPr lang="ru-RU" sz="1400" b="1" i="1" dirty="0" smtClean="0"/>
              <a:t>Дети рисуют </a:t>
            </a:r>
            <a:r>
              <a:rPr lang="en-US" sz="1400" b="1" i="1" dirty="0" smtClean="0"/>
              <a:t>“</a:t>
            </a:r>
            <a:r>
              <a:rPr lang="ru-RU" sz="1400" b="1" i="1" dirty="0" smtClean="0"/>
              <a:t> капризку</a:t>
            </a:r>
            <a:r>
              <a:rPr lang="en-US" sz="1400" b="1" i="1" dirty="0" smtClean="0"/>
              <a:t>”</a:t>
            </a:r>
            <a:r>
              <a:rPr lang="ru-RU" sz="1400" b="1" i="1" dirty="0" smtClean="0"/>
              <a:t>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Использование  данных детских рисунков  в практической работе с родителями.</a:t>
            </a:r>
          </a:p>
          <a:p>
            <a:pPr>
              <a:buAutoNum type="arabicPeriod" startAt="5"/>
            </a:pPr>
            <a:r>
              <a:rPr lang="ru-RU" sz="1400" b="1" i="1" dirty="0" smtClean="0"/>
              <a:t>Оформление карточек с высказываниями великих людей, с пословицами, посвященными воспитанию.</a:t>
            </a:r>
          </a:p>
          <a:p>
            <a:pPr>
              <a:buAutoNum type="arabicPeriod" startAt="5"/>
            </a:pPr>
            <a:r>
              <a:rPr lang="ru-RU" sz="1400" b="1" i="1" dirty="0" smtClean="0"/>
              <a:t>Оформление красочных памяток с фотографиями детей  </a:t>
            </a:r>
            <a:r>
              <a:rPr lang="en-US" sz="1400" b="1" i="1" dirty="0" smtClean="0"/>
              <a:t>“</a:t>
            </a:r>
            <a:r>
              <a:rPr lang="ru-RU" sz="1400" b="1" i="1" dirty="0" smtClean="0"/>
              <a:t> Как преодолеть капризы</a:t>
            </a:r>
            <a:r>
              <a:rPr lang="en-US" sz="1400" b="1" i="1" dirty="0" smtClean="0"/>
              <a:t>”</a:t>
            </a:r>
            <a:r>
              <a:rPr lang="ru-RU" sz="1400" b="1" i="1" dirty="0" smtClean="0"/>
              <a:t>.</a:t>
            </a:r>
          </a:p>
          <a:p>
            <a:pPr>
              <a:buAutoNum type="arabicPeriod" startAt="5"/>
            </a:pPr>
            <a:r>
              <a:rPr lang="ru-RU" sz="1400" b="1" i="1" dirty="0" smtClean="0"/>
              <a:t>Подготовка музыкального материала.</a:t>
            </a:r>
          </a:p>
          <a:p>
            <a:pPr>
              <a:buNone/>
            </a:pPr>
            <a:endParaRPr lang="ru-RU" sz="1400" b="1" i="1" dirty="0" smtClean="0"/>
          </a:p>
          <a:p>
            <a:pPr>
              <a:buNone/>
            </a:pPr>
            <a:endParaRPr lang="ru-RU" sz="1400" b="1" i="1" dirty="0" smtClean="0"/>
          </a:p>
          <a:p>
            <a:pPr>
              <a:buNone/>
            </a:pPr>
            <a:endParaRPr lang="ru-RU" sz="1400" b="1" i="1" dirty="0" smtClean="0"/>
          </a:p>
          <a:p>
            <a:pPr algn="ctr">
              <a:buNone/>
            </a:pPr>
            <a:r>
              <a:rPr lang="ru-RU" sz="1800" b="1" i="1" dirty="0" smtClean="0"/>
              <a:t>Ход собрания.</a:t>
            </a:r>
          </a:p>
          <a:p>
            <a:pPr algn="ctr">
              <a:buNone/>
            </a:pPr>
            <a:endParaRPr lang="ru-RU" sz="1800" b="1" i="1" dirty="0" smtClean="0"/>
          </a:p>
          <a:p>
            <a:pPr algn="ctr">
              <a:buNone/>
            </a:pPr>
            <a:r>
              <a:rPr lang="ru-RU" sz="1400" i="1" u="sng" dirty="0" smtClean="0"/>
              <a:t>Звучит музыка. </a:t>
            </a:r>
          </a:p>
          <a:p>
            <a:pPr algn="ctr">
              <a:buNone/>
            </a:pPr>
            <a:r>
              <a:rPr lang="ru-RU" sz="1400" i="1" u="sng" dirty="0" smtClean="0"/>
              <a:t>На столах, расставленных по кругу, выставлены карточки с именами, отчествами родителей, памятки,</a:t>
            </a:r>
          </a:p>
          <a:p>
            <a:pPr algn="ctr">
              <a:buNone/>
            </a:pPr>
            <a:r>
              <a:rPr lang="ru-RU" sz="1400" i="1" u="sng" dirty="0" smtClean="0"/>
              <a:t> фишки красного , желтого, синего цветов, </a:t>
            </a:r>
          </a:p>
          <a:p>
            <a:pPr algn="ctr">
              <a:buNone/>
            </a:pPr>
            <a:r>
              <a:rPr lang="ru-RU" sz="1400" i="1" u="sng" dirty="0" smtClean="0"/>
              <a:t>а также –  листы бумаги, карандаши.</a:t>
            </a:r>
          </a:p>
          <a:p>
            <a:pPr algn="ctr">
              <a:buNone/>
            </a:pPr>
            <a:endParaRPr lang="ru-RU" sz="1400" i="1" u="sng" dirty="0" smtClean="0"/>
          </a:p>
          <a:p>
            <a:pPr marL="400050" indent="-400050" algn="ctr">
              <a:buAutoNum type="arabicPeriod"/>
            </a:pPr>
            <a:r>
              <a:rPr lang="ru-RU" sz="1600" i="1" u="sng" dirty="0" smtClean="0"/>
              <a:t>Вступление.</a:t>
            </a:r>
          </a:p>
          <a:p>
            <a:pPr marL="400050" indent="-400050" algn="ctr"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1400" dirty="0" smtClean="0"/>
              <a:t>Песня </a:t>
            </a:r>
            <a:r>
              <a:rPr lang="en-US" sz="1400" dirty="0" smtClean="0"/>
              <a:t>“</a:t>
            </a:r>
            <a:r>
              <a:rPr lang="ru-RU" sz="1400" dirty="0" smtClean="0"/>
              <a:t>От улыбки</a:t>
            </a:r>
            <a:r>
              <a:rPr lang="en-US" sz="1400" dirty="0" smtClean="0"/>
              <a:t>”(</a:t>
            </a:r>
            <a:r>
              <a:rPr lang="ru-RU" sz="1400" dirty="0" smtClean="0"/>
              <a:t>муз. Шаинского, сл. Пляцковского</a:t>
            </a:r>
            <a:r>
              <a:rPr lang="en-US" sz="1400" dirty="0" smtClean="0"/>
              <a:t>):</a:t>
            </a:r>
          </a:p>
          <a:p>
            <a:pPr algn="ctr">
              <a:buNone/>
            </a:pPr>
            <a:r>
              <a:rPr lang="ru-RU" sz="1400" i="1" dirty="0" smtClean="0"/>
              <a:t>От улыбки хмурый день светлей</a:t>
            </a:r>
          </a:p>
          <a:p>
            <a:pPr algn="ctr">
              <a:buNone/>
            </a:pPr>
            <a:r>
              <a:rPr lang="ru-RU" sz="1400" i="1" dirty="0" smtClean="0"/>
              <a:t>От улыбки в небе радуга проснется</a:t>
            </a:r>
          </a:p>
          <a:p>
            <a:pPr algn="ctr">
              <a:buNone/>
            </a:pPr>
            <a:r>
              <a:rPr lang="ru-RU" sz="1400" i="1" dirty="0" smtClean="0"/>
              <a:t>Поделись улыбкою своей </a:t>
            </a:r>
          </a:p>
          <a:p>
            <a:pPr algn="ctr">
              <a:buNone/>
            </a:pPr>
            <a:r>
              <a:rPr lang="ru-RU" sz="1400" i="1" dirty="0" smtClean="0"/>
              <a:t>И она еще не раз к тебе вернется.</a:t>
            </a:r>
          </a:p>
          <a:p>
            <a:pPr algn="ctr">
              <a:buNone/>
            </a:pPr>
            <a:r>
              <a:rPr lang="ru-RU" sz="1400" i="1" dirty="0" smtClean="0"/>
              <a:t>И тогда наверняка вдруг запляшут облака.</a:t>
            </a:r>
          </a:p>
          <a:p>
            <a:pPr algn="ctr">
              <a:buNone/>
            </a:pPr>
            <a:r>
              <a:rPr lang="ru-RU" sz="1400" i="1" dirty="0" smtClean="0"/>
              <a:t>И кузнечик запиликает на скрипке.</a:t>
            </a:r>
          </a:p>
          <a:p>
            <a:pPr algn="ctr">
              <a:buNone/>
            </a:pPr>
            <a:r>
              <a:rPr lang="ru-RU" sz="1400" i="1" dirty="0" smtClean="0"/>
              <a:t>С голубого ручейка начинается река.</a:t>
            </a:r>
          </a:p>
          <a:p>
            <a:pPr algn="ctr">
              <a:buNone/>
            </a:pPr>
            <a:r>
              <a:rPr lang="ru-RU" sz="1400" i="1" dirty="0" smtClean="0"/>
              <a:t>Но а дружба начинается с улыбки</a:t>
            </a:r>
            <a:r>
              <a:rPr lang="ru-RU" sz="2000" i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51520"/>
            <a:ext cx="6172200" cy="889248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1400" dirty="0" smtClean="0"/>
              <a:t>Да, действительно </a:t>
            </a:r>
            <a:r>
              <a:rPr lang="en-US" sz="1400" dirty="0" smtClean="0"/>
              <a:t>“</a:t>
            </a:r>
            <a:r>
              <a:rPr lang="ru-RU" sz="1400" dirty="0" smtClean="0"/>
              <a:t>от улыбки хмурый день светлей</a:t>
            </a:r>
            <a:r>
              <a:rPr lang="en-US" sz="1400" dirty="0" smtClean="0"/>
              <a:t>”</a:t>
            </a:r>
            <a:r>
              <a:rPr lang="ru-RU" sz="1400" dirty="0" smtClean="0"/>
              <a:t>, а от улыбок наших детей он расцветает всеми цветами радуги. Но всегда ли так бывает</a:t>
            </a:r>
            <a:r>
              <a:rPr lang="en-US" sz="1400" dirty="0" smtClean="0"/>
              <a:t>?</a:t>
            </a:r>
            <a:r>
              <a:rPr lang="ru-RU" sz="1400" dirty="0" smtClean="0"/>
              <a:t> Не омрачаются ли наши радужные дни детскими капризами, упрямством, истериками.</a:t>
            </a:r>
          </a:p>
          <a:p>
            <a:pPr algn="ctr">
              <a:buNone/>
            </a:pPr>
            <a:r>
              <a:rPr lang="ru-RU" sz="1400" dirty="0" smtClean="0"/>
              <a:t>А ведь во многом это зависит от нас – взрослых.</a:t>
            </a:r>
          </a:p>
          <a:p>
            <a:pPr algn="ctr">
              <a:buNone/>
            </a:pPr>
            <a:r>
              <a:rPr lang="ru-RU" sz="1400" dirty="0" smtClean="0"/>
              <a:t>Как помочь ребенку избавиться от этих черт характера- об этом пойдет наш разговор за круглым столом, в ходе которого мы постараемся разобраться в причинах появления столь неприятных нарушений в поведении ребенка.</a:t>
            </a:r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 marL="400050" indent="-400050" algn="ctr">
              <a:buNone/>
            </a:pPr>
            <a:r>
              <a:rPr lang="ru-RU" sz="1600" i="1" u="sng" dirty="0" smtClean="0"/>
              <a:t>2. Основная часть.</a:t>
            </a:r>
          </a:p>
          <a:p>
            <a:pPr marL="400050" indent="-400050" algn="ctr">
              <a:buNone/>
            </a:pPr>
            <a:endParaRPr lang="ru-RU" sz="1600" i="1" u="sng" dirty="0" smtClean="0"/>
          </a:p>
          <a:p>
            <a:pPr marL="400050" indent="-400050">
              <a:buNone/>
            </a:pPr>
            <a:r>
              <a:rPr lang="ru-RU" sz="1400" dirty="0" smtClean="0"/>
              <a:t>          Как часто на самое обычное предложение- помыть руки, готовиться ко сну, убрать игрушки – ребенок отвечает либо молчаливым неповиновением </a:t>
            </a:r>
            <a:r>
              <a:rPr lang="en-US" sz="1400" dirty="0" smtClean="0"/>
              <a:t>(</a:t>
            </a:r>
            <a:r>
              <a:rPr lang="ru-RU" sz="1400" dirty="0" smtClean="0"/>
              <a:t> упрямится</a:t>
            </a:r>
            <a:r>
              <a:rPr lang="en-US" sz="1400" dirty="0" smtClean="0"/>
              <a:t>)</a:t>
            </a:r>
            <a:r>
              <a:rPr lang="ru-RU" sz="1400" dirty="0" smtClean="0"/>
              <a:t>, либо бурным протестом </a:t>
            </a:r>
            <a:r>
              <a:rPr lang="en-US" sz="1400" dirty="0" smtClean="0"/>
              <a:t>(</a:t>
            </a:r>
            <a:r>
              <a:rPr lang="ru-RU" sz="1400" dirty="0" smtClean="0"/>
              <a:t> капризничает</a:t>
            </a:r>
            <a:r>
              <a:rPr lang="en-US" sz="1400" dirty="0" smtClean="0"/>
              <a:t>)?</a:t>
            </a:r>
            <a:endParaRPr lang="ru-RU" sz="1400" dirty="0" smtClean="0"/>
          </a:p>
          <a:p>
            <a:pPr algn="ctr">
              <a:buNone/>
            </a:pPr>
            <a:r>
              <a:rPr lang="ru-RU" sz="1400" i="1" dirty="0" smtClean="0"/>
              <a:t>Приветствуются ответы родителей.</a:t>
            </a:r>
          </a:p>
          <a:p>
            <a:pPr algn="ctr">
              <a:buNone/>
            </a:pPr>
            <a:r>
              <a:rPr lang="ru-RU" sz="1400" b="1" dirty="0" smtClean="0"/>
              <a:t>Каприз </a:t>
            </a:r>
            <a:r>
              <a:rPr lang="en-US" sz="1400" dirty="0" smtClean="0"/>
              <a:t>(</a:t>
            </a:r>
            <a:r>
              <a:rPr lang="ru-RU" sz="1400" dirty="0" smtClean="0"/>
              <a:t> фр. –прихоть, причуда</a:t>
            </a:r>
            <a:r>
              <a:rPr lang="en-US" sz="1400" dirty="0" smtClean="0"/>
              <a:t>)</a:t>
            </a:r>
            <a:r>
              <a:rPr lang="ru-RU" sz="1400" dirty="0" smtClean="0"/>
              <a:t> – стремление детей, добиваться чего-то запретного, недостижимого или невозможного в данный момент.</a:t>
            </a:r>
          </a:p>
          <a:p>
            <a:pPr algn="ctr">
              <a:buNone/>
            </a:pPr>
            <a:r>
              <a:rPr lang="ru-RU" sz="1400" dirty="0" smtClean="0"/>
              <a:t> Капризы обычно сопровождаются плачем, криком , топаньем ног, разбрасыванием подвернувшихся под руку игрушек.</a:t>
            </a:r>
          </a:p>
          <a:p>
            <a:pPr algn="ctr">
              <a:buNone/>
            </a:pPr>
            <a:r>
              <a:rPr lang="ru-RU" sz="1400" dirty="0" smtClean="0"/>
              <a:t>Подчас капризы ребенка нелепы и совершенно невыполнимы. Например, вдруг хочет молока, которого в доме нет, или он хочет ехать на грузовом лифте, а пришел обычный, или идти в детский сад с мамой, а не с бабушкой.</a:t>
            </a:r>
          </a:p>
          <a:p>
            <a:pPr>
              <a:buNone/>
            </a:pPr>
            <a:r>
              <a:rPr lang="ru-RU" sz="1400" dirty="0" smtClean="0"/>
              <a:t> У некоторых детей это встречается настолько часто, что взрослые начинают относиться к этому, как к закономерным явлениям дошкольного возраста.</a:t>
            </a:r>
          </a:p>
          <a:p>
            <a:pPr>
              <a:buNone/>
            </a:pPr>
            <a:r>
              <a:rPr lang="ru-RU" sz="1400" b="1" dirty="0" smtClean="0"/>
              <a:t>Однако, считать, что капризы и упрямство обязательно сопутствуют детству, совершенно неправильно.</a:t>
            </a:r>
          </a:p>
          <a:p>
            <a:pPr>
              <a:buNone/>
            </a:pPr>
            <a:r>
              <a:rPr lang="ru-RU" sz="1400" dirty="0" smtClean="0"/>
              <a:t>Да, действительно, в раннем детстве дети чаще склонны к капризам. У них ярко выражены процессы возбуждения</a:t>
            </a:r>
            <a:r>
              <a:rPr lang="en-US" sz="1400" dirty="0" smtClean="0"/>
              <a:t>:</a:t>
            </a:r>
            <a:r>
              <a:rPr lang="ru-RU" sz="1400" dirty="0" smtClean="0"/>
              <a:t> они несдержанны, не могут совладать со своими эмоциями.  Им просто напросто не хватает мыслительных навыков, чтобы обобщить свои переживания.  Часто капризы и упрямство заменяют ребенку неумение объяснить свое желание, в силу неразвитости речи.</a:t>
            </a:r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b="1" i="1" dirty="0" smtClean="0"/>
          </a:p>
          <a:p>
            <a:pPr algn="ctr">
              <a:buNone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79517"/>
            <a:ext cx="6172200" cy="87849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Вспомним, что ребенок, находящийся в колыбели, криком подает сигналы о том, что ему пора сменить пеленки, что он голоден- это еще не есть собственно капризы. Но если потребности ребенка удовлетворяются не вовремя, он привыкает криком требовать удовлетворение своих потребностей, что является предпосылкой для капризов.</a:t>
            </a:r>
          </a:p>
          <a:p>
            <a:pPr>
              <a:buNone/>
            </a:pPr>
            <a:r>
              <a:rPr lang="ru-RU" sz="1400" dirty="0" smtClean="0"/>
              <a:t>Капризы детей  в более старшем возрасте </a:t>
            </a:r>
            <a:r>
              <a:rPr lang="en-US" sz="1400" dirty="0" smtClean="0"/>
              <a:t>( </a:t>
            </a:r>
            <a:r>
              <a:rPr lang="ru-RU" sz="1400" dirty="0" smtClean="0"/>
              <a:t>часто 2-3 лет , реже  4-5 лет </a:t>
            </a:r>
            <a:r>
              <a:rPr lang="en-US" sz="1400" dirty="0" smtClean="0"/>
              <a:t>)</a:t>
            </a:r>
            <a:r>
              <a:rPr lang="ru-RU" sz="1400" dirty="0" smtClean="0"/>
              <a:t>тоже имеют свои причины. Чаще всего это</a:t>
            </a:r>
            <a:r>
              <a:rPr lang="en-US" sz="1400" dirty="0" smtClean="0"/>
              <a:t>:</a:t>
            </a:r>
            <a:endParaRPr lang="ru-RU" sz="1400" dirty="0" smtClean="0"/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Неудовлетворение естественных потребностей</a:t>
            </a:r>
            <a:r>
              <a:rPr lang="en-US" sz="1400" dirty="0" smtClean="0"/>
              <a:t> (</a:t>
            </a:r>
            <a:r>
              <a:rPr lang="ru-RU" sz="1400" dirty="0" smtClean="0"/>
              <a:t> голод, усталость, сонливость</a:t>
            </a:r>
            <a:r>
              <a:rPr lang="en-US" sz="1400" dirty="0" smtClean="0"/>
              <a:t>);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Ощущение физического дискомфорта</a:t>
            </a:r>
            <a:r>
              <a:rPr lang="en-US" sz="1400" dirty="0" smtClean="0"/>
              <a:t> (</a:t>
            </a:r>
            <a:r>
              <a:rPr lang="ru-RU" sz="1400" dirty="0" smtClean="0"/>
              <a:t> холодно, жарко, тесная обувь, одежда, неудобная постель</a:t>
            </a:r>
            <a:r>
              <a:rPr lang="en-US" sz="1400" dirty="0" smtClean="0"/>
              <a:t>);</a:t>
            </a:r>
            <a:endParaRPr lang="ru-RU" sz="1400" dirty="0" smtClean="0"/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Капризы могут быть предвестниками болезни (</a:t>
            </a:r>
            <a:r>
              <a:rPr lang="en-US" sz="1400" dirty="0" smtClean="0"/>
              <a:t> </a:t>
            </a:r>
            <a:r>
              <a:rPr lang="ru-RU" sz="1400" dirty="0" smtClean="0"/>
              <a:t>малыш  ощущает физическое недомогание, просит то одно,</a:t>
            </a:r>
          </a:p>
          <a:p>
            <a:pPr>
              <a:buNone/>
            </a:pPr>
            <a:r>
              <a:rPr lang="ru-RU" sz="1400" dirty="0" smtClean="0"/>
              <a:t>          то другое , но ничего не облегчает боль, поэтому плачет и капризничает</a:t>
            </a:r>
            <a:r>
              <a:rPr lang="en-US" sz="1400" dirty="0" smtClean="0"/>
              <a:t>);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Капризы могут быть и в период выздоровления </a:t>
            </a:r>
          </a:p>
          <a:p>
            <a:pPr>
              <a:buNone/>
            </a:pPr>
            <a:r>
              <a:rPr lang="ru-RU" sz="1400" dirty="0" smtClean="0"/>
              <a:t>         </a:t>
            </a:r>
            <a:r>
              <a:rPr lang="en-US" sz="1400" dirty="0" smtClean="0"/>
              <a:t>(</a:t>
            </a:r>
            <a:r>
              <a:rPr lang="ru-RU" sz="1400" dirty="0" smtClean="0"/>
              <a:t> ребенок за время болезни привыкает к повышенному вниманию и не хочет от этого отказываться</a:t>
            </a:r>
            <a:r>
              <a:rPr lang="en-US" sz="1400" dirty="0" smtClean="0"/>
              <a:t>);</a:t>
            </a:r>
            <a:endParaRPr lang="ru-RU" sz="1400" dirty="0" smtClean="0"/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Обилие новых впечатлений или их перенасыщение.</a:t>
            </a:r>
          </a:p>
          <a:p>
            <a:pPr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1400" i="1" dirty="0" smtClean="0"/>
              <a:t>Пример из практики</a:t>
            </a:r>
            <a:r>
              <a:rPr lang="en-US" sz="1400" i="1" dirty="0" smtClean="0"/>
              <a:t>:</a:t>
            </a:r>
            <a:endParaRPr lang="ru-RU" sz="1400" i="1" dirty="0" smtClean="0"/>
          </a:p>
          <a:p>
            <a:pPr algn="ctr">
              <a:buNone/>
            </a:pPr>
            <a:r>
              <a:rPr lang="ru-RU" sz="1400" i="1" dirty="0" smtClean="0"/>
              <a:t>Сережа часто остается вечером вдвоем с бабушкой. Основное его занятие в это время – смотреть все телевизионные передачи. Только возвращаясь поздно вечером домой родители укладывают его спать.</a:t>
            </a:r>
          </a:p>
          <a:p>
            <a:pPr algn="ctr">
              <a:buNone/>
            </a:pPr>
            <a:endParaRPr lang="ru-RU" sz="1400" i="1" dirty="0" smtClean="0"/>
          </a:p>
          <a:p>
            <a:pPr algn="ctr">
              <a:buNone/>
            </a:pPr>
            <a:r>
              <a:rPr lang="ru-RU" sz="1400" i="1" dirty="0" smtClean="0"/>
              <a:t>Мальчик, перевозбудившись, долго не засыпает, хнычет. Ночью спит неспокойно, утром с трудом встает. В детский сад приходит хмурым, невеселым, ест плохо, капризничает, с детьми ссорится.</a:t>
            </a:r>
          </a:p>
          <a:p>
            <a:pPr algn="ctr">
              <a:buNone/>
            </a:pPr>
            <a:endParaRPr lang="ru-RU" sz="1400" i="1" dirty="0" smtClean="0"/>
          </a:p>
          <a:p>
            <a:pPr algn="ctr">
              <a:buNone/>
            </a:pPr>
            <a:r>
              <a:rPr lang="ru-RU" sz="1400" dirty="0" smtClean="0"/>
              <a:t>Детский ум, воображение нельзя перегружать множеством развлечений. Даже самые приятные впечатления, но в большом количестве, не принесут ребенку тех удовольствий, на которые рассчитывают взрослые. </a:t>
            </a:r>
          </a:p>
          <a:p>
            <a:pPr algn="ctr">
              <a:buNone/>
            </a:pPr>
            <a:r>
              <a:rPr lang="ru-RU" sz="1400" dirty="0" smtClean="0"/>
              <a:t>Не говоря уже о получении совершенно ненужной информации из телевизионных передач.</a:t>
            </a:r>
          </a:p>
          <a:p>
            <a:pPr algn="ctr">
              <a:buNone/>
            </a:pPr>
            <a:r>
              <a:rPr lang="ru-RU" sz="1400" i="1" dirty="0" smtClean="0"/>
              <a:t>Может кто-то сталкивался с капризами, вызванными перечисленными  причинами</a:t>
            </a:r>
            <a:r>
              <a:rPr lang="en-US" sz="1400" i="1" dirty="0" smtClean="0"/>
              <a:t>?</a:t>
            </a:r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0648" y="179517"/>
            <a:ext cx="6172200" cy="896448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1400" dirty="0"/>
          </a:p>
          <a:p>
            <a:pPr algn="ctr">
              <a:buNone/>
            </a:pPr>
            <a:r>
              <a:rPr lang="ru-RU" sz="1400" dirty="0" smtClean="0"/>
              <a:t>Но  все же </a:t>
            </a:r>
            <a:r>
              <a:rPr lang="ru-RU" sz="1400" i="1" dirty="0" smtClean="0"/>
              <a:t>самой распространенной причиной </a:t>
            </a:r>
            <a:r>
              <a:rPr lang="ru-RU" sz="1400" dirty="0" smtClean="0"/>
              <a:t>,особенно в среднем возрасте </a:t>
            </a:r>
            <a:r>
              <a:rPr lang="en-US" sz="1400" dirty="0" smtClean="0"/>
              <a:t>(</a:t>
            </a:r>
            <a:r>
              <a:rPr lang="ru-RU" sz="1400" dirty="0" smtClean="0"/>
              <a:t>как у наших детей</a:t>
            </a:r>
            <a:r>
              <a:rPr lang="en-US" sz="1400" dirty="0" smtClean="0"/>
              <a:t>)</a:t>
            </a:r>
            <a:r>
              <a:rPr lang="ru-RU" sz="1400" dirty="0" smtClean="0"/>
              <a:t> и далее в старшем, </a:t>
            </a:r>
            <a:r>
              <a:rPr lang="ru-RU" sz="1400" i="1" dirty="0" smtClean="0"/>
              <a:t>является неправильное воспитание детей, неправильное поведение родителей.  </a:t>
            </a:r>
          </a:p>
          <a:p>
            <a:pPr algn="ctr">
              <a:buNone/>
            </a:pPr>
            <a:r>
              <a:rPr lang="ru-RU" sz="1400" dirty="0" smtClean="0"/>
              <a:t>Капризы могут возникнуть в ответ на слишком потакающие действия взрослых, на их противоречивые  требования .</a:t>
            </a:r>
          </a:p>
          <a:p>
            <a:pPr algn="ctr">
              <a:buNone/>
            </a:pPr>
            <a:r>
              <a:rPr lang="ru-RU" sz="1400" dirty="0" smtClean="0"/>
              <a:t>Если ребенку все разрешают, выполняют все его требования, </a:t>
            </a:r>
            <a:r>
              <a:rPr lang="en-US" sz="1400" dirty="0" smtClean="0"/>
              <a:t>“</a:t>
            </a:r>
            <a:r>
              <a:rPr lang="ru-RU" sz="1400" dirty="0" smtClean="0"/>
              <a:t>только бы он не расстроился, не заплакал</a:t>
            </a:r>
            <a:r>
              <a:rPr lang="en-US" sz="1400" dirty="0" smtClean="0"/>
              <a:t>”</a:t>
            </a:r>
            <a:r>
              <a:rPr lang="ru-RU" sz="1400" dirty="0" smtClean="0"/>
              <a:t>, то последствия такого воспитания – обычная капризность, избалованность, вседозволенность.</a:t>
            </a:r>
          </a:p>
          <a:p>
            <a:pPr algn="ctr">
              <a:buNone/>
            </a:pPr>
            <a:r>
              <a:rPr lang="ru-RU" sz="1400" dirty="0" smtClean="0"/>
              <a:t>Многим мамам не удается ничего придумать в такой сложной  ситуации и они предпочитают уступить, лишь бы он замолчал. Это, конечно вынужденный , но опасный путь. Он ведет к тому, что реакции детей закрепляются и в следующий раз повторится нечто подобное, но с еще большей силой.</a:t>
            </a:r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1400" u="sng" dirty="0" smtClean="0"/>
              <a:t>Мини-итог</a:t>
            </a:r>
            <a:r>
              <a:rPr lang="en-US" sz="1400" u="sng" dirty="0" smtClean="0"/>
              <a:t>:</a:t>
            </a:r>
            <a:endParaRPr lang="ru-RU" sz="1400" u="sng" dirty="0" smtClean="0"/>
          </a:p>
          <a:p>
            <a:pPr>
              <a:buNone/>
            </a:pPr>
            <a:r>
              <a:rPr lang="ru-RU" sz="1400" i="1" dirty="0" smtClean="0"/>
              <a:t>Итак, по мере роста ребенка и развития его сознания капризы и упрямство начинают приобретать преднамеренный характер, становятся привычным способом достижения цели. </a:t>
            </a:r>
          </a:p>
          <a:p>
            <a:pPr>
              <a:buNone/>
            </a:pPr>
            <a:endParaRPr lang="ru-RU" sz="1400" i="1" dirty="0" smtClean="0"/>
          </a:p>
          <a:p>
            <a:pPr>
              <a:buNone/>
            </a:pPr>
            <a:endParaRPr lang="ru-RU" sz="1400" i="1" dirty="0" smtClean="0"/>
          </a:p>
          <a:p>
            <a:pPr algn="ctr">
              <a:buNone/>
            </a:pPr>
            <a:r>
              <a:rPr lang="ru-RU" sz="1400" i="1" u="sng" dirty="0" smtClean="0"/>
              <a:t>Музыкальная пауза.</a:t>
            </a:r>
          </a:p>
          <a:p>
            <a:pPr algn="ctr">
              <a:buNone/>
            </a:pPr>
            <a:endParaRPr lang="ru-RU" sz="1400" i="1" u="sng" dirty="0" smtClean="0"/>
          </a:p>
          <a:p>
            <a:pPr algn="ctr">
              <a:buNone/>
            </a:pPr>
            <a:r>
              <a:rPr lang="ru-RU" sz="1600" i="1" u="sng" dirty="0" smtClean="0"/>
              <a:t>3. Практическая часть.</a:t>
            </a:r>
          </a:p>
          <a:p>
            <a:pPr algn="ctr">
              <a:buNone/>
            </a:pPr>
            <a:r>
              <a:rPr lang="ru-RU" sz="1400" dirty="0" smtClean="0"/>
              <a:t>Давайте разберем на конкретных примерах  некоторые ситуации и подумаем, как взрослые должны в них поступать.</a:t>
            </a:r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1400" i="1" dirty="0" smtClean="0"/>
              <a:t>Мама пришла домой с 4-летней Наташей. Девочка громко требует</a:t>
            </a:r>
            <a:r>
              <a:rPr lang="en-US" sz="1400" i="1" dirty="0" smtClean="0"/>
              <a:t>:</a:t>
            </a:r>
            <a:r>
              <a:rPr lang="ru-RU" sz="1400" i="1" dirty="0" smtClean="0"/>
              <a:t> </a:t>
            </a:r>
            <a:r>
              <a:rPr lang="en-US" sz="1400" i="1" dirty="0" smtClean="0"/>
              <a:t>“</a:t>
            </a:r>
            <a:r>
              <a:rPr lang="ru-RU" sz="1400" i="1" dirty="0" smtClean="0"/>
              <a:t>Хочу на улицу! Хочу еще погулять!! Хочу кататься на качелях!</a:t>
            </a:r>
            <a:r>
              <a:rPr lang="en-US" sz="1400" i="1" dirty="0" smtClean="0"/>
              <a:t>”</a:t>
            </a:r>
            <a:endParaRPr lang="ru-RU" sz="1400" i="1" dirty="0" smtClean="0"/>
          </a:p>
          <a:p>
            <a:pPr algn="ctr">
              <a:buNone/>
            </a:pPr>
            <a:r>
              <a:rPr lang="ru-RU" sz="1400" i="1" dirty="0" smtClean="0"/>
              <a:t>Мама уговаривает, объясняет ей, что пора обедать и спать, что все дети ушли домой. Девочка с визгом бросается на пол, стучит ногами. Мама кидается к ней, старается поднять  Наташу, у нее не получается. Мама сама чуть не плача, продолжает уговаривать свою дочь .</a:t>
            </a:r>
          </a:p>
          <a:p>
            <a:pPr algn="ctr">
              <a:buNone/>
            </a:pPr>
            <a:r>
              <a:rPr lang="ru-RU" sz="1400" dirty="0" smtClean="0"/>
              <a:t>Ваше мнение, родители</a:t>
            </a:r>
            <a:r>
              <a:rPr lang="en-US" sz="1400" dirty="0" smtClean="0"/>
              <a:t>?</a:t>
            </a:r>
            <a:r>
              <a:rPr lang="ru-RU" sz="1400" dirty="0" smtClean="0"/>
              <a:t> Как в такой ситуации поступили бы вы</a:t>
            </a:r>
            <a:r>
              <a:rPr lang="en-US" sz="1400" dirty="0" smtClean="0"/>
              <a:t>?</a:t>
            </a:r>
            <a:r>
              <a:rPr lang="ru-RU" sz="1400" dirty="0" smtClean="0"/>
              <a:t> Какие ошибки были допущены взрослым </a:t>
            </a:r>
            <a:r>
              <a:rPr lang="en-US" sz="1400" dirty="0" smtClean="0"/>
              <a:t>?</a:t>
            </a:r>
            <a:endParaRPr lang="ru-RU" sz="1400" dirty="0" smtClean="0"/>
          </a:p>
          <a:p>
            <a:pPr algn="ctr">
              <a:buNone/>
            </a:pPr>
            <a:endParaRPr lang="ru-RU" sz="1400" i="1" u="sng" dirty="0" smtClean="0"/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51525"/>
            <a:ext cx="6172200" cy="85689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400" i="1" u="sng" dirty="0" smtClean="0"/>
              <a:t>Вывод</a:t>
            </a:r>
            <a:r>
              <a:rPr lang="en-US" sz="1400" i="1" u="sng" dirty="0" smtClean="0"/>
              <a:t>:</a:t>
            </a:r>
            <a:r>
              <a:rPr lang="ru-RU" sz="1400" dirty="0" smtClean="0"/>
              <a:t> В такого рода ситуациях бесполезно что-то объяснять ребенку- он все равно сейчас не слышит никого, кроме себя.</a:t>
            </a:r>
          </a:p>
          <a:p>
            <a:pPr algn="ctr">
              <a:buNone/>
            </a:pPr>
            <a:r>
              <a:rPr lang="ru-RU" sz="1400" dirty="0" smtClean="0"/>
              <a:t> </a:t>
            </a:r>
            <a:r>
              <a:rPr lang="ru-RU" sz="1400" u="sng" dirty="0" smtClean="0"/>
              <a:t>Правильным было бы  уйти в другую комнату, оставив  ребенка одного до тех пор, пока не пройдет это состояние</a:t>
            </a:r>
            <a:r>
              <a:rPr lang="ru-RU" sz="1400" dirty="0" smtClean="0"/>
              <a:t>! </a:t>
            </a:r>
          </a:p>
          <a:p>
            <a:pPr algn="ctr">
              <a:buNone/>
            </a:pPr>
            <a:r>
              <a:rPr lang="ru-RU" sz="1400" dirty="0" smtClean="0"/>
              <a:t>Надо иметь ввиду, что такие бурные сцены рассчитаны ребенком на зрителей и сочувствующих.</a:t>
            </a:r>
          </a:p>
          <a:p>
            <a:pPr algn="ctr">
              <a:buNone/>
            </a:pPr>
            <a:r>
              <a:rPr lang="ru-RU" sz="1400" dirty="0" smtClean="0"/>
              <a:t>Если малыш постоянно будет убеждаться, что его вопли не волнуют окружающих и аудитории у него нет, то привычка устраивать истерики постепенно исчезнет.</a:t>
            </a:r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1400" dirty="0" smtClean="0"/>
              <a:t>Вот другая ситуация</a:t>
            </a:r>
            <a:r>
              <a:rPr lang="en-US" sz="1400" dirty="0" smtClean="0"/>
              <a:t>:</a:t>
            </a:r>
            <a:endParaRPr lang="ru-RU" sz="1400" dirty="0" smtClean="0"/>
          </a:p>
          <a:p>
            <a:pPr algn="ctr">
              <a:buNone/>
            </a:pPr>
            <a:r>
              <a:rPr lang="ru-RU" sz="1400" i="1" dirty="0" smtClean="0"/>
              <a:t>Миша бросается с криком на пол, чего-то требуя. Родители непреклонны. Миша кричит громче, ногами стучит сильнее, слезы катятся быстрее. Мама крепится с трудом, но ее стойкости хватает не надолго, и она говорит</a:t>
            </a:r>
          </a:p>
          <a:p>
            <a:pPr algn="ctr">
              <a:buNone/>
            </a:pPr>
            <a:r>
              <a:rPr lang="ru-RU" sz="1400" i="1" dirty="0" smtClean="0"/>
              <a:t> папе </a:t>
            </a:r>
            <a:r>
              <a:rPr lang="en-US" sz="1400" i="1" dirty="0" smtClean="0"/>
              <a:t>:”</a:t>
            </a:r>
            <a:r>
              <a:rPr lang="ru-RU" sz="1400" i="1" dirty="0" smtClean="0"/>
              <a:t>Ну, ладно, давай уступим</a:t>
            </a:r>
            <a:r>
              <a:rPr lang="en-US" sz="1400" i="1" dirty="0" smtClean="0"/>
              <a:t>”</a:t>
            </a:r>
            <a:r>
              <a:rPr lang="ru-RU" sz="1400" i="1" dirty="0" smtClean="0"/>
              <a:t>. А Мише только этого и надо. Он кричит и требует еще настойчивее.</a:t>
            </a:r>
          </a:p>
          <a:p>
            <a:pPr algn="ctr">
              <a:buNone/>
            </a:pPr>
            <a:r>
              <a:rPr lang="ru-RU" sz="1400" dirty="0" smtClean="0"/>
              <a:t>Что можно сказать про эту ситуацию</a:t>
            </a:r>
            <a:r>
              <a:rPr lang="en-US" sz="1400" dirty="0" smtClean="0"/>
              <a:t>?</a:t>
            </a:r>
            <a:endParaRPr lang="ru-RU" sz="1400" dirty="0" smtClean="0"/>
          </a:p>
          <a:p>
            <a:pPr>
              <a:buNone/>
            </a:pPr>
            <a:r>
              <a:rPr lang="ru-RU" sz="1400" i="1" u="sng" dirty="0" smtClean="0"/>
              <a:t>Вывод</a:t>
            </a:r>
            <a:r>
              <a:rPr lang="en-US" sz="1400" i="1" u="sng" dirty="0" smtClean="0"/>
              <a:t>:</a:t>
            </a:r>
            <a:r>
              <a:rPr lang="ru-RU" sz="1400" i="1" u="sng" dirty="0" smtClean="0"/>
              <a:t>   </a:t>
            </a:r>
            <a:r>
              <a:rPr lang="ru-RU" sz="1400" dirty="0" smtClean="0"/>
              <a:t>Прежде всего родителям следует четко определить список разрешенных и запрещенных вещей, и всегда придерживаться однажды установленного запрета. </a:t>
            </a:r>
            <a:r>
              <a:rPr lang="en-US" sz="1400" dirty="0" smtClean="0"/>
              <a:t>(</a:t>
            </a:r>
            <a:r>
              <a:rPr lang="ru-RU" sz="1400" dirty="0" smtClean="0"/>
              <a:t>Обратите внимание на высказывание Ж.Ж.Руссо</a:t>
            </a:r>
            <a:r>
              <a:rPr lang="en-US" sz="1400" dirty="0" smtClean="0"/>
              <a:t>)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 smtClean="0"/>
              <a:t>Очевидно, что демонстративное поведение Миши было рассчитано именно на маму. Дети гораздо наблюдательней, чем мы думаем. И прекрасно понимают, что за конфетой, которую не дает мама, надо идти к деду, что гулять надо с папой, потому что он купит </a:t>
            </a:r>
            <a:r>
              <a:rPr lang="en-US" sz="1400" dirty="0" smtClean="0"/>
              <a:t>“</a:t>
            </a:r>
            <a:r>
              <a:rPr lang="ru-RU" sz="1400" dirty="0" smtClean="0"/>
              <a:t>запрещенные</a:t>
            </a:r>
            <a:r>
              <a:rPr lang="en-US" sz="1400" dirty="0" smtClean="0"/>
              <a:t>”</a:t>
            </a:r>
            <a:r>
              <a:rPr lang="ru-RU" sz="1400" dirty="0" smtClean="0"/>
              <a:t>чипсы. А если устроить истерику бабушке, то получишь все и немного больше.</a:t>
            </a:r>
          </a:p>
          <a:p>
            <a:pPr>
              <a:buNone/>
            </a:pPr>
            <a:r>
              <a:rPr lang="ru-RU" sz="1400" u="sng" dirty="0" smtClean="0"/>
              <a:t>Необходимо выработать единые требования к ребенку у всех членов семьи</a:t>
            </a:r>
            <a:r>
              <a:rPr lang="ru-RU" sz="1400" dirty="0" smtClean="0"/>
              <a:t>! Ни в коем случае один из родителей не должен отменять запретов другого. </a:t>
            </a:r>
            <a:endParaRPr lang="en-US" sz="1400" dirty="0" smtClean="0"/>
          </a:p>
          <a:p>
            <a:pPr>
              <a:buNone/>
            </a:pPr>
            <a:r>
              <a:rPr lang="ru-RU" sz="1400" u="sng" dirty="0" smtClean="0"/>
              <a:t>Необходимо дать ребенку понятие </a:t>
            </a:r>
            <a:r>
              <a:rPr lang="en-US" sz="1400" u="sng" dirty="0" smtClean="0"/>
              <a:t>“</a:t>
            </a:r>
            <a:r>
              <a:rPr lang="ru-RU" sz="1400" u="sng" dirty="0" smtClean="0"/>
              <a:t>нельзя</a:t>
            </a:r>
            <a:r>
              <a:rPr lang="en-US" sz="1400" u="sng" dirty="0" smtClean="0"/>
              <a:t>”</a:t>
            </a:r>
            <a:r>
              <a:rPr lang="ru-RU" sz="1400" u="sng" dirty="0" smtClean="0"/>
              <a:t>.</a:t>
            </a:r>
          </a:p>
          <a:p>
            <a:pPr>
              <a:buNone/>
            </a:pPr>
            <a:r>
              <a:rPr lang="ru-RU" sz="1400" dirty="0" smtClean="0"/>
              <a:t>Если мы видим, что ребенок сует пальцы в розетку или пытается включить плиту- мы строго , четко и безапелляционно  говорим</a:t>
            </a:r>
            <a:r>
              <a:rPr lang="en-US" sz="1400" dirty="0" smtClean="0"/>
              <a:t>:</a:t>
            </a:r>
            <a:r>
              <a:rPr lang="ru-RU" sz="1400" dirty="0" smtClean="0"/>
              <a:t> </a:t>
            </a:r>
            <a:r>
              <a:rPr lang="en-US" sz="1400" dirty="0" smtClean="0"/>
              <a:t>“</a:t>
            </a:r>
            <a:r>
              <a:rPr lang="ru-RU" sz="1400" dirty="0" smtClean="0"/>
              <a:t>Нет!</a:t>
            </a:r>
            <a:r>
              <a:rPr lang="en-US" sz="1400" dirty="0" smtClean="0"/>
              <a:t>”</a:t>
            </a:r>
            <a:r>
              <a:rPr lang="ru-RU" sz="1400" dirty="0" smtClean="0"/>
              <a:t>- мы понимаем, что это опасно. Так почему же мы не можем так же четко сказать </a:t>
            </a:r>
            <a:r>
              <a:rPr lang="en-US" sz="1400" dirty="0" smtClean="0"/>
              <a:t>“</a:t>
            </a:r>
            <a:r>
              <a:rPr lang="ru-RU" sz="1400" dirty="0" smtClean="0"/>
              <a:t>нет</a:t>
            </a:r>
            <a:r>
              <a:rPr lang="en-US" sz="1400" dirty="0" smtClean="0"/>
              <a:t>”</a:t>
            </a:r>
            <a:r>
              <a:rPr lang="ru-RU" sz="1400" dirty="0" smtClean="0"/>
              <a:t> в какой-то другой ситуации, быть может не такой опасной, но все же непозволительной.</a:t>
            </a:r>
          </a:p>
          <a:p>
            <a:pPr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i="1" dirty="0" smtClean="0"/>
          </a:p>
          <a:p>
            <a:pPr algn="ctr">
              <a:buNone/>
            </a:pPr>
            <a:endParaRPr lang="ru-RU" sz="1400" i="1" dirty="0" smtClean="0"/>
          </a:p>
          <a:p>
            <a:pPr algn="ctr">
              <a:buNone/>
            </a:pPr>
            <a:endParaRPr lang="ru-RU" sz="1400" i="1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8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8640" y="107504"/>
            <a:ext cx="6326460" cy="90364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400" dirty="0" smtClean="0"/>
              <a:t>Были ли у вас схожие ситуации</a:t>
            </a:r>
            <a:r>
              <a:rPr lang="en-US" sz="1400" dirty="0" smtClean="0"/>
              <a:t>?</a:t>
            </a:r>
            <a:r>
              <a:rPr lang="ru-RU" sz="1400" dirty="0" smtClean="0"/>
              <a:t> Как вам удавалось успокоить ребенка</a:t>
            </a:r>
            <a:r>
              <a:rPr lang="en-US" sz="1400" dirty="0" smtClean="0"/>
              <a:t>?</a:t>
            </a:r>
            <a:r>
              <a:rPr lang="ru-RU" sz="1400" dirty="0" smtClean="0"/>
              <a:t>  Поделитесь, пожалуйста своими секретами, своими приемами</a:t>
            </a:r>
            <a:r>
              <a:rPr lang="en-US" sz="1400" dirty="0" smtClean="0"/>
              <a:t>?</a:t>
            </a:r>
            <a:endParaRPr lang="ru-RU" sz="1400" dirty="0" smtClean="0"/>
          </a:p>
          <a:p>
            <a:pPr algn="ctr">
              <a:buNone/>
            </a:pPr>
            <a:endParaRPr lang="ru-RU" sz="1400" i="1" dirty="0"/>
          </a:p>
          <a:p>
            <a:pPr algn="ctr">
              <a:buNone/>
            </a:pPr>
            <a:r>
              <a:rPr lang="ru-RU" sz="1600" i="1" u="sng" dirty="0" smtClean="0"/>
              <a:t>Музыкальная пауза.</a:t>
            </a:r>
          </a:p>
          <a:p>
            <a:pPr algn="ctr">
              <a:buNone/>
            </a:pPr>
            <a:endParaRPr lang="ru-RU" sz="1600" i="1" u="sng" dirty="0" smtClean="0"/>
          </a:p>
          <a:p>
            <a:pPr algn="ctr">
              <a:buNone/>
            </a:pPr>
            <a:r>
              <a:rPr lang="ru-RU" sz="1600" i="1" u="sng" dirty="0" smtClean="0"/>
              <a:t>4. Работа с памятками.</a:t>
            </a:r>
          </a:p>
          <a:p>
            <a:pPr algn="ctr">
              <a:buNone/>
            </a:pPr>
            <a:r>
              <a:rPr lang="ru-RU" sz="1400" dirty="0" smtClean="0"/>
              <a:t>На ваших столах памятки.</a:t>
            </a:r>
          </a:p>
          <a:p>
            <a:pPr algn="ctr">
              <a:buNone/>
            </a:pPr>
            <a:r>
              <a:rPr lang="ru-RU" sz="1400" dirty="0" smtClean="0"/>
              <a:t>Прочитайте их пожалуйста. Что для вас явилось новым</a:t>
            </a:r>
            <a:r>
              <a:rPr lang="en-US" sz="1400" dirty="0" smtClean="0"/>
              <a:t>?</a:t>
            </a:r>
            <a:r>
              <a:rPr lang="ru-RU" sz="1400" dirty="0" smtClean="0"/>
              <a:t> С каким из выводов вы согласны</a:t>
            </a:r>
            <a:r>
              <a:rPr lang="en-US" sz="1400" dirty="0" smtClean="0"/>
              <a:t>?</a:t>
            </a:r>
            <a:r>
              <a:rPr lang="ru-RU" sz="1400" dirty="0" smtClean="0"/>
              <a:t> С каким из советов вы не согласны</a:t>
            </a:r>
            <a:r>
              <a:rPr lang="en-US" sz="1400" dirty="0" smtClean="0"/>
              <a:t>?</a:t>
            </a:r>
            <a:r>
              <a:rPr lang="ru-RU" sz="1400" dirty="0" smtClean="0"/>
              <a:t> Почему</a:t>
            </a:r>
            <a:r>
              <a:rPr lang="en-US" sz="1400" dirty="0" smtClean="0"/>
              <a:t>?</a:t>
            </a:r>
            <a:r>
              <a:rPr lang="ru-RU" sz="1400" dirty="0" smtClean="0"/>
              <a:t> Помогут ли вам эти советы в преодолении капризов у детей</a:t>
            </a:r>
            <a:r>
              <a:rPr lang="en-US" sz="1400" dirty="0" smtClean="0"/>
              <a:t>?</a:t>
            </a:r>
            <a:endParaRPr lang="ru-RU" sz="1400" dirty="0" smtClean="0"/>
          </a:p>
          <a:p>
            <a:pPr algn="ctr">
              <a:buNone/>
            </a:pPr>
            <a:endParaRPr lang="ru-RU" sz="1400" i="1" u="sng" dirty="0" smtClean="0"/>
          </a:p>
          <a:p>
            <a:pPr algn="ctr">
              <a:buNone/>
            </a:pPr>
            <a:r>
              <a:rPr lang="ru-RU" sz="1400" b="1" i="1" dirty="0" smtClean="0"/>
              <a:t>Памятка </a:t>
            </a:r>
            <a:r>
              <a:rPr lang="en-US" sz="1400" b="1" i="1" dirty="0" smtClean="0"/>
              <a:t>“</a:t>
            </a:r>
            <a:r>
              <a:rPr lang="ru-RU" sz="1400" b="1" i="1" dirty="0" smtClean="0"/>
              <a:t>Как преодолеть капризы</a:t>
            </a:r>
            <a:r>
              <a:rPr lang="en-US" sz="1400" b="1" i="1" dirty="0" smtClean="0"/>
              <a:t>”</a:t>
            </a:r>
            <a:endParaRPr lang="ru-RU" sz="1400" b="1" i="1" dirty="0" smtClean="0"/>
          </a:p>
          <a:p>
            <a:pPr algn="ctr">
              <a:buNone/>
            </a:pPr>
            <a:r>
              <a:rPr lang="ru-RU" sz="1400" i="1" u="sng" dirty="0" smtClean="0"/>
              <a:t>Причины капризов</a:t>
            </a:r>
            <a:r>
              <a:rPr lang="en-US" sz="1400" i="1" u="sng" dirty="0" smtClean="0"/>
              <a:t>:</a:t>
            </a:r>
            <a:endParaRPr lang="ru-RU" sz="1400" i="1" u="sng" dirty="0" smtClean="0"/>
          </a:p>
          <a:p>
            <a:pPr algn="ctr"/>
            <a:r>
              <a:rPr lang="ru-RU" sz="1400" dirty="0" smtClean="0"/>
              <a:t>Нарушения режима дня</a:t>
            </a:r>
          </a:p>
          <a:p>
            <a:pPr algn="ctr"/>
            <a:r>
              <a:rPr lang="ru-RU" sz="1400" dirty="0" smtClean="0"/>
              <a:t>Обилие новых впечатлений</a:t>
            </a:r>
          </a:p>
          <a:p>
            <a:pPr algn="ctr"/>
            <a:r>
              <a:rPr lang="ru-RU" sz="1400" dirty="0" smtClean="0"/>
              <a:t>Физический </a:t>
            </a:r>
            <a:r>
              <a:rPr lang="ru-RU" sz="1400" dirty="0"/>
              <a:t> </a:t>
            </a:r>
            <a:r>
              <a:rPr lang="ru-RU" sz="1400" dirty="0" smtClean="0"/>
              <a:t>и психический дискомфорт</a:t>
            </a:r>
          </a:p>
          <a:p>
            <a:pPr algn="ctr">
              <a:buNone/>
            </a:pPr>
            <a:r>
              <a:rPr lang="en-US" sz="1400" dirty="0" smtClean="0"/>
              <a:t>(</a:t>
            </a:r>
            <a:r>
              <a:rPr lang="ru-RU" sz="1400" dirty="0" smtClean="0"/>
              <a:t>холод, голод, неудобная одежда, сонливость и т.п.</a:t>
            </a:r>
            <a:r>
              <a:rPr lang="en-US" sz="1400" dirty="0" smtClean="0"/>
              <a:t>)</a:t>
            </a:r>
            <a:endParaRPr lang="ru-RU" sz="1400" dirty="0" smtClean="0"/>
          </a:p>
          <a:p>
            <a:pPr algn="ctr"/>
            <a:r>
              <a:rPr lang="ru-RU" sz="1400" dirty="0" smtClean="0"/>
              <a:t>Плохое самочувствие</a:t>
            </a:r>
          </a:p>
          <a:p>
            <a:pPr algn="ctr"/>
            <a:r>
              <a:rPr lang="ru-RU" sz="1400" dirty="0" smtClean="0"/>
              <a:t>Неправильное поведение взрослых</a:t>
            </a:r>
          </a:p>
          <a:p>
            <a:pPr algn="ctr"/>
            <a:endParaRPr lang="ru-RU" sz="1400" i="1" dirty="0"/>
          </a:p>
          <a:p>
            <a:pPr algn="ctr">
              <a:buNone/>
            </a:pPr>
            <a:r>
              <a:rPr lang="ru-RU" sz="1400" i="1" u="sng" dirty="0" smtClean="0"/>
              <a:t>Преодолеть капризы можно если</a:t>
            </a:r>
            <a:r>
              <a:rPr lang="en-US" sz="1400" i="1" u="sng" dirty="0" smtClean="0"/>
              <a:t>:</a:t>
            </a:r>
            <a:endParaRPr lang="ru-RU" sz="1400" i="1" u="sng" dirty="0" smtClean="0"/>
          </a:p>
          <a:p>
            <a:pPr algn="ctr"/>
            <a:r>
              <a:rPr lang="ru-RU" sz="1400" dirty="0" smtClean="0"/>
              <a:t>Все члены семьи будут иметь единые требования к ребенку.</a:t>
            </a:r>
          </a:p>
          <a:p>
            <a:pPr algn="ctr"/>
            <a:r>
              <a:rPr lang="ru-RU" sz="1400" dirty="0" smtClean="0"/>
              <a:t>Будут тверды в позиции, дадут понять значение слова</a:t>
            </a:r>
            <a:r>
              <a:rPr lang="en-US" sz="1400" dirty="0" smtClean="0"/>
              <a:t>”</a:t>
            </a:r>
            <a:r>
              <a:rPr lang="ru-RU" sz="1400" dirty="0" smtClean="0"/>
              <a:t>нельзя</a:t>
            </a:r>
            <a:r>
              <a:rPr lang="en-US" sz="1400" dirty="0" smtClean="0"/>
              <a:t>”</a:t>
            </a:r>
            <a:endParaRPr lang="ru-RU" sz="1400" dirty="0" smtClean="0"/>
          </a:p>
          <a:p>
            <a:pPr algn="ctr"/>
            <a:r>
              <a:rPr lang="ru-RU" sz="1400" dirty="0" smtClean="0"/>
              <a:t>Научат ребенка хотеть, т.е. вырабатывать настойчивость в достижении цели</a:t>
            </a:r>
          </a:p>
          <a:p>
            <a:pPr algn="ctr"/>
            <a:r>
              <a:rPr lang="ru-RU" sz="1400" dirty="0" smtClean="0"/>
              <a:t>Будут развивать у ребенка самостоятельность в совместной со взрослыми деятельности.</a:t>
            </a:r>
          </a:p>
          <a:p>
            <a:pPr algn="ctr"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u="sng" dirty="0" smtClean="0"/>
              <a:t>Обобщение</a:t>
            </a:r>
            <a:r>
              <a:rPr lang="en-US" sz="1400" u="sng" dirty="0" smtClean="0"/>
              <a:t>:</a:t>
            </a:r>
            <a:r>
              <a:rPr lang="ru-RU" sz="1400" u="sng" dirty="0" smtClean="0"/>
              <a:t>  </a:t>
            </a:r>
            <a:r>
              <a:rPr lang="ru-RU" sz="1400" dirty="0" smtClean="0"/>
              <a:t>Если родители будут  следовать  первым двум пунктам, малыш хоть и с опозданием, усвоит, что нельзя- это нельзя, а надо - это надо.</a:t>
            </a:r>
          </a:p>
          <a:p>
            <a:pPr>
              <a:buNone/>
            </a:pPr>
            <a:r>
              <a:rPr lang="ru-RU" sz="1400" dirty="0" smtClean="0"/>
              <a:t>Родители должны научить ребенка хотеть что-то конкретное и прилагать собственные усилия , чтобы удовлетворить свои собственные желания.</a:t>
            </a:r>
          </a:p>
          <a:p>
            <a:pPr>
              <a:buNone/>
            </a:pPr>
            <a:r>
              <a:rPr lang="ru-RU" sz="1400" dirty="0" smtClean="0"/>
              <a:t>Если капризный ребенок занят совместной деятельностью со взрослым, он забывает капризничать. Важно незаметно помогать ребенку , не давая угаснуть интересу, и громко радоваться вместе с ним всему, что он делает сам. </a:t>
            </a:r>
            <a:r>
              <a:rPr lang="en-US" sz="1400" dirty="0" smtClean="0"/>
              <a:t>(</a:t>
            </a:r>
            <a:r>
              <a:rPr lang="ru-RU" sz="1400" dirty="0" smtClean="0"/>
              <a:t>убирает игрушки, накрывает на стол, стирает носочки).</a:t>
            </a:r>
          </a:p>
          <a:p>
            <a:pPr>
              <a:buNone/>
            </a:pPr>
            <a:endParaRPr lang="ru-RU" sz="1400" u="sng" dirty="0" smtClean="0"/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07504"/>
            <a:ext cx="6172200" cy="87849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i="1" u="sng" dirty="0" smtClean="0"/>
              <a:t>5. Самоанализ.</a:t>
            </a:r>
          </a:p>
          <a:p>
            <a:pPr algn="ctr">
              <a:buNone/>
            </a:pPr>
            <a:r>
              <a:rPr lang="ru-RU" sz="1400" dirty="0" smtClean="0"/>
              <a:t>У вас на столах лежат фишки трех цветов.</a:t>
            </a:r>
          </a:p>
          <a:p>
            <a:pPr algn="ctr">
              <a:buNone/>
            </a:pPr>
            <a:r>
              <a:rPr lang="ru-RU" sz="1400" dirty="0" smtClean="0"/>
              <a:t>Мы будем зачитывать пункты из общепринятых правил воспитания.</a:t>
            </a:r>
          </a:p>
          <a:p>
            <a:pPr algn="ctr">
              <a:buNone/>
            </a:pPr>
            <a:r>
              <a:rPr lang="ru-RU" sz="1400" dirty="0" smtClean="0"/>
              <a:t>Если в семье выполняется данное правило, то родители поднимают фишку красного цвета, если не всегда- желтого, если не выполняются – синего.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dirty="0" smtClean="0"/>
              <a:t>Не нарушать режим дня</a:t>
            </a:r>
            <a:endParaRPr lang="ru-RU" sz="1400" dirty="0"/>
          </a:p>
          <a:p>
            <a:pPr algn="ctr">
              <a:buFont typeface="Wingdings" pitchFamily="2" charset="2"/>
              <a:buChar char="Ø"/>
            </a:pPr>
            <a:r>
              <a:rPr lang="ru-RU" sz="1400" dirty="0" smtClean="0"/>
              <a:t>Иметь  в семье единые требования к ребенку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dirty="0" smtClean="0"/>
              <a:t>Не устраивать конфликты между взрослыми при ребенке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dirty="0" smtClean="0"/>
              <a:t>Развивать самостоятельность, умение преодолевать трудности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dirty="0" smtClean="0"/>
              <a:t>Быть примером для своего ребенка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dirty="0" smtClean="0"/>
              <a:t>Поощрять ребенка за хорошие поступки и действия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dirty="0" smtClean="0"/>
              <a:t>Не оставлять без внимания отрицательный поступок ребенка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dirty="0" smtClean="0"/>
              <a:t>Воспитывать у ребенка культуру поведения</a:t>
            </a:r>
          </a:p>
          <a:p>
            <a:pPr algn="ctr">
              <a:buFont typeface="Wingdings" pitchFamily="2" charset="2"/>
              <a:buChar char="Ø"/>
            </a:pPr>
            <a:r>
              <a:rPr lang="ru-RU" sz="1400" dirty="0" smtClean="0"/>
              <a:t>Приучать ребенка заботиться о младших и старших в семье</a:t>
            </a:r>
          </a:p>
          <a:p>
            <a:pPr>
              <a:buNone/>
            </a:pPr>
            <a:r>
              <a:rPr lang="ru-RU" sz="1400" i="1" u="sng" dirty="0" smtClean="0"/>
              <a:t>Вывод</a:t>
            </a:r>
            <a:r>
              <a:rPr lang="en-US" sz="1400" i="1" u="sng" dirty="0" smtClean="0"/>
              <a:t>:</a:t>
            </a:r>
            <a:r>
              <a:rPr lang="ru-RU" sz="1400" i="1" u="sng" dirty="0" smtClean="0"/>
              <a:t>  </a:t>
            </a:r>
            <a:r>
              <a:rPr lang="ru-RU" sz="1400" dirty="0" smtClean="0"/>
              <a:t>    Все эти правила безусловно важны, и мы надеемся, что вы будете руководствоваться ими при воспитании своих детей!</a:t>
            </a:r>
          </a:p>
          <a:p>
            <a:pPr>
              <a:buNone/>
            </a:pPr>
            <a:endParaRPr lang="ru-RU" sz="1400" i="1" u="sng" dirty="0"/>
          </a:p>
          <a:p>
            <a:pPr algn="ctr">
              <a:buNone/>
            </a:pPr>
            <a:r>
              <a:rPr lang="ru-RU" sz="1600" i="1" u="sng" dirty="0" smtClean="0"/>
              <a:t>6. Острое блюдо.</a:t>
            </a:r>
          </a:p>
          <a:p>
            <a:pPr algn="ctr">
              <a:buNone/>
            </a:pPr>
            <a:endParaRPr lang="ru-RU" sz="1600" i="1" u="sng" dirty="0" smtClean="0"/>
          </a:p>
          <a:p>
            <a:pPr algn="ctr">
              <a:buNone/>
            </a:pPr>
            <a:r>
              <a:rPr lang="ru-RU" sz="1400" dirty="0" smtClean="0"/>
              <a:t>Короткие вопросы по теме собрания, вложенные в </a:t>
            </a:r>
            <a:r>
              <a:rPr lang="en-US" sz="1400" dirty="0" smtClean="0"/>
              <a:t>“</a:t>
            </a:r>
            <a:r>
              <a:rPr lang="ru-RU" sz="1400" dirty="0" smtClean="0"/>
              <a:t>Киндер-сюрпризы</a:t>
            </a:r>
            <a:r>
              <a:rPr lang="en-US" sz="1400" dirty="0" smtClean="0"/>
              <a:t>”</a:t>
            </a:r>
            <a:r>
              <a:rPr lang="ru-RU" sz="1400" dirty="0" smtClean="0"/>
              <a:t> раздаются родителям под музыку. Отвечают по желанию </a:t>
            </a:r>
            <a:r>
              <a:rPr lang="en-US" sz="1400" dirty="0" smtClean="0"/>
              <a:t>(</a:t>
            </a:r>
            <a:r>
              <a:rPr lang="ru-RU" sz="1400" dirty="0" smtClean="0"/>
              <a:t> на ответ 1-3 мин.</a:t>
            </a:r>
            <a:r>
              <a:rPr lang="en-US" sz="1400" dirty="0" smtClean="0"/>
              <a:t>)</a:t>
            </a:r>
            <a:r>
              <a:rPr lang="ru-RU" sz="1400" dirty="0" smtClean="0"/>
              <a:t> , если вопрос достался родителю, не желающему отвечать, то он вправе передать вопрос дальше.</a:t>
            </a:r>
          </a:p>
          <a:p>
            <a:pPr algn="ctr">
              <a:buFont typeface="+mj-lt"/>
              <a:buAutoNum type="arabicPeriod"/>
            </a:pPr>
            <a:r>
              <a:rPr lang="ru-RU" sz="1400" i="1" dirty="0" smtClean="0"/>
              <a:t>Капризы часто сопровождаются плачем. Как вести себя с плачущим ребенком</a:t>
            </a:r>
            <a:r>
              <a:rPr lang="en-US" sz="1400" i="1" dirty="0" smtClean="0"/>
              <a:t>?</a:t>
            </a:r>
            <a:r>
              <a:rPr lang="ru-RU" sz="1400" i="1" dirty="0" smtClean="0"/>
              <a:t> Как его успокоить</a:t>
            </a:r>
            <a:r>
              <a:rPr lang="en-US" sz="1400" i="1" dirty="0" smtClean="0"/>
              <a:t>?</a:t>
            </a:r>
            <a:r>
              <a:rPr lang="ru-RU" sz="1400" i="1" dirty="0" smtClean="0"/>
              <a:t> Например</a:t>
            </a:r>
            <a:r>
              <a:rPr lang="en-US" sz="1400" i="1" dirty="0" smtClean="0"/>
              <a:t>:</a:t>
            </a:r>
            <a:r>
              <a:rPr lang="ru-RU" sz="1400" i="1" dirty="0" smtClean="0"/>
              <a:t> ребенок просит купить игрушку, которую вы купить не можете. </a:t>
            </a:r>
            <a:r>
              <a:rPr lang="en-US" sz="1400" dirty="0" smtClean="0"/>
              <a:t>(</a:t>
            </a:r>
            <a:r>
              <a:rPr lang="ru-RU" sz="1400" dirty="0" smtClean="0"/>
              <a:t> Успокоить можно. Отвлекая внимание, но не прямолинейно</a:t>
            </a:r>
            <a:r>
              <a:rPr lang="en-US" sz="1400" dirty="0" smtClean="0"/>
              <a:t>:</a:t>
            </a:r>
            <a:r>
              <a:rPr lang="ru-RU" sz="1400" dirty="0" smtClean="0"/>
              <a:t> смотри, там собачка, а с выдумкой</a:t>
            </a:r>
            <a:r>
              <a:rPr lang="en-US" sz="1400" dirty="0" smtClean="0"/>
              <a:t>:</a:t>
            </a:r>
            <a:r>
              <a:rPr lang="ru-RU" sz="1400" dirty="0" smtClean="0"/>
              <a:t> достать что-то неожиданное  из кармана</a:t>
            </a:r>
            <a:r>
              <a:rPr lang="en-US" sz="1400" dirty="0" smtClean="0"/>
              <a:t>)</a:t>
            </a:r>
            <a:r>
              <a:rPr lang="ru-RU" sz="1400" dirty="0" smtClean="0"/>
              <a:t>.</a:t>
            </a:r>
          </a:p>
          <a:p>
            <a:pPr algn="ctr">
              <a:buFont typeface="+mj-lt"/>
              <a:buAutoNum type="arabicPeriod"/>
            </a:pPr>
            <a:r>
              <a:rPr lang="ru-RU" sz="1400" i="1" dirty="0" smtClean="0"/>
              <a:t>Ребенка уговаривают спеть или рассказать стихотворение. Все на него смотрят, ждут, а он только ниже опускает голову и молчит.         </a:t>
            </a:r>
            <a:r>
              <a:rPr lang="en-US" sz="1400" i="1" dirty="0" smtClean="0"/>
              <a:t>“</a:t>
            </a:r>
            <a:r>
              <a:rPr lang="ru-RU" sz="1400" i="1" dirty="0" smtClean="0"/>
              <a:t> Вот упрямец!</a:t>
            </a:r>
            <a:r>
              <a:rPr lang="en-US" sz="1400" i="1" dirty="0" smtClean="0"/>
              <a:t>”</a:t>
            </a:r>
            <a:r>
              <a:rPr lang="ru-RU" sz="1400" i="1" dirty="0" smtClean="0"/>
              <a:t>- раздражается мама. Оцените данную ситуацию.</a:t>
            </a:r>
          </a:p>
          <a:p>
            <a:pPr algn="ctr">
              <a:buFont typeface="+mj-lt"/>
              <a:buAutoNum type="arabicPeriod"/>
            </a:pPr>
            <a:r>
              <a:rPr lang="ru-RU" sz="1400" i="1" dirty="0" smtClean="0"/>
              <a:t>Ребенок только что построил замок из конструктора, а ему уже пора спать. Как поступить</a:t>
            </a:r>
            <a:r>
              <a:rPr lang="en-US" sz="1400" i="1" dirty="0" smtClean="0"/>
              <a:t>?</a:t>
            </a:r>
            <a:endParaRPr lang="ru-RU" sz="1400" i="1" dirty="0" smtClean="0"/>
          </a:p>
          <a:p>
            <a:pPr algn="ctr">
              <a:buFont typeface="+mj-lt"/>
              <a:buAutoNum type="arabicPeriod"/>
            </a:pPr>
            <a:r>
              <a:rPr lang="ru-RU" sz="1400" i="1" dirty="0" smtClean="0"/>
              <a:t>Какие предметы в доме могут стать </a:t>
            </a:r>
            <a:r>
              <a:rPr lang="en-US" sz="1400" i="1" dirty="0" smtClean="0"/>
              <a:t>“</a:t>
            </a:r>
            <a:r>
              <a:rPr lang="ru-RU" sz="1400" i="1" dirty="0" smtClean="0"/>
              <a:t>волшебными</a:t>
            </a:r>
            <a:r>
              <a:rPr lang="en-US" sz="1400" i="1" dirty="0" smtClean="0"/>
              <a:t>”</a:t>
            </a:r>
            <a:r>
              <a:rPr lang="ru-RU" sz="1400" i="1" dirty="0" smtClean="0"/>
              <a:t> помощниками, помогающими преодолеть детские капризы</a:t>
            </a:r>
            <a:r>
              <a:rPr lang="en-US" sz="1400" i="1" dirty="0" smtClean="0"/>
              <a:t>?</a:t>
            </a:r>
            <a:endParaRPr lang="ru-RU" sz="1400" i="1" dirty="0" smtClean="0"/>
          </a:p>
          <a:p>
            <a:pPr algn="ctr">
              <a:buNone/>
            </a:pPr>
            <a:endParaRPr lang="ru-RU" sz="1400" i="1" dirty="0" smtClean="0"/>
          </a:p>
          <a:p>
            <a:pPr algn="ctr">
              <a:buNone/>
            </a:pPr>
            <a:endParaRPr lang="ru-RU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2996</Words>
  <Application>Microsoft Office PowerPoint</Application>
  <PresentationFormat>Экран (4:3)</PresentationFormat>
  <Paragraphs>290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Конспект родительского собрания “Детские капризы”.  Средняя группа №3.</vt:lpstr>
      <vt:lpstr>Подготовка к собранию: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Уважаемые родители!  Ваши искренние ответы на вопросы анкеты помогут нам лучше увидеть положительные и отрицательные стороны проведенного родительского собрания. Нам очень хочется с учетом ваших интересов, запросов, мнений улучшить качество их проведения.</vt:lpstr>
      <vt:lpstr>Уважаемые родители!  В целях эффективности проведения родительского собрания просим вас ответить на следующие вопросы.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Конспект родительского собрания “Детские капризы”.  Средняя группа.</dc:title>
  <dc:creator>Tolik</dc:creator>
  <cp:lastModifiedBy>Tolik</cp:lastModifiedBy>
  <cp:revision>97</cp:revision>
  <dcterms:created xsi:type="dcterms:W3CDTF">2011-01-22T16:54:12Z</dcterms:created>
  <dcterms:modified xsi:type="dcterms:W3CDTF">2012-02-05T13:15:42Z</dcterms:modified>
</cp:coreProperties>
</file>