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  <p:sldMasterId id="2147483732" r:id="rId4"/>
    <p:sldMasterId id="2147483744" r:id="rId5"/>
  </p:sldMasterIdLst>
  <p:notesMasterIdLst>
    <p:notesMasterId r:id="rId14"/>
  </p:notesMasterIdLst>
  <p:sldIdLst>
    <p:sldId id="257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220AD-30FF-400F-ACC7-0F81D140AF66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A45D4-5F7A-496B-8D39-D88EBB6B1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13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F621D4A-C2FB-4AB6-8FE9-B00F55275218}" type="slidenum">
              <a:rPr lang="ru-RU">
                <a:solidFill>
                  <a:prstClr val="black"/>
                </a:solidFill>
              </a:rPr>
              <a:pPr eaLnBrk="1" hangingPunct="1"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6F833-C314-4B38-8523-67D1B3C4B9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5703-7DBF-4B7D-846A-7E9964D777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7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77523-2EB9-4D90-A748-56201B1729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BC910-89EC-4942-94A1-C3E9B93FFA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4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54B9F-5C68-4630-B71B-BE48578288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C9A2D-F848-48B4-A940-D4D414EE27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50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6F833-C314-4B38-8523-67D1B3C4B9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5703-7DBF-4B7D-846A-7E9964D777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09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C699-6F8E-475C-8669-3F5246522D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B251F-BF67-4B5F-A82C-366CAAC5AB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1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2E236-2D20-4949-84F8-323FCAC548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60A05-F74E-4ADC-B867-F292DE3057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99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C0AAB-096A-432D-ACCD-F58A86B1ED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1873-68BD-4053-9ED6-30B28CF81E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61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E0F2-4F72-40C7-B14F-E438B9BCCF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D359E-4553-48C2-B8D9-56CE70CB7F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72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BFA50-A8B2-4BBF-B189-B6E3021E4D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8EA1E-1835-4DD1-A8F9-81E2FDE7C3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91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8717-1CAD-4FB7-B220-0FBE9036F6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1B2DB-D712-49F5-8675-97E79C2386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57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FC2A-F1EC-4E96-8FAB-4381939A21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B18C-98DD-481C-8DE3-301598159F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6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C699-6F8E-475C-8669-3F5246522D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B251F-BF67-4B5F-A82C-366CAAC5AB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39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4AB9C-D3BA-4FBD-A6B9-341B43801E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2E812-78CC-4E2E-B3C8-3C5C82A37B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81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77523-2EB9-4D90-A748-56201B1729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BC910-89EC-4942-94A1-C3E9B93FFA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11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54B9F-5C68-4630-B71B-BE48578288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C9A2D-F848-48B4-A940-D4D414EE27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6F833-C314-4B38-8523-67D1B3C4B9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5703-7DBF-4B7D-846A-7E9964D777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9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C699-6F8E-475C-8669-3F5246522D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B251F-BF67-4B5F-A82C-366CAAC5AB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30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2E236-2D20-4949-84F8-323FCAC548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60A05-F74E-4ADC-B867-F292DE3057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32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C0AAB-096A-432D-ACCD-F58A86B1ED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1873-68BD-4053-9ED6-30B28CF81E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61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E0F2-4F72-40C7-B14F-E438B9BCCF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D359E-4553-48C2-B8D9-56CE70CB7F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76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BFA50-A8B2-4BBF-B189-B6E3021E4D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8EA1E-1835-4DD1-A8F9-81E2FDE7C3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06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8717-1CAD-4FB7-B220-0FBE9036F6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1B2DB-D712-49F5-8675-97E79C2386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1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2E236-2D20-4949-84F8-323FCAC548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60A05-F74E-4ADC-B867-F292DE3057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93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FC2A-F1EC-4E96-8FAB-4381939A21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B18C-98DD-481C-8DE3-301598159F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9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4AB9C-D3BA-4FBD-A6B9-341B43801E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2E812-78CC-4E2E-B3C8-3C5C82A37B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923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77523-2EB9-4D90-A748-56201B1729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BC910-89EC-4942-94A1-C3E9B93FFA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424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54B9F-5C68-4630-B71B-BE48578288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C9A2D-F848-48B4-A940-D4D414EE27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610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6F833-C314-4B38-8523-67D1B3C4B9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5703-7DBF-4B7D-846A-7E9964D777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708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C699-6F8E-475C-8669-3F5246522D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B251F-BF67-4B5F-A82C-366CAAC5AB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56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2E236-2D20-4949-84F8-323FCAC548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60A05-F74E-4ADC-B867-F292DE3057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20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C0AAB-096A-432D-ACCD-F58A86B1ED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1873-68BD-4053-9ED6-30B28CF81E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448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E0F2-4F72-40C7-B14F-E438B9BCCF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D359E-4553-48C2-B8D9-56CE70CB7F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21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BFA50-A8B2-4BBF-B189-B6E3021E4D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8EA1E-1835-4DD1-A8F9-81E2FDE7C3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99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C0AAB-096A-432D-ACCD-F58A86B1ED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1873-68BD-4053-9ED6-30B28CF81E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3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8717-1CAD-4FB7-B220-0FBE9036F6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1B2DB-D712-49F5-8675-97E79C2386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428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FC2A-F1EC-4E96-8FAB-4381939A21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B18C-98DD-481C-8DE3-301598159F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54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4AB9C-D3BA-4FBD-A6B9-341B43801E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2E812-78CC-4E2E-B3C8-3C5C82A37B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45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77523-2EB9-4D90-A748-56201B1729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BC910-89EC-4942-94A1-C3E9B93FFA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042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54B9F-5C68-4630-B71B-BE48578288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C9A2D-F848-48B4-A940-D4D414EE27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605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6F833-C314-4B38-8523-67D1B3C4B9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5703-7DBF-4B7D-846A-7E9964D777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116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C699-6F8E-475C-8669-3F5246522D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B251F-BF67-4B5F-A82C-366CAAC5AB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190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2E236-2D20-4949-84F8-323FCAC548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60A05-F74E-4ADC-B867-F292DE3057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688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C0AAB-096A-432D-ACCD-F58A86B1ED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1873-68BD-4053-9ED6-30B28CF81E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938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E0F2-4F72-40C7-B14F-E438B9BCCF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D359E-4553-48C2-B8D9-56CE70CB7F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E0F2-4F72-40C7-B14F-E438B9BCCF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D359E-4553-48C2-B8D9-56CE70CB7F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674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BFA50-A8B2-4BBF-B189-B6E3021E4D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8EA1E-1835-4DD1-A8F9-81E2FDE7C3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411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8717-1CAD-4FB7-B220-0FBE9036F6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1B2DB-D712-49F5-8675-97E79C2386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860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FC2A-F1EC-4E96-8FAB-4381939A21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B18C-98DD-481C-8DE3-301598159F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334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4AB9C-D3BA-4FBD-A6B9-341B43801E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2E812-78CC-4E2E-B3C8-3C5C82A37B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407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77523-2EB9-4D90-A748-56201B1729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BC910-89EC-4942-94A1-C3E9B93FFA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535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54B9F-5C68-4630-B71B-BE48578288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C9A2D-F848-48B4-A940-D4D414EE27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4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BFA50-A8B2-4BBF-B189-B6E3021E4D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8EA1E-1835-4DD1-A8F9-81E2FDE7C3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6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8717-1CAD-4FB7-B220-0FBE9036F6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1B2DB-D712-49F5-8675-97E79C2386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FC2A-F1EC-4E96-8FAB-4381939A21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B18C-98DD-481C-8DE3-301598159F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4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4AB9C-D3BA-4FBD-A6B9-341B43801E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2E812-78CC-4E2E-B3C8-3C5C82A37B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0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FB67DE-F094-4B6F-8EF1-A3C5840C92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B63410-D343-41C1-AD08-69723464E1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8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FB67DE-F094-4B6F-8EF1-A3C5840C92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B63410-D343-41C1-AD08-69723464E1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7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FB67DE-F094-4B6F-8EF1-A3C5840C92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B63410-D343-41C1-AD08-69723464E1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FB67DE-F094-4B6F-8EF1-A3C5840C92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B63410-D343-41C1-AD08-69723464E1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7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FB67DE-F094-4B6F-8EF1-A3C5840C92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B63410-D343-41C1-AD08-69723464E1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6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llforchildren.ru/" TargetMode="External"/><Relationship Id="rId2" Type="http://schemas.openxmlformats.org/officeDocument/2006/relationships/hyperlink" Target="http://adalin.mospsy.ru/l_03_00/l0301134.shtml" TargetMode="Externa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75" y="44450"/>
            <a:ext cx="9093200" cy="6813550"/>
          </a:xfrm>
          <a:prstGeom prst="rect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1116013" y="1173163"/>
            <a:ext cx="6985000" cy="352901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1143640" y="1556792"/>
            <a:ext cx="6984502" cy="2185598"/>
          </a:xfrm>
          <a:prstGeom prst="rect">
            <a:avLst/>
          </a:prstGeom>
          <a:noFill/>
          <a:ln w="0"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ru-RU" sz="4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Как подготовить ребёнка к детскому саду.</a:t>
            </a: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3502025"/>
            <a:ext cx="2447925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7"/>
          <a:stretch>
            <a:fillRect/>
          </a:stretch>
        </p:blipFill>
        <p:spPr bwMode="auto">
          <a:xfrm>
            <a:off x="6659563" y="3636963"/>
            <a:ext cx="21717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01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16632"/>
            <a:ext cx="4806280" cy="34778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9BBB59">
                    <a:lumMod val="50000"/>
                  </a:srgbClr>
                </a:solidFill>
                <a:cs typeface="Arial" charset="0"/>
              </a:rPr>
              <a:t>Расширять круг общения </a:t>
            </a:r>
            <a:r>
              <a:rPr lang="ru-RU" sz="200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9BBB59">
                    <a:lumMod val="50000"/>
                  </a:srgbClr>
                </a:solidFill>
                <a:cs typeface="Arial" charset="0"/>
              </a:rPr>
              <a:t>ребенка</a:t>
            </a:r>
            <a:r>
              <a:rPr lang="ru-RU" sz="2000" dirty="0">
                <a:solidFill>
                  <a:srgbClr val="9BBB59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2000" b="1" dirty="0">
                <a:solidFill>
                  <a:srgbClr val="9BBB59">
                    <a:lumMod val="50000"/>
                  </a:srgbClr>
                </a:solidFill>
                <a:cs typeface="Arial" charset="0"/>
              </a:rPr>
              <a:t>надо постепенно, привлекая для этого отзывчивых людей, способных расположить его к себе. Если ребенок в первые минуты теряется, прижимается к матери, не надо настаивать на том, чтобы он подошел к незнакомому человеку, пусть сначала разглядит его. Затем можно найти и интересный повод для общения: втроем рассматривать игрушку или затеять общую игру.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3360738"/>
            <a:ext cx="4211637" cy="3478212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9BBB59">
                    <a:lumMod val="50000"/>
                  </a:srgbClr>
                </a:solidFill>
                <a:cs typeface="Arial" charset="0"/>
              </a:rPr>
              <a:t>На основе опыта общения со взрослыми расширяется и круг общения со сверстниками. Игра с ними все больше и больше привлекает ребенка. И здесь родители должны показать ему пример общения, научить, как обратиться к другому ребенку, как поделиться игрушкой, как пожалеть плачущего, не обижать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9BBB59">
                    <a:lumMod val="50000"/>
                  </a:srgbClr>
                </a:solidFill>
                <a:cs typeface="Arial" charset="0"/>
              </a:rPr>
              <a:t>его и т. п.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468313" y="620713"/>
            <a:ext cx="32400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 smtClean="0">
                <a:solidFill>
                  <a:srgbClr val="FF0000"/>
                </a:solidFill>
              </a:rPr>
              <a:t>УЧИТЕ РЕБЁНКА ОБЩАТЬСЯ!</a:t>
            </a: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3" r="7800" b="29498"/>
          <a:stretch>
            <a:fillRect/>
          </a:stretch>
        </p:blipFill>
        <p:spPr bwMode="auto">
          <a:xfrm>
            <a:off x="5076825" y="3667125"/>
            <a:ext cx="3533775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28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7638" y="2852738"/>
            <a:ext cx="7304087" cy="38481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990000"/>
                </a:solidFill>
              </a:rPr>
              <a:t>Для того чтобы ребенок мог общаться с окружающими взрослыми и детьми, он должен иметь некоторую речевую подготовку, игровые умения. Правила взаимоотношений усваиваются труднее, чем бытовые, и родителям необходимо обратить на это особое внимание.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990000"/>
                </a:solidFill>
              </a:rPr>
              <a:t>Для развития у ребенка навыка общения можно использовать игры-инсценировки: «Как кукла Лена обращается с просьбой», «Как кукла Лена отдала свою игрушку девочке», «Как кукла Лена пришла в гости» и т. д. Действия, показанные в играх-инсценировках, следует закрепить в аналогичных действиях и поступках ребенка.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388" y="333375"/>
            <a:ext cx="5329237" cy="21447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Научить ребенка вступать в общение со взрослыми и детьми — одна из основных задач родителей при подготовке малыша к поступлению в детское учреждение! 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t="3783"/>
          <a:stretch>
            <a:fillRect/>
          </a:stretch>
        </p:blipFill>
        <p:spPr bwMode="auto">
          <a:xfrm>
            <a:off x="6084888" y="0"/>
            <a:ext cx="2917825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6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950" y="287338"/>
            <a:ext cx="4602163" cy="1644650"/>
          </a:xfrm>
          <a:prstGeom prst="roundRect">
            <a:avLst/>
          </a:prstGeom>
          <a:solidFill>
            <a:srgbClr val="FFFF00"/>
          </a:solidFill>
          <a:ln w="63500">
            <a:solidFill>
              <a:schemeClr val="accent6">
                <a:lumMod val="75000"/>
                <a:alpha val="7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67175" y="4860925"/>
            <a:ext cx="4968875" cy="1908175"/>
          </a:xfrm>
          <a:prstGeom prst="roundRect">
            <a:avLst/>
          </a:prstGeom>
          <a:solidFill>
            <a:srgbClr val="FFFF00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Привычка к соблюдению режима дня помогает ребенку быстрее освоиться при поступлении в детский сад,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облегчает привыкание к новым условиям!</a:t>
            </a:r>
          </a:p>
        </p:txBody>
      </p:sp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138113" y="288925"/>
            <a:ext cx="457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cs typeface="Arial" charset="0"/>
              </a:rPr>
              <a:t>Одним из факторов, который очень важен для процесса привыкания, является режим дня ребенка в семье!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451100"/>
            <a:ext cx="3503613" cy="4111625"/>
          </a:xfrm>
          <a:prstGeom prst="roundRect">
            <a:avLst/>
          </a:prstGeom>
          <a:solidFill>
            <a:srgbClr val="FFFF00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342" name="Прямоугольник 6"/>
          <p:cNvSpPr>
            <a:spLocks noChangeArrowheads="1"/>
          </p:cNvSpPr>
          <p:nvPr/>
        </p:nvSpPr>
        <p:spPr bwMode="auto">
          <a:xfrm>
            <a:off x="226691" y="2470150"/>
            <a:ext cx="360045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C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cs typeface="Arial" charset="0"/>
              </a:rPr>
              <a:t>Если в семье дети спят, едят, гуляют в разное время, они с трудом привыкают к распорядку дня детского сада.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cs typeface="Arial" charset="0"/>
              </a:rPr>
              <a:t>Несовпадение домашнего режима с режимом детского учреждения отрицательно влияет на состояние ребенка, он становится вялым, капризным, безразличным к происходящему.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" t="41800" r="49863" b="23968"/>
          <a:stretch/>
        </p:blipFill>
        <p:spPr bwMode="auto">
          <a:xfrm>
            <a:off x="7137840" y="2351724"/>
            <a:ext cx="1871919" cy="2046286"/>
          </a:xfrm>
          <a:prstGeom prst="roundRect">
            <a:avLst/>
          </a:prstGeom>
          <a:solidFill>
            <a:srgbClr val="FFFFFF">
              <a:shade val="85000"/>
            </a:srgbClr>
          </a:solidFill>
          <a:ln w="635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7" t="7568" r="4352" b="58200"/>
          <a:stretch/>
        </p:blipFill>
        <p:spPr bwMode="auto">
          <a:xfrm>
            <a:off x="7139978" y="188640"/>
            <a:ext cx="1872208" cy="2046801"/>
          </a:xfrm>
          <a:prstGeom prst="roundRect">
            <a:avLst/>
          </a:prstGeom>
          <a:solidFill>
            <a:srgbClr val="FFFFFF">
              <a:shade val="85000"/>
            </a:srgbClr>
          </a:solidFill>
          <a:ln w="635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" t="7568" r="49863" b="58200"/>
          <a:stretch/>
        </p:blipFill>
        <p:spPr bwMode="auto">
          <a:xfrm>
            <a:off x="5076056" y="164131"/>
            <a:ext cx="1872208" cy="2046801"/>
          </a:xfrm>
          <a:prstGeom prst="roundRect">
            <a:avLst/>
          </a:prstGeom>
          <a:solidFill>
            <a:srgbClr val="FFFFFF">
              <a:shade val="85000"/>
            </a:srgbClr>
          </a:solidFill>
          <a:ln w="635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7" t="41800" r="4352" b="23968"/>
          <a:stretch/>
        </p:blipFill>
        <p:spPr bwMode="auto">
          <a:xfrm>
            <a:off x="5089280" y="2348880"/>
            <a:ext cx="1871919" cy="2046286"/>
          </a:xfrm>
          <a:prstGeom prst="roundRect">
            <a:avLst/>
          </a:prstGeom>
          <a:solidFill>
            <a:srgbClr val="FFFFFF">
              <a:shade val="85000"/>
            </a:srgbClr>
          </a:solidFill>
          <a:ln w="635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relaxedInset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907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2700" y="-9525"/>
            <a:ext cx="9144000" cy="6858000"/>
          </a:xfrm>
          <a:prstGeom prst="rect">
            <a:avLst/>
          </a:prstGeom>
          <a:noFill/>
          <a:ln w="1016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5363" name="Группа 5"/>
          <p:cNvGrpSpPr>
            <a:grpSpLocks/>
          </p:cNvGrpSpPr>
          <p:nvPr/>
        </p:nvGrpSpPr>
        <p:grpSpPr bwMode="auto">
          <a:xfrm>
            <a:off x="850900" y="971550"/>
            <a:ext cx="7416800" cy="4897438"/>
            <a:chOff x="850396" y="971044"/>
            <a:chExt cx="7416800" cy="4897437"/>
          </a:xfrm>
        </p:grpSpPr>
        <p:sp>
          <p:nvSpPr>
            <p:cNvPr id="2" name="Скругленный прямоугольник 1"/>
            <p:cNvSpPr/>
            <p:nvPr/>
          </p:nvSpPr>
          <p:spPr bwMode="auto">
            <a:xfrm>
              <a:off x="850396" y="971044"/>
              <a:ext cx="7416800" cy="4897437"/>
            </a:xfrm>
            <a:prstGeom prst="roundRect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1066296" y="1526669"/>
              <a:ext cx="6985000" cy="3786187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F79646">
                      <a:lumMod val="75000"/>
                    </a:srgbClr>
                  </a:solidFill>
                  <a:cs typeface="Arial" charset="0"/>
                </a:rPr>
                <a:t>Особое значение при поступлении ребенка в детский сад имеет его физическая подготовленность. Организм детей первых лет жизни в большей мере, чем в старшем возрасте, подвержен заболеваниям, и родители должны закалять их. С этой целью необходимо обеспечить малышу пребывание на свежем воздухе в любое время года, проводить гимнастику, учить ребенка выполнять доступные физические упражнения, развивать навыки ходьбы, бега, метания, лазания.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60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50825" y="249238"/>
            <a:ext cx="8497888" cy="1631950"/>
          </a:xfrm>
          <a:prstGeom prst="rect">
            <a:avLst/>
          </a:prstGeom>
          <a:solidFill>
            <a:srgbClr val="FFFF00"/>
          </a:solidFill>
          <a:ln w="63500">
            <a:solidFill>
              <a:schemeClr val="accent6">
                <a:lumMod val="75000"/>
              </a:schemeClr>
            </a:solidFill>
            <a:prstDash val="solid"/>
          </a:ln>
          <a:effectLst>
            <a:glow rad="228600">
              <a:srgbClr val="FFFF00">
                <a:alpha val="40000"/>
              </a:srgbClr>
            </a:glo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C00000"/>
                </a:solidFill>
              </a:rPr>
              <a:t>Малышу будет легче привыкнуть к детскому саду, если :</a:t>
            </a:r>
          </a:p>
          <a:p>
            <a:pPr algn="ctr" eaLnBrk="1" hangingPunct="1"/>
            <a:r>
              <a:rPr lang="ru-RU" sz="2000" b="1" dirty="0">
                <a:solidFill>
                  <a:srgbClr val="C00000"/>
                </a:solidFill>
              </a:rPr>
              <a:t>1. Он имеет достаточный опыт общения со взрослыми и сверстниками!</a:t>
            </a:r>
          </a:p>
          <a:p>
            <a:pPr algn="ctr" eaLnBrk="1" hangingPunct="1"/>
            <a:r>
              <a:rPr lang="ru-RU" sz="2000" b="1" dirty="0">
                <a:solidFill>
                  <a:srgbClr val="C00000"/>
                </a:solidFill>
              </a:rPr>
              <a:t> 2. У него сформированы необходимые культурно-гигиенические навыки!</a:t>
            </a:r>
          </a:p>
          <a:p>
            <a:pPr algn="ctr" eaLnBrk="1" hangingPunct="1"/>
            <a:r>
              <a:rPr lang="ru-RU" sz="2000" b="1" dirty="0">
                <a:solidFill>
                  <a:srgbClr val="C00000"/>
                </a:solidFill>
              </a:rPr>
              <a:t>3.Распорядок дня в семье близок к распорядку дня в детском саду!</a:t>
            </a:r>
          </a:p>
          <a:p>
            <a:pPr algn="ctr" eaLnBrk="1" hangingPunct="1"/>
            <a:r>
              <a:rPr lang="ru-RU" sz="2000" b="1" dirty="0">
                <a:solidFill>
                  <a:srgbClr val="C00000"/>
                </a:solidFill>
              </a:rPr>
              <a:t>4. Его организм имеет хорошую физическую подготовленность!</a:t>
            </a:r>
          </a:p>
        </p:txBody>
      </p:sp>
      <p:sp>
        <p:nvSpPr>
          <p:cNvPr id="5" name="Овал 4"/>
          <p:cNvSpPr/>
          <p:nvPr/>
        </p:nvSpPr>
        <p:spPr bwMode="auto">
          <a:xfrm>
            <a:off x="315913" y="2181225"/>
            <a:ext cx="2870200" cy="2808288"/>
          </a:xfrm>
          <a:prstGeom prst="ellipse">
            <a:avLst/>
          </a:prstGeom>
          <a:solidFill>
            <a:srgbClr val="FFFF00"/>
          </a:solidFill>
          <a:ln w="63500">
            <a:solidFill>
              <a:schemeClr val="accent6">
                <a:lumMod val="75000"/>
              </a:schemeClr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 bwMode="auto">
          <a:xfrm>
            <a:off x="433388" y="2501900"/>
            <a:ext cx="2554287" cy="2246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Обязательно расскажите малышу про детский сад, о том что он там будет делать, к кому сможет обратиться за помощью! </a:t>
            </a:r>
          </a:p>
        </p:txBody>
      </p:sp>
      <p:sp>
        <p:nvSpPr>
          <p:cNvPr id="6" name="Овал 5"/>
          <p:cNvSpPr/>
          <p:nvPr/>
        </p:nvSpPr>
        <p:spPr>
          <a:xfrm>
            <a:off x="3186869" y="3885239"/>
            <a:ext cx="2952328" cy="2736305"/>
          </a:xfrm>
          <a:prstGeom prst="ellipse">
            <a:avLst/>
          </a:prstGeom>
          <a:solidFill>
            <a:srgbClr val="FFFF00"/>
          </a:solidFill>
          <a:ln w="63500">
            <a:solidFill>
              <a:schemeClr val="accent6">
                <a:lumMod val="75000"/>
              </a:schemeClr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Не забывайте говорить что любите его по-прежнему и обязательно заберёте после работы!</a:t>
            </a:r>
          </a:p>
        </p:txBody>
      </p:sp>
      <p:sp>
        <p:nvSpPr>
          <p:cNvPr id="9" name="Овал 8"/>
          <p:cNvSpPr/>
          <p:nvPr/>
        </p:nvSpPr>
        <p:spPr>
          <a:xfrm>
            <a:off x="5999421" y="2175610"/>
            <a:ext cx="2816468" cy="2693550"/>
          </a:xfrm>
          <a:prstGeom prst="ellipse">
            <a:avLst/>
          </a:prstGeom>
          <a:solidFill>
            <a:srgbClr val="FFFF00"/>
          </a:solidFill>
          <a:ln w="63500">
            <a:solidFill>
              <a:schemeClr val="accent6">
                <a:lumMod val="75000"/>
              </a:schemeClr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991226" y="2398435"/>
            <a:ext cx="2757487" cy="224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Только Ваше положительное отношение к детскому саду поможет малышу справиться со своими страхами и волнениями!</a:t>
            </a:r>
          </a:p>
        </p:txBody>
      </p:sp>
    </p:spTree>
    <p:extLst>
      <p:ext uri="{BB962C8B-B14F-4D97-AF65-F5344CB8AC3E}">
        <p14:creationId xmlns:p14="http://schemas.microsoft.com/office/powerpoint/2010/main" val="1064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00113" y="1052513"/>
            <a:ext cx="7272337" cy="4248150"/>
          </a:xfrm>
          <a:prstGeom prst="roundRect">
            <a:avLst/>
          </a:prstGeom>
          <a:solidFill>
            <a:srgbClr val="FFFFCC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913" y="1557338"/>
            <a:ext cx="6480175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n-lt"/>
                <a:cs typeface="+mn-cs"/>
              </a:rPr>
              <a:t>ПОМНИТЕ!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Воспитание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(как и перевоспитание) навыков и привычек требует от взрослых терпения, настойчивости. Нельзя требовать от ребенка, чтобы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он сразу отказался от той или иной привычки, ибо такое требование он не в состоянии выполнить.</a:t>
            </a:r>
          </a:p>
        </p:txBody>
      </p:sp>
    </p:spTree>
    <p:extLst>
      <p:ext uri="{BB962C8B-B14F-4D97-AF65-F5344CB8AC3E}">
        <p14:creationId xmlns:p14="http://schemas.microsoft.com/office/powerpoint/2010/main" val="11339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264" y="1628800"/>
            <a:ext cx="8424863" cy="378565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ru-RU" sz="2000" b="1" dirty="0" smtClean="0"/>
          </a:p>
          <a:p>
            <a:pPr algn="ctr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Используемые </a:t>
            </a: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материалы:</a:t>
            </a:r>
          </a:p>
          <a:p>
            <a:pPr marL="342900" indent="-342900" algn="ctr">
              <a:lnSpc>
                <a:spcPct val="150000"/>
              </a:lnSpc>
              <a:buFontTx/>
              <a:buAutoNum type="arabicPeriod"/>
              <a:defRPr/>
            </a:pP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Ватутина Н.Г. – Ребенок поступает в детский сад: Пособие для воспитателей дет. сада /Под ред. Л. И. Каплан.— М.: Просвещение, 1983.—80 с, ил.</a:t>
            </a:r>
          </a:p>
          <a:p>
            <a:pPr marL="342900" indent="-342900" algn="ctr">
              <a:lnSpc>
                <a:spcPct val="150000"/>
              </a:lnSpc>
              <a:buFontTx/>
              <a:buAutoNum type="arabicPeriod"/>
              <a:defRPr/>
            </a:pP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Материалы сайта - </a:t>
            </a:r>
            <a:r>
              <a:rPr lang="en-US" sz="2000" b="1" dirty="0">
                <a:hlinkClick r:id="rId2"/>
              </a:rPr>
              <a:t>http://</a:t>
            </a:r>
            <a:r>
              <a:rPr lang="en-US" sz="2000" b="1" dirty="0">
                <a:hlinkClick r:id="rId2"/>
              </a:rPr>
              <a:t>adalin.mospsy.ru/l_03_00/l0301134.shtml</a:t>
            </a:r>
            <a:endParaRPr lang="ru-RU" sz="2000" b="1" dirty="0"/>
          </a:p>
          <a:p>
            <a:pPr marL="342900" indent="-342900" algn="ctr">
              <a:lnSpc>
                <a:spcPct val="150000"/>
              </a:lnSpc>
              <a:buFontTx/>
              <a:buAutoNum type="arabicPeriod"/>
              <a:defRPr/>
            </a:pP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Материалы сайта - </a:t>
            </a:r>
            <a:r>
              <a:rPr lang="en-US" sz="2000" b="1" dirty="0">
                <a:hlinkClick r:id="rId3"/>
              </a:rPr>
              <a:t>http</a:t>
            </a:r>
            <a:r>
              <a:rPr lang="en-US" sz="2000" b="1" dirty="0">
                <a:hlinkClick r:id="rId3"/>
              </a:rPr>
              <a:t>://</a:t>
            </a:r>
            <a:r>
              <a:rPr lang="en-US" sz="2000" b="1" dirty="0">
                <a:hlinkClick r:id="rId3"/>
              </a:rPr>
              <a:t>allforchildren.ru</a:t>
            </a:r>
            <a:r>
              <a:rPr lang="ru-RU" sz="2000" b="1" dirty="0"/>
              <a:t>  </a:t>
            </a:r>
            <a:endParaRPr lang="ru-RU" sz="2000" b="1" dirty="0"/>
          </a:p>
          <a:p>
            <a:pPr algn="ctr">
              <a:lnSpc>
                <a:spcPct val="150000"/>
              </a:lnSpc>
              <a:defRPr/>
            </a:pP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2492" y="1124744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3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609</Words>
  <Application>Microsoft Office PowerPoint</Application>
  <PresentationFormat>Экран (4:3)</PresentationFormat>
  <Paragraphs>34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1_Тема Office</vt:lpstr>
      <vt:lpstr>3_Тема Office</vt:lpstr>
      <vt:lpstr>4_Тема Office</vt:lpstr>
      <vt:lpstr>6_Тема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7777</dc:creator>
  <cp:lastModifiedBy>7777</cp:lastModifiedBy>
  <cp:revision>15</cp:revision>
  <dcterms:created xsi:type="dcterms:W3CDTF">2012-01-23T18:52:04Z</dcterms:created>
  <dcterms:modified xsi:type="dcterms:W3CDTF">2012-01-28T09:11:45Z</dcterms:modified>
</cp:coreProperties>
</file>