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1" r:id="rId6"/>
    <p:sldId id="260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99"/>
    <a:srgbClr val="66FF66"/>
    <a:srgbClr val="FFFF66"/>
    <a:srgbClr val="006C31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cveta-1220.html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pticia-1082.html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ны\iCAIVDD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7324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9275" y="1500174"/>
            <a:ext cx="8754725" cy="3477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алендарь интересных дел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 старшей </a:t>
            </a:r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группе</a:t>
            </a:r>
            <a:endParaRPr lang="ru-RU" sz="3600" b="1" i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 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составила </a:t>
            </a:r>
          </a:p>
          <a:p>
            <a:pPr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Воспитатель:</a:t>
            </a:r>
            <a:endParaRPr lang="ru-RU" sz="2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r>
              <a:rPr lang="ru-RU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     </a:t>
            </a:r>
            <a:r>
              <a:rPr lang="ru-RU" sz="28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Винокурова</a:t>
            </a:r>
            <a:r>
              <a:rPr lang="ru-RU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С.А</a:t>
            </a:r>
            <a:r>
              <a:rPr lang="ru-RU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.</a:t>
            </a:r>
            <a:endParaRPr lang="ru-RU" sz="2800" b="1" i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1030" name="Picture 6" descr="C:\Documents and Settings\Admin\Рабочий стол\1\1\detia-26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42852"/>
            <a:ext cx="1847850" cy="180975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Рабочий стол\1\1\detia-32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4402343"/>
            <a:ext cx="1119190" cy="209848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ны\x_f00f5e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-31" y="142886"/>
            <a:ext cx="9525000" cy="6346800"/>
            <a:chOff x="4625" y="2428"/>
            <a:chExt cx="7200" cy="4798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>
              <a:off x="4625" y="2644"/>
              <a:ext cx="7200" cy="4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902" y="5290"/>
              <a:ext cx="2998" cy="1900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3-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Развлечение «День первой грозы». Гром гремит и молнии сверкают, хороша гроза в начале мая.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Досуг «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Лукерья-комарница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». Услышишь комариный  звон – прочь убегай, голодный он.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Игра- развлечение «День радуги». Гроза прошла, и дождь кончается. На небе радуга включается.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405" y="5344"/>
              <a:ext cx="2916" cy="1836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4-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День библиотекаря – экскурсия. В этот день библиотеку хорошо бы посетить, добрых тетенек поздравить, новых книжек попросить.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 День пограничника. Мы этот праздник отмечаем, им поздравленья посылаем.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Последний день весны. В саду кончились занятия, и кончается весна. Загорят носы и щеки этим летом дочерна.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351" y="2968"/>
              <a:ext cx="2995" cy="1902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2-я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Праздник-День Победы (поздравление ветеранов). Слава воинам отважным, что в сраженьях не бежали и победу одержали!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0" i="0" u="none" strike="noStrike" cap="none" normalizeH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 </a:t>
              </a: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Р</a:t>
              </a:r>
              <a:r>
                <a:rPr kumimoji="0" lang="ru-RU" sz="1400" b="0" i="0" u="none" strike="noStrike" cap="none" normalizeH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азвлечение- Международный  День семьи. </a:t>
              </a:r>
              <a:r>
                <a:rPr lang="ru-RU" sz="1400" baseline="0" dirty="0" smtClean="0">
                  <a:solidFill>
                    <a:srgbClr val="0000FF"/>
                  </a:solidFill>
                  <a:latin typeface="Calibri" pitchFamily="34" charset="0"/>
                </a:rPr>
                <a:t>Ты маму с папой обними, поздравь сегодня день семьи!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785" y="2428"/>
              <a:ext cx="2765" cy="406"/>
            </a:xfrm>
            <a:prstGeom prst="rect">
              <a:avLst/>
            </a:prstGeom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 rtl="0" fontAlgn="auto"/>
              <a:r>
                <a:rPr lang="ru-RU" sz="3600" b="1" kern="10" dirty="0" smtClean="0">
                  <a:ln/>
                  <a:solidFill>
                    <a:srgbClr val="00B050"/>
                  </a:solidFill>
                  <a:latin typeface="Arial"/>
                  <a:cs typeface="Arial"/>
                </a:rPr>
                <a:t>Май </a:t>
              </a:r>
              <a:endParaRPr lang="ru-RU" sz="3600" b="1" kern="10" dirty="0">
                <a:ln/>
                <a:solidFill>
                  <a:srgbClr val="00B050"/>
                </a:solidFill>
                <a:latin typeface="Arial"/>
                <a:cs typeface="Arial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902" y="2957"/>
              <a:ext cx="2996" cy="1901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1-я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Праздник весны и труда. Развлечение День Первомая всегда и труда.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Праздник первой веснушки. Каждый день солнце светит и веснушками носы ребячьи метит.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 descr="Анимашки Цветы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857496"/>
            <a:ext cx="952500" cy="1285876"/>
          </a:xfrm>
          <a:prstGeom prst="rect">
            <a:avLst/>
          </a:prstGeom>
          <a:noFill/>
        </p:spPr>
      </p:pic>
      <p:pic>
        <p:nvPicPr>
          <p:cNvPr id="1036" name="Picture 12" descr="Анимированные цветы, анимашки цветов, разные картинки цветов | Smayli.ru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5715017"/>
            <a:ext cx="1428730" cy="1142984"/>
          </a:xfrm>
          <a:prstGeom prst="rect">
            <a:avLst/>
          </a:prstGeom>
          <a:noFill/>
        </p:spPr>
      </p:pic>
      <p:pic>
        <p:nvPicPr>
          <p:cNvPr id="21" name="Picture 12" descr="Анимированные цветы, анимашки цветов, разные картинки цветов | Smayli.ru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1"/>
            <a:ext cx="1809746" cy="1447798"/>
          </a:xfrm>
          <a:prstGeom prst="rect">
            <a:avLst/>
          </a:prstGeom>
          <a:noFill/>
        </p:spPr>
      </p:pic>
      <p:pic>
        <p:nvPicPr>
          <p:cNvPr id="17" name="Picture 10" descr="Анимашки Цветы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857496"/>
            <a:ext cx="952500" cy="12858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ны\iCAIVDD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"/>
            <a:ext cx="9143999" cy="687324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0" y="0"/>
            <a:ext cx="9525000" cy="6629400"/>
            <a:chOff x="4787" y="2266"/>
            <a:chExt cx="7200" cy="5011"/>
          </a:xfrm>
        </p:grpSpPr>
        <p:sp>
          <p:nvSpPr>
            <p:cNvPr id="103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4787" y="2266"/>
              <a:ext cx="7200" cy="501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902" y="2957"/>
              <a:ext cx="2996" cy="1901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1-я неделя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«День знаний». Если хорошо учиться можно многого добиться!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«Международный день журналиста». Хорошим журналистом быть, с телеэкрана и в газетах про все правдиво говорить! Познавательно-тематическая беседа.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«Начало бабьего лета». Осень отдохнуть решила, бабье лето наступило! Экскурсия в лес.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4902" y="5290"/>
              <a:ext cx="2996" cy="1901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3-я неделя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Театральная инсценировка по мотивам русской народной сказки «Репка».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Познавательно-тематическая беседа «Город, в котором ты живешь».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Музыкально-литературная композиция «Осенняя сказка».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8729" y="5290"/>
              <a:ext cx="2808" cy="1901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4-я неделя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«День работников лесного хозяйства». Познавательно-тематическая беседа».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День-дождень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». За окошком дождь поет, ночью спать нам не дает! Музыкальная композиция с элементами продуктивной деятельности.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Начало птичьих перелетов. Потянулись к югу птицы: там и жарко, и еда! развлечение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8729" y="2968"/>
              <a:ext cx="2808" cy="1902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2-я неделя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«Праздник урожая». В полях закончилась работа, собрали славный урожай! Продуктивная деятельность.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Всемирный день красоты. Конкурс причесок «Краса «Капельки»».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Концерт «Веселые ритмы».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6569" y="2428"/>
              <a:ext cx="3629" cy="405"/>
            </a:xfrm>
            <a:prstGeom prst="rect">
              <a:avLst/>
            </a:prstGeom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/>
              <a:r>
                <a:rPr lang="ru-RU" sz="3600" b="1" kern="10" dirty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00"/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Arial"/>
                  <a:cs typeface="Arial"/>
                </a:rPr>
                <a:t>С</a:t>
              </a:r>
              <a:r>
                <a:rPr lang="ru-RU" sz="3600" b="1" kern="10" spc="0" dirty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00"/>
                      </a:gs>
                    </a:gsLst>
                    <a:path path="rect">
                      <a:fillToRect l="50000" t="50000" r="50000" b="50000"/>
                    </a:path>
                  </a:gradFill>
                  <a:effectLst/>
                  <a:latin typeface="Arial"/>
                  <a:cs typeface="Arial"/>
                </a:rPr>
                <a:t>ентябрь</a:t>
              </a:r>
              <a:endParaRPr lang="ru-RU" sz="3600" b="1" kern="10" spc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00"/>
                    </a:gs>
                  </a:gsLst>
                  <a:path path="rect">
                    <a:fillToRect l="50000" t="50000" r="50000" b="50000"/>
                  </a:path>
                </a:gradFill>
                <a:effectLst/>
                <a:latin typeface="Arial"/>
                <a:cs typeface="Arial"/>
              </a:endParaRPr>
            </a:p>
          </p:txBody>
        </p:sp>
        <p:pic>
          <p:nvPicPr>
            <p:cNvPr id="1031" name="Picture 7" descr="APP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3" y="3508"/>
              <a:ext cx="615" cy="624"/>
            </a:xfrm>
            <a:prstGeom prst="rect">
              <a:avLst/>
            </a:prstGeom>
            <a:noFill/>
          </p:spPr>
        </p:pic>
        <p:pic>
          <p:nvPicPr>
            <p:cNvPr id="1030" name="Picture 6" descr="CARROTS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24" y="4858"/>
              <a:ext cx="1037" cy="415"/>
            </a:xfrm>
            <a:prstGeom prst="rect">
              <a:avLst/>
            </a:prstGeom>
            <a:noFill/>
          </p:spPr>
        </p:pic>
        <p:pic>
          <p:nvPicPr>
            <p:cNvPr id="1029" name="Picture 5" descr="ONI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97" y="6845"/>
              <a:ext cx="864" cy="432"/>
            </a:xfrm>
            <a:prstGeom prst="rect">
              <a:avLst/>
            </a:prstGeom>
            <a:noFill/>
          </p:spPr>
        </p:pic>
        <p:pic>
          <p:nvPicPr>
            <p:cNvPr id="1028" name="Picture 4" descr="POTAT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662" y="4858"/>
              <a:ext cx="922" cy="4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\Рабочий стол\фоны\iCAIVDD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771" cy="6858000"/>
          </a:xfrm>
          <a:prstGeom prst="rect">
            <a:avLst/>
          </a:prstGeom>
          <a:noFill/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339" name="Group 3"/>
          <p:cNvGrpSpPr>
            <a:grpSpLocks noChangeAspect="1"/>
          </p:cNvGrpSpPr>
          <p:nvPr/>
        </p:nvGrpSpPr>
        <p:grpSpPr bwMode="auto">
          <a:xfrm>
            <a:off x="0" y="0"/>
            <a:ext cx="9525000" cy="6673850"/>
            <a:chOff x="4787" y="2266"/>
            <a:chExt cx="7200" cy="5045"/>
          </a:xfrm>
        </p:grpSpPr>
        <p:sp>
          <p:nvSpPr>
            <p:cNvPr id="1434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4787" y="2266"/>
              <a:ext cx="7200" cy="504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4902" y="2957"/>
              <a:ext cx="2996" cy="1901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FF0066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1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неделя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последней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веснушки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».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Игра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–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развлечение</a:t>
              </a: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: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</a:t>
              </a:r>
              <a:r>
                <a:rPr lang="ru-RU" sz="1400" dirty="0" err="1" smtClean="0">
                  <a:solidFill>
                    <a:srgbClr val="0000FF"/>
                  </a:solidFill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сли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солнце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не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сияет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,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то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веснушки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пропадают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».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Развлечение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: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«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Люблю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березку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русскую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».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начала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листопада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.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Игра-забава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«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Закружился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листопад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,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листья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по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ветру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летят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».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4902" y="5290"/>
              <a:ext cx="2996" cy="1901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FF0066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3 неделя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«День чистых полов». Аппликация, рисование, игра: «Дождик вымыл все дорожки, тротуары и мосты».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северных ветров. Развлечение- «Ветры северные мчатся, чтобы с нами повстречаться».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«День животных» - знакомство с щенком овчарки.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8567" y="5290"/>
              <a:ext cx="2994" cy="1901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FF0066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4 неделя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Творческая выставка поделок из природного материала родителей и детей «Осень, осень, в гости просим».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Развлечение «Зонтиков день».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Развлечение «Вечер сказок» (инсценировки, игры, шутки)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8567" y="2968"/>
              <a:ext cx="2995" cy="1902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FF0066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2  неделя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рождения Д.Родари. чтение, игра, рисование.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книжек и игрушек.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«Плаксивый день». Познавательно-тематический вечер «Плачет осень, не стыдится, ей зима ночами снится».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6191" y="2428"/>
              <a:ext cx="4374" cy="406"/>
            </a:xfrm>
            <a:prstGeom prst="rect">
              <a:avLst/>
            </a:prstGeom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/>
              <a:r>
                <a:rPr lang="ru-RU" sz="3600" b="1" kern="10" dirty="0" smtClean="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0066"/>
                      </a:gs>
                      <a:gs pos="50000">
                        <a:srgbClr val="FFFF00"/>
                      </a:gs>
                      <a:gs pos="100000">
                        <a:srgbClr val="FF0066"/>
                      </a:gs>
                    </a:gsLst>
                    <a:lin ang="0" scaled="1"/>
                  </a:gradFill>
                  <a:latin typeface="Arial"/>
                  <a:cs typeface="Arial"/>
                </a:rPr>
                <a:t>О</a:t>
              </a:r>
              <a:r>
                <a:rPr lang="ru-RU" sz="3600" b="1" kern="10" spc="0" dirty="0" smtClean="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0066"/>
                      </a:gs>
                      <a:gs pos="50000">
                        <a:srgbClr val="FFFF00"/>
                      </a:gs>
                      <a:gs pos="100000">
                        <a:srgbClr val="FF0066"/>
                      </a:gs>
                    </a:gsLst>
                    <a:lin ang="0" scaled="1"/>
                  </a:gradFill>
                  <a:effectLst/>
                  <a:latin typeface="Arial"/>
                  <a:cs typeface="Arial"/>
                </a:rPr>
                <a:t>ктябрь</a:t>
              </a:r>
              <a:endParaRPr lang="ru-RU" sz="3600" b="1" kern="10" spc="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50000">
                      <a:srgbClr val="FFFF00"/>
                    </a:gs>
                    <a:gs pos="100000">
                      <a:srgbClr val="FF0066"/>
                    </a:gs>
                  </a:gsLst>
                  <a:lin ang="0" scaled="1"/>
                </a:gradFill>
                <a:effectLst/>
                <a:latin typeface="Arial"/>
                <a:cs typeface="Arial"/>
              </a:endParaRPr>
            </a:p>
          </p:txBody>
        </p:sp>
        <p:pic>
          <p:nvPicPr>
            <p:cNvPr id="14343" name="Picture 7" descr="LEAF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55" y="6672"/>
              <a:ext cx="692" cy="639"/>
            </a:xfrm>
            <a:prstGeom prst="rect">
              <a:avLst/>
            </a:prstGeom>
            <a:noFill/>
          </p:spPr>
        </p:pic>
        <p:pic>
          <p:nvPicPr>
            <p:cNvPr id="14342" name="Picture 6" descr="LEAF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3481697">
              <a:off x="6343" y="4627"/>
              <a:ext cx="576" cy="691"/>
            </a:xfrm>
            <a:prstGeom prst="rect">
              <a:avLst/>
            </a:prstGeom>
            <a:noFill/>
          </p:spPr>
        </p:pic>
        <p:pic>
          <p:nvPicPr>
            <p:cNvPr id="14341" name="Picture 5" descr="LEAF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899365">
              <a:off x="10489" y="4685"/>
              <a:ext cx="557" cy="666"/>
            </a:xfrm>
            <a:prstGeom prst="rect">
              <a:avLst/>
            </a:prstGeom>
            <a:noFill/>
          </p:spPr>
        </p:pic>
        <p:pic>
          <p:nvPicPr>
            <p:cNvPr id="14340" name="Picture 4" descr="SUNCLOU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87" y="2352"/>
              <a:ext cx="749" cy="56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\Рабочий стол\фоны\iCAIVDD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5361" name="Group 1"/>
          <p:cNvGrpSpPr>
            <a:grpSpLocks noChangeAspect="1"/>
          </p:cNvGrpSpPr>
          <p:nvPr/>
        </p:nvGrpSpPr>
        <p:grpSpPr bwMode="auto">
          <a:xfrm>
            <a:off x="0" y="0"/>
            <a:ext cx="9571038" cy="6673850"/>
            <a:chOff x="4752" y="2266"/>
            <a:chExt cx="7235" cy="5045"/>
          </a:xfrm>
        </p:grpSpPr>
        <p:sp>
          <p:nvSpPr>
            <p:cNvPr id="1537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4752" y="2266"/>
              <a:ext cx="7235" cy="504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4902" y="2957"/>
              <a:ext cx="2996" cy="1901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00CC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1 неделя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начала осенних каникул. «Ура, теперь отдохнуть нам пора!» - игры, забавы.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согласия и примирения. В этот день не стоит драться, лучше мирно разобраться!»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Международный день КВН. Развлечение «Лепим нелепицы -  Кто с шуткой весело живет, того кручина не берет».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4902" y="5290"/>
              <a:ext cx="2996" cy="1901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00CC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3  неделя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Дремы. Развлечение «Как тепло и тихо дома, наступает праздник дремы».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рождения С.Я.Маршака. Театральное представление для детей «Кошкин дом».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Познавательная композиция: «И о том, и о сем, разговоры поведем».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8532" y="5290"/>
              <a:ext cx="2994" cy="1901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00CC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4 неделя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«День матери». Музыкально-литературная композиция.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мыльных пузырей.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Последний день осени. Развлечение на улице «Вот и осень пролетела…»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8532" y="2968"/>
              <a:ext cx="2995" cy="1902"/>
            </a:xfrm>
            <a:prstGeom prst="rect">
              <a:avLst/>
            </a:prstGeom>
            <a:solidFill>
              <a:srgbClr val="FFFF66"/>
            </a:solidFill>
            <a:ln w="60325" cap="rnd" cmpd="tri">
              <a:solidFill>
                <a:srgbClr val="00CC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2  неделя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милиции. Беседа «Милиция наша и ночью, и днем наш сон охраняет, порядок и дом».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День замерзших луж. «Стынут лужи под ледком, стали лужицы катком» - экскурсия по улице Красноармейской.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Белый день. Развлечение «Первый снег всю ночь валил, за ночь землю победил».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372" y="2428"/>
              <a:ext cx="3629" cy="406"/>
            </a:xfrm>
            <a:prstGeom prst="rect">
              <a:avLst/>
            </a:prstGeom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rtl="0" fontAlgn="auto"/>
              <a:r>
                <a:rPr lang="ru-RU" sz="3600" b="1" kern="10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"/>
                  <a:cs typeface="Arial"/>
                </a:rPr>
                <a:t>Ноябрь</a:t>
              </a:r>
              <a:endParaRPr lang="ru-RU" sz="3600" b="1" kern="10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5363" name="Picture 3" descr="RAI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38" y="2428"/>
              <a:ext cx="864" cy="864"/>
            </a:xfrm>
            <a:prstGeom prst="rect">
              <a:avLst/>
            </a:prstGeom>
            <a:noFill/>
          </p:spPr>
        </p:pic>
        <p:pic>
          <p:nvPicPr>
            <p:cNvPr id="15362" name="Picture 2" descr="SPARR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447032">
              <a:off x="4752" y="2589"/>
              <a:ext cx="1034" cy="38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\Рабочий стол\фоны\x_1ad678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0" y="214277"/>
            <a:ext cx="9525000" cy="6442885"/>
            <a:chOff x="4787" y="2428"/>
            <a:chExt cx="7200" cy="4870"/>
          </a:xfrm>
        </p:grpSpPr>
        <p:sp>
          <p:nvSpPr>
            <p:cNvPr id="17411" name="AutoShape 3"/>
            <p:cNvSpPr>
              <a:spLocks noChangeAspect="1" noChangeArrowheads="1"/>
            </p:cNvSpPr>
            <p:nvPr/>
          </p:nvSpPr>
          <p:spPr bwMode="auto">
            <a:xfrm>
              <a:off x="4787" y="2698"/>
              <a:ext cx="7200" cy="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4902" y="2957"/>
              <a:ext cx="2996" cy="19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1 неделя</a:t>
              </a:r>
              <a:endParaRPr lang="ru-RU" sz="2000" dirty="0" smtClean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День конфетных фантиков. Забава с элементами продуктивной деятельности.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День здоровья. «Веселые старты».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День книжек и игрушек.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4902" y="5290"/>
              <a:ext cx="2996" cy="19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3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День большого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снеголепия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rPr>
                <a:t>.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 Развлечение на улице «Крепость снежную построим, праздник снежных баб устроим»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Развлечение с элементами театрализации по сказке «Рукавичка».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Конкурс совместной деятельности родителей и детей на лучшую снежинку.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8567" y="5344"/>
              <a:ext cx="2994" cy="19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4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День катания с гор. Развлечение.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Праздник Новогодней елки.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День прощания с декабрем. Музыкально-литературная  композиции по фрагментам произведений цикла «Времена года» П.И.Чайковского.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8567" y="3022"/>
              <a:ext cx="2995" cy="190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2 неделя</a:t>
              </a:r>
            </a:p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Развлечение «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Смешуроки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 на дороге. Раз, два, три, четыре, пять – вышли детки погулять».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Продуктивная деятельность «Снежная фантазия. Мы снежинки! Это мы –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парашютики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 зимы!»</a:t>
              </a:r>
            </a:p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Познавательно-тематический вечер «Я имею право»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rPr>
                <a:t>.</a:t>
              </a:r>
            </a:p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6515" y="2428"/>
              <a:ext cx="3629" cy="406"/>
            </a:xfrm>
            <a:prstGeom prst="rect">
              <a:avLst/>
            </a:prstGeom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/>
              <a:r>
                <a:rPr lang="ru-RU" sz="3600" b="1" kern="1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/>
                  <a:cs typeface="Arial"/>
                </a:rPr>
                <a:t>Декабрь</a:t>
              </a:r>
              <a:endParaRPr lang="ru-RU" sz="36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endParaRPr>
            </a:p>
          </p:txBody>
        </p:sp>
        <p:pic>
          <p:nvPicPr>
            <p:cNvPr id="17418" name="Picture 10" descr="SNOWFLK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81" y="4858"/>
              <a:ext cx="691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11" descr="SNOWFLK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27" y="4858"/>
              <a:ext cx="57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0" name="Picture 12" descr="SNOWFLK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63" y="5463"/>
              <a:ext cx="23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13" descr="SNOWFLK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57" y="2482"/>
              <a:ext cx="404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2" name="Picture 14" descr="SNOWFLK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39" y="4945"/>
              <a:ext cx="28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7" name="Picture 9" descr="SCN_WNT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11" y="6694"/>
              <a:ext cx="922" cy="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" name="Picture 13" descr="SNOWFLK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643050"/>
            <a:ext cx="534458" cy="48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SNOWFLK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14290"/>
            <a:ext cx="762000" cy="68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SNOWFLK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3571876"/>
            <a:ext cx="534458" cy="48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SNOWFLK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6000768"/>
            <a:ext cx="762000" cy="68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\Рабочий стол\фоны\x_1ad678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pSp>
        <p:nvGrpSpPr>
          <p:cNvPr id="18434" name="Group 2"/>
          <p:cNvGrpSpPr>
            <a:grpSpLocks noChangeAspect="1"/>
          </p:cNvGrpSpPr>
          <p:nvPr/>
        </p:nvGrpSpPr>
        <p:grpSpPr bwMode="auto">
          <a:xfrm>
            <a:off x="-31" y="-47"/>
            <a:ext cx="9525000" cy="6657208"/>
            <a:chOff x="4625" y="2212"/>
            <a:chExt cx="7200" cy="5032"/>
          </a:xfrm>
        </p:grpSpPr>
        <p:sp>
          <p:nvSpPr>
            <p:cNvPr id="18435" name="AutoShape 3"/>
            <p:cNvSpPr>
              <a:spLocks noChangeAspect="1" noChangeArrowheads="1"/>
            </p:cNvSpPr>
            <p:nvPr/>
          </p:nvSpPr>
          <p:spPr bwMode="auto">
            <a:xfrm>
              <a:off x="4625" y="2212"/>
              <a:ext cx="7200" cy="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4902" y="2957"/>
              <a:ext cx="2996" cy="19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1-я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Не напрасно люди встарь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Сочинили календарь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rPr>
                <a:t>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С ним, дружок, удобно нам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Счет вести летящим дням.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902" y="5290"/>
              <a:ext cx="2996" cy="19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3-я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«Всемирный день спасибо». Развлечение «Мы спасибо говорим!»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«Крещение». Трещат крещенские морозы, дрожат от холода березы.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былинного богатыря Ильи Муромца». Славят все богатыри силу Муромца Ильи. Познавательно-тематический вечер.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8351" y="5290"/>
              <a:ext cx="2994" cy="19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4-я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большого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снеголепия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». Рады снегу зверь и птица, и конечно, человек!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«Татьянин день». Все Татьяны до единой отмечают именины.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прощанья с январем». Оглянуться не успел – а январь уж пролетел. Игры-забавы.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8351" y="3022"/>
              <a:ext cx="2995" cy="190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2-я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огорченья». Каникулы кончились, снова с утра, бежать нам в садик и в школу пора!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Развлечение «День конфетных фантиков». Из подарков все конфеты съедены – печально это!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«Старый Новый год». Новый год еще разок мы отпразднуем дружок!</a:t>
              </a:r>
            </a:p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6569" y="2374"/>
              <a:ext cx="3629" cy="406"/>
            </a:xfrm>
            <a:prstGeom prst="rect">
              <a:avLst/>
            </a:prstGeom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/>
              <a:r>
                <a:rPr lang="ru-RU" sz="3600" b="1" kern="10" dirty="0" smtClean="0">
                  <a:ln w="9525">
                    <a:solidFill>
                      <a:srgbClr val="3366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3D4A8"/>
                      </a:gs>
                      <a:gs pos="12500">
                        <a:srgbClr val="21D6E0"/>
                      </a:gs>
                      <a:gs pos="37500">
                        <a:srgbClr val="0087E6"/>
                      </a:gs>
                      <a:gs pos="50000">
                        <a:srgbClr val="005CBF"/>
                      </a:gs>
                      <a:gs pos="62500">
                        <a:srgbClr val="0087E6"/>
                      </a:gs>
                      <a:gs pos="87500">
                        <a:srgbClr val="21D6E0"/>
                      </a:gs>
                      <a:gs pos="100000">
                        <a:srgbClr val="03D4A8"/>
                      </a:gs>
                    </a:gsLst>
                    <a:lin ang="0" scaled="1"/>
                  </a:gradFill>
                  <a:latin typeface="Arial"/>
                  <a:cs typeface="Arial"/>
                </a:rPr>
                <a:t>Я</a:t>
              </a:r>
              <a:r>
                <a:rPr lang="ru-RU" sz="3600" b="1" kern="10" spc="0" dirty="0" smtClean="0">
                  <a:ln w="9525">
                    <a:solidFill>
                      <a:srgbClr val="3366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3D4A8"/>
                      </a:gs>
                      <a:gs pos="12500">
                        <a:srgbClr val="21D6E0"/>
                      </a:gs>
                      <a:gs pos="37500">
                        <a:srgbClr val="0087E6"/>
                      </a:gs>
                      <a:gs pos="50000">
                        <a:srgbClr val="005CBF"/>
                      </a:gs>
                      <a:gs pos="62500">
                        <a:srgbClr val="0087E6"/>
                      </a:gs>
                      <a:gs pos="87500">
                        <a:srgbClr val="21D6E0"/>
                      </a:gs>
                      <a:gs pos="100000">
                        <a:srgbClr val="03D4A8"/>
                      </a:gs>
                    </a:gsLst>
                    <a:lin ang="0" scaled="1"/>
                  </a:gradFill>
                  <a:effectLst/>
                  <a:latin typeface="Arial"/>
                  <a:cs typeface="Arial"/>
                </a:rPr>
                <a:t>нварь</a:t>
              </a:r>
              <a:endParaRPr lang="ru-RU" sz="3600" b="1" kern="10" spc="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0" scaled="1"/>
                </a:gradFill>
                <a:effectLst/>
                <a:latin typeface="Arial"/>
                <a:cs typeface="Arial"/>
              </a:endParaRPr>
            </a:p>
          </p:txBody>
        </p:sp>
        <p:pic>
          <p:nvPicPr>
            <p:cNvPr id="18441" name="Picture 9" descr="SNOWFLK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85" y="3821"/>
              <a:ext cx="69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10" descr="SNOWFLK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81" y="4588"/>
              <a:ext cx="57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11" descr="SNOWFLK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63" y="5463"/>
              <a:ext cx="23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12" descr="SNOWFLK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33" y="4945"/>
              <a:ext cx="405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13" descr="SKIER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02" y="4483"/>
              <a:ext cx="695" cy="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6" name="Picture 14" descr="SKATER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65" y="6035"/>
              <a:ext cx="754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Picture 10" descr="SNOWFLK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00768"/>
            <a:ext cx="762000" cy="68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0" descr="SNOWFLK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14290"/>
            <a:ext cx="762000" cy="68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\Рабочий стол\фоны\x_1ad678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pSp>
        <p:nvGrpSpPr>
          <p:cNvPr id="16401" name="Group 17"/>
          <p:cNvGrpSpPr>
            <a:grpSpLocks noChangeAspect="1"/>
          </p:cNvGrpSpPr>
          <p:nvPr/>
        </p:nvGrpSpPr>
        <p:grpSpPr bwMode="auto">
          <a:xfrm>
            <a:off x="214050" y="214234"/>
            <a:ext cx="9810751" cy="6845369"/>
            <a:chOff x="4530" y="2020"/>
            <a:chExt cx="7416" cy="5174"/>
          </a:xfrm>
        </p:grpSpPr>
        <p:sp>
          <p:nvSpPr>
            <p:cNvPr id="16402" name="AutoShape 18"/>
            <p:cNvSpPr>
              <a:spLocks noChangeAspect="1" noChangeArrowheads="1"/>
            </p:cNvSpPr>
            <p:nvPr/>
          </p:nvSpPr>
          <p:spPr bwMode="auto">
            <a:xfrm>
              <a:off x="4746" y="2614"/>
              <a:ext cx="7200" cy="4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4584" y="2722"/>
              <a:ext cx="2996" cy="19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1-я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Развлечение «Первый день последнего месяца зимы». Еще чуть-чуть, дружок, и мы устроим проводы зимы.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зимнего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солнцележания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». С неба сыплет снег колючий, солнце спит, зарывшись в тучи.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вьюжения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». Завыли вьюги, метут метели, и стонут сосны, и стынут ели!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4530" y="4936"/>
              <a:ext cx="2996" cy="19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3-я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сосульки». Февраль решил, что он апрель, устроил средь зимы капель. Потом исправиться решил, капель в сосульки превратил.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влюбленных». Мы всех любимых поздравляем и им сердца свои вручаем! Продуктивная деятельность.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Развлечение с элементами опытно-поисковой деятельности «Превращения воды»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7986" y="4936"/>
              <a:ext cx="2994" cy="19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4-я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«Международный день родного языка». Не зря говорят, что могуч и велик родной и знакомый нам русский язык! Музыкально-литературная композиция.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защитника отечества». Кто за Отечество горой, всем не трубит, что он герой!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прощания с зимой». Коль блинов напечь не лень, объявляем блинный день!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7986" y="2776"/>
              <a:ext cx="2995" cy="19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0325" cap="rnd" cmpd="tri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2-я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День рождения И.А.Крылова. хоть о животных он писал в своих произведеньях. Но в баснях всякий узнавал друзей изображенье.</a:t>
              </a:r>
              <a:endParaRPr lang="ru-RU" sz="1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Развлечение на улице «День гололеда». Куда ни посмотришь, дружок, лежит под ногами ледок.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«День дипломатического работника». Беседа: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«Работа эта хоть почетна, но трудна, и, для страны она важна».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0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6042" y="2020"/>
              <a:ext cx="3629" cy="637"/>
            </a:xfrm>
            <a:prstGeom prst="rect">
              <a:avLst/>
            </a:prstGeom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/>
              <a:r>
                <a:rPr lang="ru-RU" sz="3600" b="1" kern="10" dirty="0" smtClean="0">
                  <a:ln w="9525">
                    <a:solidFill>
                      <a:srgbClr val="3366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3D4A8"/>
                      </a:gs>
                      <a:gs pos="12500">
                        <a:srgbClr val="21D6E0"/>
                      </a:gs>
                      <a:gs pos="37500">
                        <a:srgbClr val="0087E6"/>
                      </a:gs>
                      <a:gs pos="50000">
                        <a:srgbClr val="005CBF"/>
                      </a:gs>
                      <a:gs pos="62500">
                        <a:srgbClr val="0087E6"/>
                      </a:gs>
                      <a:gs pos="87500">
                        <a:srgbClr val="21D6E0"/>
                      </a:gs>
                      <a:gs pos="100000">
                        <a:srgbClr val="03D4A8"/>
                      </a:gs>
                    </a:gsLst>
                    <a:lin ang="0" scaled="1"/>
                  </a:gradFill>
                  <a:latin typeface="Arial"/>
                  <a:cs typeface="Arial"/>
                </a:rPr>
                <a:t>Ф</a:t>
              </a:r>
              <a:r>
                <a:rPr lang="ru-RU" sz="3600" b="1" kern="10" spc="0" dirty="0" smtClean="0">
                  <a:ln w="9525">
                    <a:solidFill>
                      <a:srgbClr val="3366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3D4A8"/>
                      </a:gs>
                      <a:gs pos="12500">
                        <a:srgbClr val="21D6E0"/>
                      </a:gs>
                      <a:gs pos="37500">
                        <a:srgbClr val="0087E6"/>
                      </a:gs>
                      <a:gs pos="50000">
                        <a:srgbClr val="005CBF"/>
                      </a:gs>
                      <a:gs pos="62500">
                        <a:srgbClr val="0087E6"/>
                      </a:gs>
                      <a:gs pos="87500">
                        <a:srgbClr val="21D6E0"/>
                      </a:gs>
                      <a:gs pos="100000">
                        <a:srgbClr val="03D4A8"/>
                      </a:gs>
                    </a:gsLst>
                    <a:lin ang="0" scaled="1"/>
                  </a:gradFill>
                  <a:effectLst/>
                  <a:latin typeface="Arial"/>
                  <a:cs typeface="Arial"/>
                </a:rPr>
                <a:t>евраль</a:t>
              </a:r>
              <a:endParaRPr lang="ru-RU" sz="3600" b="1" kern="10" spc="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0" scaled="1"/>
                </a:gradFill>
                <a:effectLst/>
                <a:latin typeface="Arial"/>
                <a:cs typeface="Arial"/>
              </a:endParaRPr>
            </a:p>
          </p:txBody>
        </p:sp>
        <p:pic>
          <p:nvPicPr>
            <p:cNvPr id="16408" name="Picture 24" descr="OCNWAV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362" y="2020"/>
              <a:ext cx="691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9" name="Picture 25" descr="SNOWMA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2" y="5314"/>
              <a:ext cx="972" cy="1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10" descr="SNOWFLK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14290"/>
            <a:ext cx="762000" cy="68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SNOWFLK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857628"/>
            <a:ext cx="762000" cy="68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SNOWFLK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900" y="5857892"/>
            <a:ext cx="762000" cy="68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 descr="SNOWFLK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571876"/>
            <a:ext cx="762000" cy="68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ны\x_f00f5e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-31" y="142886"/>
            <a:ext cx="9525000" cy="6346800"/>
            <a:chOff x="4625" y="2428"/>
            <a:chExt cx="7200" cy="4798"/>
          </a:xfrm>
        </p:grpSpPr>
        <p:sp>
          <p:nvSpPr>
            <p:cNvPr id="1028" name="AutoShape 4"/>
            <p:cNvSpPr>
              <a:spLocks noChangeAspect="1" noChangeArrowheads="1"/>
            </p:cNvSpPr>
            <p:nvPr/>
          </p:nvSpPr>
          <p:spPr bwMode="auto">
            <a:xfrm>
              <a:off x="4625" y="2644"/>
              <a:ext cx="7200" cy="4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4902" y="2957"/>
              <a:ext cx="2996" cy="1901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1-я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Праздник первого дня весны. Весна – краса и утро года! Вновь пробуждается природа.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День Почемучек – игра-досуг. «Отчего и почему, знать на свете все хочу!»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lang="ru-RU" sz="1400" dirty="0" smtClean="0">
                <a:solidFill>
                  <a:srgbClr val="0000FF"/>
                </a:solidFill>
                <a:latin typeface="Calibri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lang="ru-RU" sz="1400" dirty="0" smtClean="0">
                <a:solidFill>
                  <a:srgbClr val="0000FF"/>
                </a:solidFill>
                <a:latin typeface="Calibri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4902" y="5290"/>
              <a:ext cx="2998" cy="1900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3-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Всемирный день поэзии. Концерт «Лучше Агнии </a:t>
              </a:r>
              <a:r>
                <a:rPr lang="ru-RU" sz="1400" dirty="0" err="1" smtClean="0">
                  <a:solidFill>
                    <a:srgbClr val="0000FF"/>
                  </a:solidFill>
                  <a:latin typeface="Calibri" pitchFamily="34" charset="0"/>
                </a:rPr>
                <a:t>Барто</a:t>
              </a: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 не писал стихов никто».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200" dirty="0" smtClean="0">
                  <a:solidFill>
                    <a:srgbClr val="0000FF"/>
                  </a:solidFill>
                  <a:latin typeface="Arial" pitchFamily="34" charset="0"/>
                  <a:ea typeface="Times New Roman" pitchFamily="18" charset="0"/>
                </a:rPr>
                <a:t>«</a:t>
              </a:r>
              <a:r>
                <a:rPr lang="ru-RU" sz="1400" dirty="0" err="1" smtClean="0">
                  <a:solidFill>
                    <a:srgbClr val="0000FF"/>
                  </a:solidFill>
                  <a:ea typeface="Times New Roman" pitchFamily="18" charset="0"/>
                </a:rPr>
                <a:t>День-дождень</a:t>
              </a:r>
              <a:r>
                <a:rPr lang="ru-RU" sz="1400" dirty="0" smtClean="0">
                  <a:solidFill>
                    <a:srgbClr val="0000FF"/>
                  </a:solidFill>
                  <a:ea typeface="Times New Roman" pitchFamily="18" charset="0"/>
                </a:rPr>
                <a:t>». За окошком дождь поет, ночью спать нам не дает! Музыкальная композиция с элементами продуктивной деятельности.</a:t>
              </a:r>
              <a:endParaRPr lang="ru-RU" sz="1400" dirty="0" smtClean="0"/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lang="ru-RU" sz="1400" dirty="0" smtClean="0">
                <a:solidFill>
                  <a:srgbClr val="0000FF"/>
                </a:solidFill>
                <a:latin typeface="Calibri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8405" y="5344"/>
              <a:ext cx="2916" cy="1836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4-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Всемирный день театра. Спектакль «Раз, два, три и ты – артист» (выступление перед родителями)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  <a:buFont typeface="Arial" pitchFamily="34" charset="0"/>
                <a:buChar char="•"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Развлечение с элементами театрализации по сказке «Снегурочка».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lang="ru-RU" sz="1400" dirty="0" smtClean="0">
                <a:solidFill>
                  <a:srgbClr val="0000FF"/>
                </a:solidFill>
                <a:latin typeface="Calibri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8351" y="3022"/>
              <a:ext cx="2995" cy="1902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2-я неделя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785" y="2428"/>
              <a:ext cx="2765" cy="406"/>
            </a:xfrm>
            <a:prstGeom prst="rect">
              <a:avLst/>
            </a:prstGeom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 rtl="0" fontAlgn="auto"/>
              <a:r>
                <a:rPr lang="ru-RU" sz="3600" b="1" kern="10" dirty="0" smtClean="0">
                  <a:ln/>
                  <a:solidFill>
                    <a:srgbClr val="006C31"/>
                  </a:solidFill>
                  <a:latin typeface="Arial"/>
                  <a:cs typeface="Arial"/>
                </a:rPr>
                <a:t>Март</a:t>
              </a:r>
              <a:endParaRPr lang="ru-RU" sz="3600" b="1" kern="10" dirty="0">
                <a:ln/>
                <a:solidFill>
                  <a:srgbClr val="006C31"/>
                </a:solidFill>
                <a:latin typeface="Arial"/>
                <a:cs typeface="Arial"/>
              </a:endParaRPr>
            </a:p>
          </p:txBody>
        </p:sp>
        <p:pic>
          <p:nvPicPr>
            <p:cNvPr id="1034" name="Picture 10" descr="TREE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5" y="4264"/>
              <a:ext cx="1105" cy="1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Picture 3" descr="SUN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214290"/>
            <a:ext cx="13112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072066" y="1285860"/>
            <a:ext cx="3714776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FF"/>
                </a:solidFill>
                <a:latin typeface="Calibri" pitchFamily="34" charset="0"/>
              </a:rPr>
              <a:t> Утренник- 8 Марта – Женский день</a:t>
            </a:r>
            <a:r>
              <a:rPr lang="ru-RU" dirty="0" smtClean="0">
                <a:solidFill>
                  <a:srgbClr val="0000FF"/>
                </a:solidFill>
                <a:latin typeface="Calibri" pitchFamily="34" charset="0"/>
              </a:rPr>
              <a:t>. 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ru-RU" sz="1400" dirty="0" smtClean="0">
                <a:solidFill>
                  <a:srgbClr val="0000FF"/>
                </a:solidFill>
                <a:latin typeface="Calibri" pitchFamily="34" charset="0"/>
              </a:rPr>
              <a:t>Развлечение «И о том и о сем разговоры поведем.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FF"/>
                </a:solidFill>
                <a:latin typeface="Calibri" pitchFamily="34" charset="0"/>
              </a:rPr>
              <a:t> Концерт «Веселые ритмы»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endParaRPr lang="ru-RU" sz="1400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ны\x_f00f5e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pSp>
        <p:nvGrpSpPr>
          <p:cNvPr id="3" name="Group 3"/>
          <p:cNvGrpSpPr>
            <a:grpSpLocks noChangeAspect="1"/>
          </p:cNvGrpSpPr>
          <p:nvPr/>
        </p:nvGrpSpPr>
        <p:grpSpPr bwMode="auto">
          <a:xfrm>
            <a:off x="-31" y="142886"/>
            <a:ext cx="9525000" cy="6346800"/>
            <a:chOff x="4625" y="2428"/>
            <a:chExt cx="7200" cy="4798"/>
          </a:xfrm>
        </p:grpSpPr>
        <p:sp>
          <p:nvSpPr>
            <p:cNvPr id="4" name="AutoShape 4"/>
            <p:cNvSpPr>
              <a:spLocks noChangeAspect="1" noChangeArrowheads="1"/>
            </p:cNvSpPr>
            <p:nvPr/>
          </p:nvSpPr>
          <p:spPr bwMode="auto">
            <a:xfrm>
              <a:off x="4625" y="2644"/>
              <a:ext cx="7200" cy="4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902" y="2957"/>
              <a:ext cx="2996" cy="1901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1-я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1 Апреля – День смеха(развлечение). Улыбку дома не забудь! Ты в городе забавном повеселишься славно!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 Международный день детской книги (игра-развлечение). Как хорошо уметь читать, не надо к маме приставать!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Игра-развлечение «Все работы хороши»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902" y="5290"/>
              <a:ext cx="2998" cy="1900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3-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Развлечение «В гостях у русского языка».Буквы разные лежат на опушке в беспорядке и из букв </a:t>
              </a:r>
              <a:r>
                <a:rPr lang="ru-RU" sz="1400" dirty="0" err="1" smtClean="0">
                  <a:solidFill>
                    <a:srgbClr val="0000FF"/>
                  </a:solidFill>
                  <a:latin typeface="Calibri" pitchFamily="34" charset="0"/>
                </a:rPr>
                <a:t>посоставляй</a:t>
              </a: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ты весенние словечки.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 День салатов (досуг). «Все весенние салаты витаминами богаты»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8405" y="5344"/>
              <a:ext cx="2916" cy="1836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4- неделя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 Международный день танца. Концерт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 </a:t>
              </a:r>
              <a:r>
                <a:rPr lang="ru-RU" sz="1400" dirty="0" smtClean="0">
                  <a:solidFill>
                    <a:srgbClr val="0000FF"/>
                  </a:solidFill>
                  <a:latin typeface="Calibri" pitchFamily="34" charset="0"/>
                </a:rPr>
                <a:t>Р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</a:rPr>
                <a:t>азвлечение «День птиц». Все перелетным птицам рады, скворечники им сделать надо.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8351" y="3022"/>
              <a:ext cx="2995" cy="1902"/>
            </a:xfrm>
            <a:prstGeom prst="rect">
              <a:avLst/>
            </a:prstGeom>
            <a:solidFill>
              <a:srgbClr val="CCFF99"/>
            </a:solidFill>
            <a:ln w="60325" cap="rnd" cmpd="tri">
              <a:solidFill>
                <a:srgbClr val="CC99FF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2-я неделя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785" y="2428"/>
              <a:ext cx="2765" cy="406"/>
            </a:xfrm>
            <a:prstGeom prst="rect">
              <a:avLst/>
            </a:prstGeom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 rtl="0" fontAlgn="auto"/>
              <a:r>
                <a:rPr lang="ru-RU" sz="3600" b="1" kern="10" dirty="0" smtClean="0">
                  <a:ln/>
                  <a:solidFill>
                    <a:srgbClr val="00B050"/>
                  </a:solidFill>
                  <a:latin typeface="Arial"/>
                  <a:cs typeface="Arial"/>
                </a:rPr>
                <a:t>Апрель</a:t>
              </a:r>
              <a:endParaRPr lang="ru-RU" sz="3600" b="1" kern="10" dirty="0">
                <a:ln/>
                <a:solidFill>
                  <a:srgbClr val="00B050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2052" name="Picture 4" descr="Анимашки Птицы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28604"/>
            <a:ext cx="714375" cy="952500"/>
          </a:xfrm>
          <a:prstGeom prst="rect">
            <a:avLst/>
          </a:prstGeom>
          <a:noFill/>
        </p:spPr>
      </p:pic>
      <p:pic>
        <p:nvPicPr>
          <p:cNvPr id="2054" name="Picture 6" descr="Анимашки Птицы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0"/>
            <a:ext cx="714375" cy="952500"/>
          </a:xfrm>
          <a:prstGeom prst="rect">
            <a:avLst/>
          </a:prstGeom>
          <a:noFill/>
        </p:spPr>
      </p:pic>
      <p:pic>
        <p:nvPicPr>
          <p:cNvPr id="2056" name="Picture 8" descr="Анимашки Птицы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-142900"/>
            <a:ext cx="714375" cy="9525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929190" y="1214422"/>
            <a:ext cx="40005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FF"/>
                </a:solidFill>
                <a:latin typeface="Calibri" pitchFamily="34" charset="0"/>
              </a:rPr>
              <a:t>  Акция «Наша планета Земля» (трудовой десант)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FF"/>
                </a:solidFill>
                <a:latin typeface="Calibri" pitchFamily="34" charset="0"/>
              </a:rPr>
              <a:t> Всемирный день здоровья. Физкультурный досуг «Праздник спортивный гордо вступает в свои права!»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FF"/>
                </a:solidFill>
                <a:latin typeface="Calibri" pitchFamily="34" charset="0"/>
              </a:rPr>
              <a:t> День Космонавтики. Развлечение : «Мы летим, летим к планетам».</a:t>
            </a:r>
          </a:p>
          <a:p>
            <a:pPr>
              <a:buFont typeface="Arial" pitchFamily="34" charset="0"/>
              <a:buChar char="•"/>
            </a:pPr>
            <a:endParaRPr lang="ru-RU" sz="1400" dirty="0"/>
          </a:p>
        </p:txBody>
      </p:sp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1531</Words>
  <Application>Microsoft Office PowerPoint</Application>
  <PresentationFormat>Экран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Дмитрий Каленюк</cp:lastModifiedBy>
  <cp:revision>48</cp:revision>
  <dcterms:modified xsi:type="dcterms:W3CDTF">2011-12-24T16:01:40Z</dcterms:modified>
</cp:coreProperties>
</file>