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576" y="11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2919B-9AF9-4252-887F-71AA556D7476}" type="datetimeFigureOut">
              <a:rPr lang="ru-RU" smtClean="0"/>
              <a:t>13.06.2012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8D2653-E282-4916-94AC-B50845AE4DFF}" type="slidenum">
              <a:rPr lang="ru-RU" smtClean="0"/>
              <a:t>‹#›</a:t>
            </a:fld>
            <a:endParaRPr lang="ru-RU"/>
          </a:p>
        </p:txBody>
      </p:sp>
    </p:spTree>
    <p:extLst>
      <p:ext uri="{BB962C8B-B14F-4D97-AF65-F5344CB8AC3E}">
        <p14:creationId xmlns:p14="http://schemas.microsoft.com/office/powerpoint/2010/main" val="164508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58D2653-E282-4916-94AC-B50845AE4DFF}" type="slidenum">
              <a:rPr lang="ru-RU" smtClean="0"/>
              <a:t>15</a:t>
            </a:fld>
            <a:endParaRPr lang="ru-RU"/>
          </a:p>
        </p:txBody>
      </p:sp>
    </p:spTree>
    <p:extLst>
      <p:ext uri="{BB962C8B-B14F-4D97-AF65-F5344CB8AC3E}">
        <p14:creationId xmlns:p14="http://schemas.microsoft.com/office/powerpoint/2010/main" val="3170880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5E43508-ECE3-4CCB-B50F-A4AF897EBD9B}" type="datetimeFigureOut">
              <a:rPr lang="ru-RU"/>
              <a:pPr>
                <a:defRPr/>
              </a:pPr>
              <a:t>13.06.2012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9322B78-59E6-4F78-A4EA-2B6E6F9035D2}" type="slidenum">
              <a:rPr lang="ru-RU"/>
              <a:pPr>
                <a:defRPr/>
              </a:pPr>
              <a:t>‹#›</a:t>
            </a:fld>
            <a:endParaRPr lang="ru-RU"/>
          </a:p>
        </p:txBody>
      </p:sp>
    </p:spTree>
    <p:extLst>
      <p:ext uri="{BB962C8B-B14F-4D97-AF65-F5344CB8AC3E}">
        <p14:creationId xmlns:p14="http://schemas.microsoft.com/office/powerpoint/2010/main" val="342616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A4EA33B-53AF-449A-B345-D2E411AB1231}" type="datetimeFigureOut">
              <a:rPr lang="ru-RU"/>
              <a:pPr>
                <a:defRPr/>
              </a:pPr>
              <a:t>13.06.2012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0E585D0-73AD-4B7E-9F69-A498A6524B10}" type="slidenum">
              <a:rPr lang="ru-RU"/>
              <a:pPr>
                <a:defRPr/>
              </a:pPr>
              <a:t>‹#›</a:t>
            </a:fld>
            <a:endParaRPr lang="ru-RU"/>
          </a:p>
        </p:txBody>
      </p:sp>
    </p:spTree>
    <p:extLst>
      <p:ext uri="{BB962C8B-B14F-4D97-AF65-F5344CB8AC3E}">
        <p14:creationId xmlns:p14="http://schemas.microsoft.com/office/powerpoint/2010/main" val="64024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8D7E56E-88D1-4AC1-A8FE-E29AA415B682}" type="datetimeFigureOut">
              <a:rPr lang="ru-RU"/>
              <a:pPr>
                <a:defRPr/>
              </a:pPr>
              <a:t>13.06.2012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0564F01-08D8-4FE3-B2A1-86E458D3C2CF}" type="slidenum">
              <a:rPr lang="ru-RU"/>
              <a:pPr>
                <a:defRPr/>
              </a:pPr>
              <a:t>‹#›</a:t>
            </a:fld>
            <a:endParaRPr lang="ru-RU"/>
          </a:p>
        </p:txBody>
      </p:sp>
    </p:spTree>
    <p:extLst>
      <p:ext uri="{BB962C8B-B14F-4D97-AF65-F5344CB8AC3E}">
        <p14:creationId xmlns:p14="http://schemas.microsoft.com/office/powerpoint/2010/main" val="250603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2E1724F-04CE-4106-99CB-A75A68940466}" type="datetimeFigureOut">
              <a:rPr lang="ru-RU"/>
              <a:pPr>
                <a:defRPr/>
              </a:pPr>
              <a:t>13.06.2012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0870B97-92F2-4316-BACF-DE3562913785}" type="slidenum">
              <a:rPr lang="ru-RU"/>
              <a:pPr>
                <a:defRPr/>
              </a:pPr>
              <a:t>‹#›</a:t>
            </a:fld>
            <a:endParaRPr lang="ru-RU"/>
          </a:p>
        </p:txBody>
      </p:sp>
    </p:spTree>
    <p:extLst>
      <p:ext uri="{BB962C8B-B14F-4D97-AF65-F5344CB8AC3E}">
        <p14:creationId xmlns:p14="http://schemas.microsoft.com/office/powerpoint/2010/main" val="318793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34ECEA72-B278-41AE-9186-E44EFD174E28}" type="datetimeFigureOut">
              <a:rPr lang="ru-RU"/>
              <a:pPr>
                <a:defRPr/>
              </a:pPr>
              <a:t>13.06.2012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0B35BBD-88FB-4245-8413-16DDE9FBB21D}" type="slidenum">
              <a:rPr lang="ru-RU"/>
              <a:pPr>
                <a:defRPr/>
              </a:pPr>
              <a:t>‹#›</a:t>
            </a:fld>
            <a:endParaRPr lang="ru-RU"/>
          </a:p>
        </p:txBody>
      </p:sp>
    </p:spTree>
    <p:extLst>
      <p:ext uri="{BB962C8B-B14F-4D97-AF65-F5344CB8AC3E}">
        <p14:creationId xmlns:p14="http://schemas.microsoft.com/office/powerpoint/2010/main" val="3571487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2CC0BF35-FB67-4C28-BB6E-2FB24670497F}" type="datetimeFigureOut">
              <a:rPr lang="ru-RU"/>
              <a:pPr>
                <a:defRPr/>
              </a:pPr>
              <a:t>13.06.2012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28F4D85-CDAD-47F0-965A-111EA13B6783}" type="slidenum">
              <a:rPr lang="ru-RU"/>
              <a:pPr>
                <a:defRPr/>
              </a:pPr>
              <a:t>‹#›</a:t>
            </a:fld>
            <a:endParaRPr lang="ru-RU"/>
          </a:p>
        </p:txBody>
      </p:sp>
    </p:spTree>
    <p:extLst>
      <p:ext uri="{BB962C8B-B14F-4D97-AF65-F5344CB8AC3E}">
        <p14:creationId xmlns:p14="http://schemas.microsoft.com/office/powerpoint/2010/main" val="205062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21F026F-2E65-4B71-A994-8DF955C89738}" type="datetimeFigureOut">
              <a:rPr lang="ru-RU"/>
              <a:pPr>
                <a:defRPr/>
              </a:pPr>
              <a:t>13.06.2012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1F08C25-0326-4A76-9335-42BA95F857F3}" type="slidenum">
              <a:rPr lang="ru-RU"/>
              <a:pPr>
                <a:defRPr/>
              </a:pPr>
              <a:t>‹#›</a:t>
            </a:fld>
            <a:endParaRPr lang="ru-RU"/>
          </a:p>
        </p:txBody>
      </p:sp>
    </p:spTree>
    <p:extLst>
      <p:ext uri="{BB962C8B-B14F-4D97-AF65-F5344CB8AC3E}">
        <p14:creationId xmlns:p14="http://schemas.microsoft.com/office/powerpoint/2010/main" val="2646410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34FECB3E-73C9-4E03-ADD7-F18E0BD271C8}" type="datetimeFigureOut">
              <a:rPr lang="ru-RU"/>
              <a:pPr>
                <a:defRPr/>
              </a:pPr>
              <a:t>13.06.2012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DF0EC18-E503-4F28-83D5-38AD84945084}" type="slidenum">
              <a:rPr lang="ru-RU"/>
              <a:pPr>
                <a:defRPr/>
              </a:pPr>
              <a:t>‹#›</a:t>
            </a:fld>
            <a:endParaRPr lang="ru-RU"/>
          </a:p>
        </p:txBody>
      </p:sp>
    </p:spTree>
    <p:extLst>
      <p:ext uri="{BB962C8B-B14F-4D97-AF65-F5344CB8AC3E}">
        <p14:creationId xmlns:p14="http://schemas.microsoft.com/office/powerpoint/2010/main" val="1111927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F5A31CD-276C-4A95-9F99-8AC85BB910C8}" type="datetimeFigureOut">
              <a:rPr lang="ru-RU"/>
              <a:pPr>
                <a:defRPr/>
              </a:pPr>
              <a:t>13.06.2012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744C59B-8B61-43E7-B695-529E0D3A183D}" type="slidenum">
              <a:rPr lang="ru-RU"/>
              <a:pPr>
                <a:defRPr/>
              </a:pPr>
              <a:t>‹#›</a:t>
            </a:fld>
            <a:endParaRPr lang="ru-RU"/>
          </a:p>
        </p:txBody>
      </p:sp>
    </p:spTree>
    <p:extLst>
      <p:ext uri="{BB962C8B-B14F-4D97-AF65-F5344CB8AC3E}">
        <p14:creationId xmlns:p14="http://schemas.microsoft.com/office/powerpoint/2010/main" val="382602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81A837C-B681-40A7-9817-566ADC5B313C}" type="datetimeFigureOut">
              <a:rPr lang="ru-RU"/>
              <a:pPr>
                <a:defRPr/>
              </a:pPr>
              <a:t>13.06.2012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94AC963-B1B7-4925-B086-3C879DC9ECA6}" type="slidenum">
              <a:rPr lang="ru-RU"/>
              <a:pPr>
                <a:defRPr/>
              </a:pPr>
              <a:t>‹#›</a:t>
            </a:fld>
            <a:endParaRPr lang="ru-RU"/>
          </a:p>
        </p:txBody>
      </p:sp>
    </p:spTree>
    <p:extLst>
      <p:ext uri="{BB962C8B-B14F-4D97-AF65-F5344CB8AC3E}">
        <p14:creationId xmlns:p14="http://schemas.microsoft.com/office/powerpoint/2010/main" val="376469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E64F2E6-53AC-437A-B76B-3784480149F5}" type="datetimeFigureOut">
              <a:rPr lang="ru-RU"/>
              <a:pPr>
                <a:defRPr/>
              </a:pPr>
              <a:t>13.06.2012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E654257-6AD5-4365-B27C-07F0FBE13037}" type="slidenum">
              <a:rPr lang="ru-RU"/>
              <a:pPr>
                <a:defRPr/>
              </a:pPr>
              <a:t>‹#›</a:t>
            </a:fld>
            <a:endParaRPr lang="ru-RU"/>
          </a:p>
        </p:txBody>
      </p:sp>
    </p:spTree>
    <p:extLst>
      <p:ext uri="{BB962C8B-B14F-4D97-AF65-F5344CB8AC3E}">
        <p14:creationId xmlns:p14="http://schemas.microsoft.com/office/powerpoint/2010/main" val="197529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37E2CC7-DF94-43D3-89F7-328DECEDE934}" type="datetimeFigureOut">
              <a:rPr lang="ru-RU"/>
              <a:pPr>
                <a:defRPr/>
              </a:pPr>
              <a:t>13.06.2012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8390C11-EA6C-498B-8FAB-372930744408}" type="slidenum">
              <a:rPr lang="ru-RU"/>
              <a:pPr>
                <a:defRPr/>
              </a:pPr>
              <a:t>‹#›</a:t>
            </a:fld>
            <a:endParaRPr lang="ru-RU"/>
          </a:p>
        </p:txBody>
      </p:sp>
      <p:sp>
        <p:nvSpPr>
          <p:cNvPr id="13313" name="Rectangle 1"/>
          <p:cNvSpPr>
            <a:spLocks noChangeArrowheads="1"/>
          </p:cNvSpPr>
          <p:nvPr/>
        </p:nvSpPr>
        <p:spPr bwMode="auto">
          <a:xfrm>
            <a:off x="0" y="6596063"/>
            <a:ext cx="1638300" cy="261937"/>
          </a:xfrm>
          <a:prstGeom prst="rect">
            <a:avLst/>
          </a:prstGeom>
          <a:noFill/>
          <a:ln w="9525">
            <a:noFill/>
            <a:miter lim="800000"/>
            <a:headEnd/>
            <a:tailEnd/>
          </a:ln>
          <a:effectLst/>
        </p:spPr>
        <p:txBody>
          <a:bodyPr wrap="none" anchor="ctr">
            <a:spAutoFit/>
          </a:bodyPr>
          <a:lstStyle/>
          <a:p>
            <a:pPr>
              <a:defRPr/>
            </a:pPr>
            <a:r>
              <a:rPr lang="en-US" sz="1100" dirty="0">
                <a:solidFill>
                  <a:schemeClr val="bg1">
                    <a:lumMod val="50000"/>
                  </a:schemeClr>
                </a:solidFill>
                <a:latin typeface="Arial" pitchFamily="34" charset="0"/>
                <a:ea typeface="Calibri" pitchFamily="34" charset="0"/>
                <a:cs typeface="Times New Roman" pitchFamily="18" charset="0"/>
              </a:rPr>
              <a:t>FokinaLida.75@mail.ru</a:t>
            </a:r>
            <a:endParaRPr lang="en-US" dirty="0">
              <a:solidFill>
                <a:schemeClr val="bg1">
                  <a:lumMod val="50000"/>
                </a:schemeClr>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685800" y="692697"/>
            <a:ext cx="7772400" cy="2232247"/>
          </a:xfrm>
        </p:spPr>
        <p:txBody>
          <a:bodyPr/>
          <a:lstStyle/>
          <a:p>
            <a:r>
              <a:rPr lang="ru-RU" sz="3600" b="1" i="1" cap="all" dirty="0">
                <a:solidFill>
                  <a:srgbClr val="7030A0"/>
                </a:solidFill>
                <a:effectLst>
                  <a:reflection blurRad="12700" stA="28000" endPos="45000" dist="1003" dir="5400000" sy="-100000" algn="bl"/>
                </a:effectLst>
              </a:rPr>
              <a:t>КАРТОТЕКА игр</a:t>
            </a:r>
            <a:r>
              <a:rPr lang="ru-RU" sz="3600" b="1" i="1" dirty="0">
                <a:solidFill>
                  <a:srgbClr val="7030A0"/>
                </a:solidFill>
              </a:rPr>
              <a:t/>
            </a:r>
            <a:br>
              <a:rPr lang="ru-RU" sz="3600" b="1" i="1" dirty="0">
                <a:solidFill>
                  <a:srgbClr val="7030A0"/>
                </a:solidFill>
              </a:rPr>
            </a:br>
            <a:r>
              <a:rPr lang="ru-RU" sz="3600" b="1" i="1" cap="all" dirty="0">
                <a:solidFill>
                  <a:srgbClr val="7030A0"/>
                </a:solidFill>
                <a:effectLst>
                  <a:reflection blurRad="12700" stA="28000" endPos="45000" dist="1003" dir="5400000" sy="-100000" algn="bl"/>
                </a:effectLst>
              </a:rPr>
              <a:t> и упражнений, развивающих творческие способности дошкольников</a:t>
            </a:r>
            <a:r>
              <a:rPr lang="ru-RU" sz="3600" b="1" i="1" dirty="0">
                <a:solidFill>
                  <a:srgbClr val="7030A0"/>
                </a:solidFill>
              </a:rPr>
              <a:t/>
            </a:r>
            <a:br>
              <a:rPr lang="ru-RU" sz="3600" b="1" i="1" dirty="0">
                <a:solidFill>
                  <a:srgbClr val="7030A0"/>
                </a:solidFill>
              </a:rPr>
            </a:br>
            <a:endParaRPr lang="ru-RU" sz="3600" b="1" i="1" dirty="0" smtClean="0">
              <a:solidFill>
                <a:srgbClr val="7030A0"/>
              </a:solidFill>
            </a:endParaRPr>
          </a:p>
        </p:txBody>
      </p:sp>
      <p:pic>
        <p:nvPicPr>
          <p:cNvPr id="4" name="Рисунок 3" descr="f4fa39ef2dca"/>
          <p:cNvPicPr/>
          <p:nvPr/>
        </p:nvPicPr>
        <p:blipFill>
          <a:blip r:embed="rId2">
            <a:extLst>
              <a:ext uri="{28A0092B-C50C-407E-A947-70E740481C1C}">
                <a14:useLocalDpi xmlns:a14="http://schemas.microsoft.com/office/drawing/2010/main" val="0"/>
              </a:ext>
            </a:extLst>
          </a:blip>
          <a:srcRect/>
          <a:stretch>
            <a:fillRect/>
          </a:stretch>
        </p:blipFill>
        <p:spPr bwMode="auto">
          <a:xfrm>
            <a:off x="3126495" y="3114983"/>
            <a:ext cx="2898140" cy="28981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extBox 1"/>
          <p:cNvSpPr txBox="1"/>
          <p:nvPr/>
        </p:nvSpPr>
        <p:spPr>
          <a:xfrm>
            <a:off x="6300192" y="3789040"/>
            <a:ext cx="2304256" cy="1323439"/>
          </a:xfrm>
          <a:prstGeom prst="rect">
            <a:avLst/>
          </a:prstGeom>
          <a:noFill/>
        </p:spPr>
        <p:txBody>
          <a:bodyPr wrap="square" rtlCol="0">
            <a:spAutoFit/>
          </a:bodyPr>
          <a:lstStyle/>
          <a:p>
            <a:r>
              <a:rPr lang="ru-RU" sz="2000" dirty="0" smtClean="0">
                <a:solidFill>
                  <a:srgbClr val="00B0F0"/>
                </a:solidFill>
              </a:rPr>
              <a:t>Подготовил:</a:t>
            </a:r>
          </a:p>
          <a:p>
            <a:r>
              <a:rPr lang="ru-RU" sz="2000" dirty="0" smtClean="0">
                <a:solidFill>
                  <a:srgbClr val="00B0F0"/>
                </a:solidFill>
              </a:rPr>
              <a:t>Педагог-психолог</a:t>
            </a:r>
          </a:p>
          <a:p>
            <a:r>
              <a:rPr lang="ru-RU" sz="2000" dirty="0" smtClean="0">
                <a:solidFill>
                  <a:srgbClr val="00B0F0"/>
                </a:solidFill>
              </a:rPr>
              <a:t>д/с № 38</a:t>
            </a:r>
          </a:p>
          <a:p>
            <a:r>
              <a:rPr lang="ru-RU" sz="2000" dirty="0" smtClean="0">
                <a:solidFill>
                  <a:srgbClr val="00B0F0"/>
                </a:solidFill>
              </a:rPr>
              <a:t>Белова В.А</a:t>
            </a:r>
            <a:r>
              <a:rPr lang="ru-RU" sz="2000" dirty="0" smtClean="0"/>
              <a:t>.</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8064896" cy="6186309"/>
          </a:xfrm>
          <a:prstGeom prst="rect">
            <a:avLst/>
          </a:prstGeom>
        </p:spPr>
        <p:txBody>
          <a:bodyPr wrap="square">
            <a:spAutoFit/>
          </a:bodyPr>
          <a:lstStyle/>
          <a:p>
            <a:pPr algn="ctr"/>
            <a:r>
              <a:rPr lang="ru-RU" sz="1200" dirty="0">
                <a:solidFill>
                  <a:srgbClr val="C00000"/>
                </a:solidFill>
              </a:rPr>
              <a:t>♦ </a:t>
            </a:r>
            <a:r>
              <a:rPr lang="ru-RU" sz="1200" b="1" dirty="0">
                <a:solidFill>
                  <a:srgbClr val="C00000"/>
                </a:solidFill>
              </a:rPr>
              <a:t>С использованием приема самостоятельного выдвижения идей.</a:t>
            </a:r>
            <a:endParaRPr lang="ru-RU" sz="1200" dirty="0">
              <a:solidFill>
                <a:srgbClr val="C00000"/>
              </a:solidFill>
            </a:endParaRPr>
          </a:p>
          <a:p>
            <a:pPr algn="ctr"/>
            <a:r>
              <a:rPr lang="ru-RU" sz="1200" b="1" i="1" dirty="0">
                <a:solidFill>
                  <a:srgbClr val="C00000"/>
                </a:solidFill>
              </a:rPr>
              <a:t> </a:t>
            </a:r>
            <a:endParaRPr lang="ru-RU" sz="1200" dirty="0">
              <a:solidFill>
                <a:srgbClr val="C00000"/>
              </a:solidFill>
            </a:endParaRPr>
          </a:p>
          <a:p>
            <a:pPr algn="ctr"/>
            <a:r>
              <a:rPr lang="ru-RU" sz="1200" b="1" i="1" dirty="0">
                <a:solidFill>
                  <a:srgbClr val="C00000"/>
                </a:solidFill>
              </a:rPr>
              <a:t>Для детей 4—5 лет</a:t>
            </a:r>
            <a:endParaRPr lang="ru-RU" sz="1200" dirty="0">
              <a:solidFill>
                <a:srgbClr val="C00000"/>
              </a:solidFill>
            </a:endParaRPr>
          </a:p>
          <a:p>
            <a:endParaRPr lang="ru-RU" sz="1200" dirty="0"/>
          </a:p>
          <a:p>
            <a:r>
              <a:rPr lang="ru-RU" sz="1200" b="1" dirty="0">
                <a:solidFill>
                  <a:srgbClr val="7030A0"/>
                </a:solidFill>
              </a:rPr>
              <a:t>Спонтанное рисование</a:t>
            </a:r>
            <a:endParaRPr lang="ru-RU" sz="1200" dirty="0">
              <a:solidFill>
                <a:srgbClr val="7030A0"/>
              </a:solidFill>
            </a:endParaRPr>
          </a:p>
          <a:p>
            <a:r>
              <a:rPr lang="ru-RU" sz="1200" i="1" dirty="0"/>
              <a:t>Цель: </a:t>
            </a:r>
            <a:r>
              <a:rPr lang="ru-RU" sz="1200" dirty="0"/>
              <a:t>развивать фантазию.</a:t>
            </a:r>
          </a:p>
          <a:p>
            <a:r>
              <a:rPr lang="ru-RU" sz="1200" dirty="0"/>
              <a:t>Для проведения этого упражнения необходимы краски, карандаши, бумага, клей, старые журналы, из которых можно вырезать нужные образцы. Оно должно проходить в комфортной среде (музыка, освещение). Детей не надо ограничивать во времени и средствах самовыражения.</a:t>
            </a:r>
          </a:p>
          <a:p>
            <a:r>
              <a:rPr lang="ru-RU" sz="1200" dirty="0"/>
              <a:t>Ребенок сам выбирает нужный формат бумаги, наиболее созвучный в данный момент: вертикальный или горизонтальный. Играет спокойная музыка, глаза чуть прикрываются. Таким образом, создаются условия для спонтанного рисования: рука «рисует сама». Дети действуют без образца. Постепенно рисунок можно дополнять аппликацией из вырезок, природных материалов, овощей (листья капусты, кружки моркови), опилок</a:t>
            </a:r>
            <a:r>
              <a:rPr lang="ru-RU" sz="1200" dirty="0" smtClean="0"/>
              <a:t>.</a:t>
            </a:r>
            <a:endParaRPr lang="ru-RU" sz="1200" dirty="0"/>
          </a:p>
          <a:p>
            <a:r>
              <a:rPr lang="ru-RU" sz="1200" b="1" dirty="0">
                <a:solidFill>
                  <a:srgbClr val="7030A0"/>
                </a:solidFill>
              </a:rPr>
              <a:t>Необыкновенное дерево</a:t>
            </a:r>
            <a:endParaRPr lang="ru-RU" sz="1200" dirty="0">
              <a:solidFill>
                <a:srgbClr val="7030A0"/>
              </a:solidFill>
            </a:endParaRPr>
          </a:p>
          <a:p>
            <a:r>
              <a:rPr lang="ru-RU" sz="1200" i="1" dirty="0"/>
              <a:t>Цель: </a:t>
            </a:r>
            <a:r>
              <a:rPr lang="ru-RU" sz="1200" dirty="0"/>
              <a:t>стимулировать творчество в изобразительной деятельности. Педагог предлагает детям нарисовать необыкновенное дерево. Не такое, как в жизни, а сказочное, волшебное, фантастическое</a:t>
            </a:r>
            <a:r>
              <a:rPr lang="ru-RU" sz="1200" dirty="0" smtClean="0"/>
              <a:t>.</a:t>
            </a:r>
            <a:endParaRPr lang="ru-RU" sz="1200" dirty="0"/>
          </a:p>
          <a:p>
            <a:r>
              <a:rPr lang="ru-RU" sz="1200" b="1" dirty="0">
                <a:solidFill>
                  <a:srgbClr val="7030A0"/>
                </a:solidFill>
              </a:rPr>
              <a:t>Лоскутное одеяло</a:t>
            </a:r>
            <a:endParaRPr lang="ru-RU" sz="1200" dirty="0">
              <a:solidFill>
                <a:srgbClr val="7030A0"/>
              </a:solidFill>
            </a:endParaRPr>
          </a:p>
          <a:p>
            <a:r>
              <a:rPr lang="ru-RU" sz="1200" i="1" dirty="0"/>
              <a:t>Цель: </a:t>
            </a:r>
            <a:r>
              <a:rPr lang="ru-RU" sz="1200" dirty="0"/>
              <a:t>учить выражать содержание с помощью ограниченных графических средств.</a:t>
            </a:r>
          </a:p>
          <a:p>
            <a:r>
              <a:rPr lang="ru-RU" sz="1200" dirty="0"/>
              <a:t>Педагог раздает каждому ребенку по бумажному одеялу и предлагает с помощью одного карандаша раскрасить его так, чтобы не было одинаковых лоскутов</a:t>
            </a:r>
            <a:r>
              <a:rPr lang="ru-RU" sz="1200" dirty="0" smtClean="0"/>
              <a:t>.</a:t>
            </a:r>
            <a:endParaRPr lang="ru-RU" sz="1200" dirty="0"/>
          </a:p>
          <a:p>
            <a:r>
              <a:rPr lang="ru-RU" sz="1200" b="1" dirty="0">
                <a:solidFill>
                  <a:srgbClr val="7030A0"/>
                </a:solidFill>
              </a:rPr>
              <a:t>Картина из дырок</a:t>
            </a:r>
            <a:endParaRPr lang="ru-RU" sz="1200" dirty="0">
              <a:solidFill>
                <a:srgbClr val="7030A0"/>
              </a:solidFill>
            </a:endParaRPr>
          </a:p>
          <a:p>
            <a:r>
              <a:rPr lang="ru-RU" sz="1200" i="1" dirty="0"/>
              <a:t>Цель: </a:t>
            </a:r>
            <a:r>
              <a:rPr lang="ru-RU" sz="1200" dirty="0"/>
              <a:t>развивать творчество при рисовании нестандартными способами.</a:t>
            </a:r>
          </a:p>
          <a:p>
            <a:r>
              <a:rPr lang="ru-RU" sz="1200" dirty="0"/>
              <a:t>Педагог говорит о том, что, если много раз проткнуть лист бумаги иголкой, получится много дырок. Но если протыкать бумагу в определенной последовательности, может получиться целый рисунок. Педагог предлагает «нарисовать» иголкой на бумаге обычный листок (машину, солнце и т.п</a:t>
            </a:r>
            <a:r>
              <a:rPr lang="ru-RU" sz="1200" dirty="0" smtClean="0"/>
              <a:t>.).</a:t>
            </a:r>
            <a:endParaRPr lang="ru-RU" sz="1200" dirty="0"/>
          </a:p>
          <a:p>
            <a:r>
              <a:rPr lang="ru-RU" sz="1200" b="1" dirty="0">
                <a:solidFill>
                  <a:srgbClr val="7030A0"/>
                </a:solidFill>
              </a:rPr>
              <a:t>Ощипанный портрет</a:t>
            </a:r>
            <a:endParaRPr lang="ru-RU" sz="1200" dirty="0">
              <a:solidFill>
                <a:srgbClr val="7030A0"/>
              </a:solidFill>
            </a:endParaRPr>
          </a:p>
          <a:p>
            <a:r>
              <a:rPr lang="ru-RU" sz="1200" i="1" dirty="0"/>
              <a:t>Цель: </a:t>
            </a:r>
            <a:r>
              <a:rPr lang="ru-RU" sz="1200" dirty="0"/>
              <a:t>та же.</a:t>
            </a:r>
          </a:p>
          <a:p>
            <a:r>
              <a:rPr lang="ru-RU" sz="1200" dirty="0"/>
              <a:t>Педагог. Если взять лист белой бумаги и долго отщипывать от него маленькие кусочки, через несколько минут в руках останется фигура неопределенной формы с ощипанными краями. Но если отщипывать кусочки заранее продуманно, могут получиться интересные предметы. Попробуйте это сделать.</a:t>
            </a:r>
          </a:p>
          <a:p>
            <a:r>
              <a:rPr lang="ru-RU" sz="1200" dirty="0"/>
              <a:t>Дети выполняют.</a:t>
            </a:r>
          </a:p>
        </p:txBody>
      </p:sp>
    </p:spTree>
    <p:extLst>
      <p:ext uri="{BB962C8B-B14F-4D97-AF65-F5344CB8AC3E}">
        <p14:creationId xmlns:p14="http://schemas.microsoft.com/office/powerpoint/2010/main" val="502002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20688"/>
            <a:ext cx="7992888" cy="5262979"/>
          </a:xfrm>
          <a:prstGeom prst="rect">
            <a:avLst/>
          </a:prstGeom>
        </p:spPr>
        <p:txBody>
          <a:bodyPr wrap="square">
            <a:spAutoFit/>
          </a:bodyPr>
          <a:lstStyle/>
          <a:p>
            <a:r>
              <a:rPr lang="ru-RU" sz="1200" dirty="0"/>
              <a:t>♦ </a:t>
            </a:r>
            <a:r>
              <a:rPr lang="ru-RU" sz="1200" b="1" dirty="0"/>
              <a:t>С использованием приема нахождения общего между заданными предметами и явлениями.</a:t>
            </a:r>
            <a:endParaRPr lang="ru-RU" sz="1200" dirty="0"/>
          </a:p>
          <a:p>
            <a:r>
              <a:rPr lang="ru-RU" sz="1200" b="1" i="1" dirty="0"/>
              <a:t> </a:t>
            </a:r>
            <a:endParaRPr lang="ru-RU" sz="1200" dirty="0"/>
          </a:p>
          <a:p>
            <a:pPr algn="ctr"/>
            <a:r>
              <a:rPr lang="ru-RU" sz="1200" b="1" i="1" dirty="0">
                <a:solidFill>
                  <a:srgbClr val="C00000"/>
                </a:solidFill>
              </a:rPr>
              <a:t>Для детей 3—4 </a:t>
            </a:r>
            <a:r>
              <a:rPr lang="ru-RU" sz="1200" b="1" i="1" dirty="0" smtClean="0">
                <a:solidFill>
                  <a:srgbClr val="C00000"/>
                </a:solidFill>
              </a:rPr>
              <a:t>лет</a:t>
            </a:r>
            <a:endParaRPr lang="ru-RU" sz="1200" dirty="0"/>
          </a:p>
          <a:p>
            <a:r>
              <a:rPr lang="ru-RU" sz="1200" b="1" dirty="0">
                <a:solidFill>
                  <a:srgbClr val="7030A0"/>
                </a:solidFill>
              </a:rPr>
              <a:t>Цветная прогулка</a:t>
            </a:r>
            <a:endParaRPr lang="ru-RU" sz="1200" dirty="0">
              <a:solidFill>
                <a:srgbClr val="7030A0"/>
              </a:solidFill>
            </a:endParaRPr>
          </a:p>
          <a:p>
            <a:r>
              <a:rPr lang="ru-RU" sz="1200" i="1" dirty="0"/>
              <a:t>Цель: </a:t>
            </a:r>
            <a:r>
              <a:rPr lang="ru-RU" sz="1200" dirty="0"/>
              <a:t>учить ориентироваться на цвет как на символ класса разнообразных предметов.</a:t>
            </a:r>
          </a:p>
          <a:p>
            <a:r>
              <a:rPr lang="ru-RU" sz="1200" dirty="0"/>
              <a:t>Педагог показывает детям бумажные полоски по одной, спрашивает, какого цвета изображенные на них предметы. Затем предлагает кому-нибудь из детей провести, например, «желтую прогулку» по комнате, называя вокруг все желтые предметы и дотрагиваться до них полоской</a:t>
            </a:r>
            <a:r>
              <a:rPr lang="ru-RU" sz="1200" dirty="0" smtClean="0"/>
              <a:t>.</a:t>
            </a:r>
            <a:endParaRPr lang="ru-RU" sz="1200" dirty="0"/>
          </a:p>
          <a:p>
            <a:r>
              <a:rPr lang="ru-RU" sz="1200" b="1" dirty="0">
                <a:solidFill>
                  <a:srgbClr val="7030A0"/>
                </a:solidFill>
              </a:rPr>
              <a:t>Волшебные очки</a:t>
            </a:r>
          </a:p>
          <a:p>
            <a:r>
              <a:rPr lang="ru-RU" sz="1200" i="1" dirty="0"/>
              <a:t>Цель: </a:t>
            </a:r>
            <a:r>
              <a:rPr lang="ru-RU" sz="1200" dirty="0"/>
              <a:t>развивать действие соотнесения по форме.</a:t>
            </a:r>
          </a:p>
          <a:p>
            <a:r>
              <a:rPr lang="ru-RU" sz="1200" dirty="0"/>
              <a:t>Педагог предлагает детям представить, что они надели волшебные очки, которые могут менять свою форму. Например, очки стали круглые и через них можно увидеть только круглые вещи. Дети осматриваются и называют все круглые предметы в комнате. Затем закрывают глаза и представляют, что в этих очках они вышли на улицу. Им нужно назвать пять предметов круглой формы, которые они встретят</a:t>
            </a:r>
            <a:r>
              <a:rPr lang="ru-RU" sz="1200" dirty="0" smtClean="0"/>
              <a:t>.</a:t>
            </a:r>
            <a:endParaRPr lang="ru-RU" sz="1200" dirty="0"/>
          </a:p>
          <a:p>
            <a:r>
              <a:rPr lang="ru-RU" sz="1200" b="1" dirty="0">
                <a:solidFill>
                  <a:srgbClr val="7030A0"/>
                </a:solidFill>
              </a:rPr>
              <a:t>Подбери по цвету</a:t>
            </a:r>
          </a:p>
          <a:p>
            <a:r>
              <a:rPr lang="ru-RU" sz="1200" i="1" dirty="0"/>
              <a:t>Цель: </a:t>
            </a:r>
            <a:r>
              <a:rPr lang="ru-RU" sz="1200" dirty="0"/>
              <a:t>учить моделировать вещи и явления по цвету.</a:t>
            </a:r>
          </a:p>
          <a:p>
            <a:r>
              <a:rPr lang="ru-RU" sz="1200" dirty="0"/>
              <a:t>Каждому ребенку педагог раздает по 1—3 карточки, разделенных на несколько раскрашенных в разные цвета частей, и просит назвать эти цвета и вспомнить, какие предметы бывают такого же цвета</a:t>
            </a:r>
            <a:r>
              <a:rPr lang="ru-RU" sz="1200" dirty="0" smtClean="0"/>
              <a:t>.</a:t>
            </a:r>
            <a:endParaRPr lang="ru-RU" sz="1200" dirty="0"/>
          </a:p>
          <a:p>
            <a:pPr algn="ctr"/>
            <a:r>
              <a:rPr lang="ru-RU" sz="1200" b="1" i="1" dirty="0">
                <a:solidFill>
                  <a:srgbClr val="C00000"/>
                </a:solidFill>
              </a:rPr>
              <a:t>Для детей 4—5 </a:t>
            </a:r>
            <a:r>
              <a:rPr lang="ru-RU" sz="1200" b="1" i="1" dirty="0" smtClean="0">
                <a:solidFill>
                  <a:srgbClr val="C00000"/>
                </a:solidFill>
              </a:rPr>
              <a:t>лет</a:t>
            </a:r>
            <a:endParaRPr lang="ru-RU" sz="1200" dirty="0"/>
          </a:p>
          <a:p>
            <a:r>
              <a:rPr lang="ru-RU" sz="1200" b="1" dirty="0">
                <a:solidFill>
                  <a:srgbClr val="7030A0"/>
                </a:solidFill>
              </a:rPr>
              <a:t>Назови отличие</a:t>
            </a:r>
          </a:p>
          <a:p>
            <a:r>
              <a:rPr lang="ru-RU" sz="1200" i="1" dirty="0"/>
              <a:t>Цель: </a:t>
            </a:r>
            <a:r>
              <a:rPr lang="ru-RU" sz="1200" dirty="0"/>
              <a:t>находить сходства и отличия при сравнении предметов. Педагог спрашивает, чем шкаф, магнитофон, книга, звонок, самолет отличаются от телевизора, собаки, машины, карандаша, птицы</a:t>
            </a:r>
            <a:r>
              <a:rPr lang="ru-RU" sz="1200" dirty="0" smtClean="0"/>
              <a:t>.</a:t>
            </a:r>
            <a:endParaRPr lang="ru-RU" sz="1200" dirty="0"/>
          </a:p>
          <a:p>
            <a:r>
              <a:rPr lang="ru-RU" sz="1200" b="1" dirty="0">
                <a:solidFill>
                  <a:srgbClr val="7030A0"/>
                </a:solidFill>
              </a:rPr>
              <a:t>Поиск общего (1-й вариант)</a:t>
            </a:r>
          </a:p>
          <a:p>
            <a:r>
              <a:rPr lang="ru-RU" sz="1200" i="1" dirty="0"/>
              <a:t>Цель: </a:t>
            </a:r>
            <a:r>
              <a:rPr lang="ru-RU" sz="1200" dirty="0"/>
              <a:t>развивать умение дифференцировать существенное и несущественное, обобщать.</a:t>
            </a:r>
          </a:p>
          <a:p>
            <a:r>
              <a:rPr lang="ru-RU" sz="1200" dirty="0"/>
              <a:t>Педагог называет два любых предмета. Детям необходимо назвать как можно больше объединяющих данные предметы признаков. Например, шкаф и телевизор (предметы домашнего обихода; прямоугольной формы</a:t>
            </a:r>
            <a:r>
              <a:rPr lang="ru-RU" sz="1200" dirty="0" smtClean="0"/>
              <a:t>).</a:t>
            </a:r>
            <a:endParaRPr lang="ru-RU" sz="1200" dirty="0"/>
          </a:p>
          <a:p>
            <a:endParaRPr lang="ru-RU" sz="1200" dirty="0"/>
          </a:p>
        </p:txBody>
      </p:sp>
    </p:spTree>
    <p:extLst>
      <p:ext uri="{BB962C8B-B14F-4D97-AF65-F5344CB8AC3E}">
        <p14:creationId xmlns:p14="http://schemas.microsoft.com/office/powerpoint/2010/main" val="279909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18" y="404664"/>
            <a:ext cx="8466095" cy="6186309"/>
          </a:xfrm>
          <a:prstGeom prst="rect">
            <a:avLst/>
          </a:prstGeom>
        </p:spPr>
        <p:txBody>
          <a:bodyPr wrap="square">
            <a:spAutoFit/>
          </a:bodyPr>
          <a:lstStyle/>
          <a:p>
            <a:pPr algn="ctr"/>
            <a:r>
              <a:rPr lang="ru-RU" sz="1200" dirty="0">
                <a:solidFill>
                  <a:srgbClr val="7030A0"/>
                </a:solidFill>
              </a:rPr>
              <a:t>♦ С использованием приема вариативности высказываний.</a:t>
            </a:r>
          </a:p>
          <a:p>
            <a:r>
              <a:rPr lang="ru-RU" sz="1200" i="1" dirty="0"/>
              <a:t> </a:t>
            </a:r>
            <a:endParaRPr lang="ru-RU" sz="1200" dirty="0"/>
          </a:p>
          <a:p>
            <a:pPr algn="ctr"/>
            <a:r>
              <a:rPr lang="ru-RU" sz="1200" b="1" i="1" dirty="0">
                <a:solidFill>
                  <a:srgbClr val="C00000"/>
                </a:solidFill>
              </a:rPr>
              <a:t>Для детей 3—4 лет</a:t>
            </a:r>
            <a:endParaRPr lang="ru-RU" sz="1200" b="1" dirty="0">
              <a:solidFill>
                <a:srgbClr val="C00000"/>
              </a:solidFill>
            </a:endParaRPr>
          </a:p>
          <a:p>
            <a:endParaRPr lang="ru-RU" sz="1200" dirty="0"/>
          </a:p>
          <a:p>
            <a:r>
              <a:rPr lang="ru-RU" sz="1200" b="1" dirty="0">
                <a:solidFill>
                  <a:srgbClr val="7030A0"/>
                </a:solidFill>
              </a:rPr>
              <a:t>Укрась слово</a:t>
            </a:r>
          </a:p>
          <a:p>
            <a:r>
              <a:rPr lang="ru-RU" sz="1200" i="1" dirty="0"/>
              <a:t>Цель: </a:t>
            </a:r>
            <a:r>
              <a:rPr lang="ru-RU" sz="1200" dirty="0"/>
              <a:t>пополнять словарный запас, уметь подбирать определения к заданному слову.</a:t>
            </a:r>
          </a:p>
          <a:p>
            <a:r>
              <a:rPr lang="ru-RU" sz="1200" dirty="0"/>
              <a:t>Педагог раздает детям предметные картинки и предлагает назвать как можно больше определений к ним</a:t>
            </a:r>
            <a:r>
              <a:rPr lang="ru-RU" sz="1200" dirty="0" smtClean="0"/>
              <a:t>.</a:t>
            </a:r>
            <a:endParaRPr lang="ru-RU" sz="1200" dirty="0"/>
          </a:p>
          <a:p>
            <a:r>
              <a:rPr lang="ru-RU" sz="1200" b="1" dirty="0">
                <a:solidFill>
                  <a:srgbClr val="7030A0"/>
                </a:solidFill>
              </a:rPr>
              <a:t>Дети на прогулке</a:t>
            </a:r>
          </a:p>
          <a:p>
            <a:r>
              <a:rPr lang="ru-RU" sz="1200" i="1" dirty="0"/>
              <a:t>Цель: </a:t>
            </a:r>
            <a:r>
              <a:rPr lang="ru-RU" sz="1200" dirty="0"/>
              <a:t>развивать фантазию.</a:t>
            </a:r>
          </a:p>
          <a:p>
            <a:r>
              <a:rPr lang="ru-RU" sz="1200" dirty="0"/>
              <a:t>Детям показывается картинка с изображением мальчика, который идет на прогулку, но, что он несет в руке, художник не успел дорисовать. Их просят придумать, что в руке у мальчика (картинка может поменяться</a:t>
            </a:r>
            <a:r>
              <a:rPr lang="ru-RU" sz="1200" dirty="0" smtClean="0"/>
              <a:t>).</a:t>
            </a:r>
            <a:endParaRPr lang="ru-RU" sz="1200" dirty="0"/>
          </a:p>
          <a:p>
            <a:r>
              <a:rPr lang="ru-RU" sz="1200" b="1" dirty="0">
                <a:solidFill>
                  <a:srgbClr val="7030A0"/>
                </a:solidFill>
              </a:rPr>
              <a:t>Кто что умеет делать?</a:t>
            </a:r>
          </a:p>
          <a:p>
            <a:r>
              <a:rPr lang="ru-RU" sz="1200" i="1" dirty="0"/>
              <a:t>Цели:</a:t>
            </a:r>
            <a:endParaRPr lang="ru-RU" sz="1200" dirty="0"/>
          </a:p>
          <a:p>
            <a:pPr lvl="0"/>
            <a:r>
              <a:rPr lang="ru-RU" sz="1200" dirty="0"/>
              <a:t>учить подбирать глаголы, обозначающие характерные действия животных;</a:t>
            </a:r>
          </a:p>
          <a:p>
            <a:pPr lvl="0"/>
            <a:r>
              <a:rPr lang="ru-RU" sz="1200" dirty="0"/>
              <a:t>развивать вариативность мышления.</a:t>
            </a:r>
          </a:p>
          <a:p>
            <a:r>
              <a:rPr lang="ru-RU" sz="1200" dirty="0"/>
              <a:t>Педагог показывает детям картинки с изображением животных, а дети рассказывают, что эти животные могут делать</a:t>
            </a:r>
            <a:r>
              <a:rPr lang="ru-RU" sz="1200" dirty="0" smtClean="0"/>
              <a:t>.</a:t>
            </a:r>
            <a:endParaRPr lang="ru-RU" sz="1200" dirty="0"/>
          </a:p>
          <a:p>
            <a:pPr algn="ctr"/>
            <a:r>
              <a:rPr lang="ru-RU" sz="1200" b="1" i="1" dirty="0">
                <a:solidFill>
                  <a:srgbClr val="C00000"/>
                </a:solidFill>
              </a:rPr>
              <a:t>Для детей 4—5 </a:t>
            </a:r>
            <a:r>
              <a:rPr lang="ru-RU" sz="1200" b="1" i="1" dirty="0" smtClean="0">
                <a:solidFill>
                  <a:srgbClr val="C00000"/>
                </a:solidFill>
              </a:rPr>
              <a:t>лет</a:t>
            </a:r>
            <a:endParaRPr lang="ru-RU" sz="1200" dirty="0"/>
          </a:p>
          <a:p>
            <a:r>
              <a:rPr lang="ru-RU" sz="1200" b="1" dirty="0" smtClean="0">
                <a:solidFill>
                  <a:srgbClr val="7030A0"/>
                </a:solidFill>
              </a:rPr>
              <a:t>          Фантастические </a:t>
            </a:r>
            <a:r>
              <a:rPr lang="ru-RU" sz="1200" b="1" dirty="0">
                <a:solidFill>
                  <a:srgbClr val="7030A0"/>
                </a:solidFill>
              </a:rPr>
              <a:t>гипотезы</a:t>
            </a:r>
          </a:p>
          <a:p>
            <a:r>
              <a:rPr lang="ru-RU" sz="1200" i="1" dirty="0"/>
              <a:t>Цель: </a:t>
            </a:r>
            <a:r>
              <a:rPr lang="ru-RU" sz="1200" dirty="0"/>
              <a:t>развивать творческое воображение и теоретическое мышление. Что было бы, если... (город умел летать, часы шли наоборот и т.п.)?</a:t>
            </a:r>
          </a:p>
          <a:p>
            <a:r>
              <a:rPr lang="ru-RU" sz="1200" dirty="0"/>
              <a:t> </a:t>
            </a:r>
          </a:p>
          <a:p>
            <a:r>
              <a:rPr lang="ru-RU" sz="1200" b="1" dirty="0">
                <a:solidFill>
                  <a:srgbClr val="7030A0"/>
                </a:solidFill>
              </a:rPr>
              <a:t>Необыкновенный полет</a:t>
            </a:r>
          </a:p>
          <a:p>
            <a:r>
              <a:rPr lang="ru-RU" sz="1200" i="1" dirty="0"/>
              <a:t>Цель: </a:t>
            </a:r>
            <a:r>
              <a:rPr lang="ru-RU" sz="1200" dirty="0"/>
              <a:t>развивать фантазию.</a:t>
            </a:r>
          </a:p>
          <a:p>
            <a:r>
              <a:rPr lang="ru-RU" sz="1200" dirty="0"/>
              <a:t>Педагог. Представьте себе, что в группе есть ковер-самолет. Он унесет тебя туда, куда ты захочешь. Куда бы ты хотел слетать? Зачем?</a:t>
            </a:r>
          </a:p>
          <a:p>
            <a:r>
              <a:rPr lang="ru-RU" sz="1200" dirty="0"/>
              <a:t>Дети отвечают</a:t>
            </a:r>
            <a:r>
              <a:rPr lang="ru-RU" sz="1200" dirty="0" smtClean="0"/>
              <a:t>.</a:t>
            </a:r>
            <a:endParaRPr lang="ru-RU" sz="1200" b="1" dirty="0">
              <a:solidFill>
                <a:srgbClr val="7030A0"/>
              </a:solidFill>
            </a:endParaRPr>
          </a:p>
          <a:p>
            <a:r>
              <a:rPr lang="ru-RU" sz="1200" b="1" dirty="0">
                <a:solidFill>
                  <a:srgbClr val="7030A0"/>
                </a:solidFill>
              </a:rPr>
              <a:t>Чудо-машина</a:t>
            </a:r>
          </a:p>
          <a:p>
            <a:r>
              <a:rPr lang="ru-RU" sz="1200" i="1" dirty="0"/>
              <a:t>Цель: </a:t>
            </a:r>
            <a:r>
              <a:rPr lang="ru-RU" sz="1200" dirty="0"/>
              <a:t>та же.</a:t>
            </a:r>
          </a:p>
          <a:p>
            <a:r>
              <a:rPr lang="ru-RU" sz="1200" dirty="0"/>
              <a:t>Педагог предлагает вообразить необыкновенную чудо-машину, которая умеет делать все на свете: шить, печь, петь, делать любые игрушки. Ей надо только сказать: «Хочу, чтобы машина сделала так...». И она выполнит любую задачу. Дети дают задания машине.</a:t>
            </a:r>
          </a:p>
          <a:p>
            <a:r>
              <a:rPr lang="ru-RU" sz="1200" dirty="0"/>
              <a:t> </a:t>
            </a:r>
          </a:p>
        </p:txBody>
      </p:sp>
    </p:spTree>
    <p:extLst>
      <p:ext uri="{BB962C8B-B14F-4D97-AF65-F5344CB8AC3E}">
        <p14:creationId xmlns:p14="http://schemas.microsoft.com/office/powerpoint/2010/main" val="2726728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20688"/>
            <a:ext cx="7776864" cy="3970318"/>
          </a:xfrm>
          <a:prstGeom prst="rect">
            <a:avLst/>
          </a:prstGeom>
        </p:spPr>
        <p:txBody>
          <a:bodyPr wrap="square">
            <a:spAutoFit/>
          </a:bodyPr>
          <a:lstStyle/>
          <a:p>
            <a:r>
              <a:rPr lang="ru-RU" sz="1200" b="1" dirty="0">
                <a:solidFill>
                  <a:srgbClr val="7030A0"/>
                </a:solidFill>
              </a:rPr>
              <a:t>♦ С использованием приема аналогии. </a:t>
            </a:r>
          </a:p>
          <a:p>
            <a:r>
              <a:rPr lang="ru-RU" sz="1200" dirty="0"/>
              <a:t> </a:t>
            </a:r>
          </a:p>
          <a:p>
            <a:pPr algn="ctr"/>
            <a:r>
              <a:rPr lang="ru-RU" sz="1200" i="1" dirty="0">
                <a:solidFill>
                  <a:srgbClr val="FF0000"/>
                </a:solidFill>
              </a:rPr>
              <a:t>Для детей 4—5 лет</a:t>
            </a:r>
            <a:endParaRPr lang="ru-RU" sz="1200" dirty="0">
              <a:solidFill>
                <a:srgbClr val="FF0000"/>
              </a:solidFill>
            </a:endParaRPr>
          </a:p>
          <a:p>
            <a:r>
              <a:rPr lang="ru-RU" sz="1200" dirty="0"/>
              <a:t> </a:t>
            </a:r>
          </a:p>
          <a:p>
            <a:r>
              <a:rPr lang="ru-RU" sz="1200" dirty="0">
                <a:solidFill>
                  <a:srgbClr val="7030A0"/>
                </a:solidFill>
              </a:rPr>
              <a:t>Я еду на Север</a:t>
            </a:r>
          </a:p>
          <a:p>
            <a:r>
              <a:rPr lang="ru-RU" sz="1200" i="1" dirty="0"/>
              <a:t>Цель: </a:t>
            </a:r>
            <a:r>
              <a:rPr lang="ru-RU" sz="1200" dirty="0"/>
              <a:t>развивать воображение с помощью аналогии.</a:t>
            </a:r>
          </a:p>
          <a:p>
            <a:r>
              <a:rPr lang="ru-RU" sz="1200" dirty="0"/>
              <a:t>Педагог говорит детям, что они едут на Север и берут с собой подушку. Показывает модель «мягкий». Затем педагог спрашивает, что еще можно взять с собой? Дети должны назвать мягкие предметы.</a:t>
            </a:r>
          </a:p>
          <a:p>
            <a:r>
              <a:rPr lang="ru-RU" sz="1200" dirty="0"/>
              <a:t>♦ С использованием приема </a:t>
            </a:r>
            <a:r>
              <a:rPr lang="ru-RU" sz="1200" dirty="0" err="1"/>
              <a:t>опредмечивания</a:t>
            </a:r>
            <a:r>
              <a:rPr lang="ru-RU" sz="1200" dirty="0"/>
              <a:t> изображений. </a:t>
            </a:r>
          </a:p>
          <a:p>
            <a:r>
              <a:rPr lang="ru-RU" sz="1200" dirty="0"/>
              <a:t> </a:t>
            </a:r>
          </a:p>
          <a:p>
            <a:pPr algn="ctr"/>
            <a:r>
              <a:rPr lang="ru-RU" sz="1200" i="1" dirty="0">
                <a:solidFill>
                  <a:srgbClr val="C00000"/>
                </a:solidFill>
              </a:rPr>
              <a:t>Для детей 3—4 лет</a:t>
            </a:r>
            <a:endParaRPr lang="ru-RU" sz="1200" dirty="0">
              <a:solidFill>
                <a:srgbClr val="C00000"/>
              </a:solidFill>
            </a:endParaRPr>
          </a:p>
          <a:p>
            <a:r>
              <a:rPr lang="ru-RU" sz="1200" dirty="0">
                <a:solidFill>
                  <a:srgbClr val="7030A0"/>
                </a:solidFill>
              </a:rPr>
              <a:t>Что это такое?</a:t>
            </a:r>
          </a:p>
          <a:p>
            <a:r>
              <a:rPr lang="ru-RU" sz="1200" i="1" dirty="0"/>
              <a:t>Цель: </a:t>
            </a:r>
            <a:r>
              <a:rPr lang="ru-RU" sz="1200" dirty="0"/>
              <a:t>учить создавать образы на основе характерных признаков предмета, через </a:t>
            </a:r>
            <a:r>
              <a:rPr lang="ru-RU" sz="1200" dirty="0" err="1"/>
              <a:t>опредмечивание</a:t>
            </a:r>
            <a:r>
              <a:rPr lang="ru-RU" sz="1200" dirty="0"/>
              <a:t> условных символов.</a:t>
            </a:r>
          </a:p>
          <a:p>
            <a:r>
              <a:rPr lang="ru-RU" sz="1200" dirty="0"/>
              <a:t>Педагог говорит детям, что сейчас они будут придумывать, на что похож тот предмет, который им покажут (детям показываются разные фигуры).</a:t>
            </a:r>
          </a:p>
          <a:p>
            <a:r>
              <a:rPr lang="ru-RU" sz="1200" dirty="0"/>
              <a:t> </a:t>
            </a:r>
          </a:p>
          <a:p>
            <a:r>
              <a:rPr lang="ru-RU" sz="1200" dirty="0">
                <a:solidFill>
                  <a:srgbClr val="7030A0"/>
                </a:solidFill>
              </a:rPr>
              <a:t>Что в мешке у гнома?</a:t>
            </a:r>
          </a:p>
          <a:p>
            <a:r>
              <a:rPr lang="ru-RU" sz="1200" i="1" dirty="0"/>
              <a:t>Цель: </a:t>
            </a:r>
            <a:r>
              <a:rPr lang="ru-RU" sz="1200" dirty="0"/>
              <a:t>учить соотносить абстрактные предметы по форме.</a:t>
            </a:r>
          </a:p>
          <a:p>
            <a:r>
              <a:rPr lang="ru-RU" sz="1200" dirty="0"/>
              <a:t>Педагог берет игрушечного гнома и прикрепляет к его спине по одному мешочку разной формы, затем просит детей предположить, что может лежать в этих мешочках.</a:t>
            </a:r>
          </a:p>
        </p:txBody>
      </p:sp>
    </p:spTree>
    <p:extLst>
      <p:ext uri="{BB962C8B-B14F-4D97-AF65-F5344CB8AC3E}">
        <p14:creationId xmlns:p14="http://schemas.microsoft.com/office/powerpoint/2010/main" val="2118252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8424936" cy="6617196"/>
          </a:xfrm>
          <a:prstGeom prst="rect">
            <a:avLst/>
          </a:prstGeom>
        </p:spPr>
        <p:txBody>
          <a:bodyPr wrap="square">
            <a:spAutoFit/>
          </a:bodyPr>
          <a:lstStyle/>
          <a:p>
            <a:pPr algn="ctr"/>
            <a:endParaRPr lang="ru-RU" sz="1400" b="1" i="1" dirty="0" smtClean="0">
              <a:solidFill>
                <a:srgbClr val="7030A0"/>
              </a:solidFill>
            </a:endParaRPr>
          </a:p>
          <a:p>
            <a:pPr algn="ctr"/>
            <a:r>
              <a:rPr lang="ru-RU" sz="1400" b="1" i="1" dirty="0" smtClean="0">
                <a:solidFill>
                  <a:srgbClr val="7030A0"/>
                </a:solidFill>
              </a:rPr>
              <a:t>Для </a:t>
            </a:r>
            <a:r>
              <a:rPr lang="ru-RU" sz="1400" b="1" i="1" dirty="0">
                <a:solidFill>
                  <a:srgbClr val="7030A0"/>
                </a:solidFill>
              </a:rPr>
              <a:t>детей 4—5 лет</a:t>
            </a:r>
            <a:endParaRPr lang="ru-RU" sz="1400" b="1" dirty="0">
              <a:solidFill>
                <a:srgbClr val="7030A0"/>
              </a:solidFill>
            </a:endParaRPr>
          </a:p>
          <a:p>
            <a:r>
              <a:rPr lang="ru-RU" sz="1200" i="1" dirty="0"/>
              <a:t> </a:t>
            </a:r>
            <a:endParaRPr lang="ru-RU" sz="1200" dirty="0"/>
          </a:p>
          <a:p>
            <a:r>
              <a:rPr lang="ru-RU" sz="1200" dirty="0">
                <a:solidFill>
                  <a:srgbClr val="7030A0"/>
                </a:solidFill>
              </a:rPr>
              <a:t>Подбери форму</a:t>
            </a:r>
          </a:p>
          <a:p>
            <a:r>
              <a:rPr lang="ru-RU" sz="1200" i="1" dirty="0"/>
              <a:t>Цель: </a:t>
            </a:r>
            <a:r>
              <a:rPr lang="ru-RU" sz="1200" dirty="0"/>
              <a:t>учить выделять в предметах признаки формы и ориентироваться на них как на знаки.</a:t>
            </a:r>
          </a:p>
          <a:p>
            <a:r>
              <a:rPr lang="ru-RU" sz="1200" dirty="0"/>
              <a:t>Педагог предлагает детям поиграть в необычное лото и раздает по 2—4 карточки с геометрическими фигурами. Он просит рассмотреть и назвать все фигуры, изображенные на карточках. Затем показывает по одной картинке из конкретного набора, предварительно сообщив, что на них нужно стараться отыскать сочетания геометрических фигур, которые встречаются на их карточках. Те дети, у которых признаки формы на карточках и картинках совпадают, поднимают руки, а получив картинку, закрывают ею карточку.</a:t>
            </a:r>
          </a:p>
          <a:p>
            <a:r>
              <a:rPr lang="ru-RU" sz="1200" dirty="0"/>
              <a:t> </a:t>
            </a:r>
          </a:p>
          <a:p>
            <a:r>
              <a:rPr lang="ru-RU" sz="1200" dirty="0">
                <a:solidFill>
                  <a:srgbClr val="7030A0"/>
                </a:solidFill>
              </a:rPr>
              <a:t>Облака-загадки</a:t>
            </a:r>
          </a:p>
          <a:p>
            <a:r>
              <a:rPr lang="ru-RU" sz="1200" i="1" dirty="0"/>
              <a:t>Цель: </a:t>
            </a:r>
            <a:r>
              <a:rPr lang="ru-RU" sz="1200" dirty="0"/>
              <a:t>учить находить в материале с нечеткими формами образы предметов.</a:t>
            </a:r>
          </a:p>
          <a:p>
            <a:r>
              <a:rPr lang="ru-RU" sz="1200" dirty="0"/>
              <a:t>Педагог говорит о том, как интересно летом наблюдать за плывущими по небу облаками. Облака могут быть похожи на разных животных, человеческие лица и т.д. Затем он поочередно показывает картинки с облаками и просит детей назвать как можно больше вариантов их сходства с предметами, животными, растениями, фигурами людей.</a:t>
            </a:r>
          </a:p>
          <a:p>
            <a:r>
              <a:rPr lang="ru-RU" sz="1200" dirty="0"/>
              <a:t> </a:t>
            </a:r>
          </a:p>
          <a:p>
            <a:r>
              <a:rPr lang="ru-RU" sz="1200" dirty="0">
                <a:solidFill>
                  <a:srgbClr val="7030A0"/>
                </a:solidFill>
              </a:rPr>
              <a:t>Три краски</a:t>
            </a:r>
          </a:p>
          <a:p>
            <a:r>
              <a:rPr lang="ru-RU" sz="1200" i="1" dirty="0"/>
              <a:t>Цель: </a:t>
            </a:r>
            <a:r>
              <a:rPr lang="ru-RU" sz="1200" dirty="0"/>
              <a:t>учить видеть образ в рисунке.</a:t>
            </a:r>
          </a:p>
          <a:p>
            <a:r>
              <a:rPr lang="ru-RU" sz="1200" dirty="0"/>
              <a:t>Педагог предлагает детям взять три краски и разрисовать весь лист. Затем дает задание придумать, на что похож рисунок и как можно больше названий к нему</a:t>
            </a:r>
            <a:r>
              <a:rPr lang="ru-RU" sz="1200" dirty="0" smtClean="0"/>
              <a:t>.</a:t>
            </a:r>
            <a:endParaRPr lang="ru-RU" sz="1200" dirty="0"/>
          </a:p>
          <a:p>
            <a:r>
              <a:rPr lang="ru-RU" sz="1200" dirty="0">
                <a:solidFill>
                  <a:srgbClr val="7030A0"/>
                </a:solidFill>
              </a:rPr>
              <a:t>Превращения</a:t>
            </a:r>
          </a:p>
          <a:p>
            <a:r>
              <a:rPr lang="ru-RU" sz="1200" i="1" dirty="0"/>
              <a:t>Цель: </a:t>
            </a:r>
            <a:r>
              <a:rPr lang="ru-RU" sz="1200" dirty="0"/>
              <a:t>учить создавать образы через </a:t>
            </a:r>
            <a:r>
              <a:rPr lang="ru-RU" sz="1200" dirty="0" err="1"/>
              <a:t>опредмечивание</a:t>
            </a:r>
            <a:r>
              <a:rPr lang="ru-RU" sz="1200" dirty="0"/>
              <a:t> условных символов.</a:t>
            </a:r>
          </a:p>
          <a:p>
            <a:r>
              <a:rPr lang="ru-RU" sz="1200" dirty="0"/>
              <a:t>Дети рассматривают карточки с условными изображениями предметов и высказывают предположения о том, что это может быть.</a:t>
            </a:r>
          </a:p>
          <a:p>
            <a:r>
              <a:rPr lang="ru-RU" sz="1200" dirty="0"/>
              <a:t> </a:t>
            </a:r>
          </a:p>
          <a:p>
            <a:r>
              <a:rPr lang="ru-RU" sz="1200" dirty="0">
                <a:solidFill>
                  <a:srgbClr val="7030A0"/>
                </a:solidFill>
              </a:rPr>
              <a:t>Придумай по рисунку</a:t>
            </a:r>
          </a:p>
          <a:p>
            <a:r>
              <a:rPr lang="ru-RU" sz="1200" i="1" dirty="0"/>
              <a:t>Цель: </a:t>
            </a:r>
            <a:r>
              <a:rPr lang="ru-RU" sz="1200" dirty="0"/>
              <a:t>развивать умение соотносить форму с реальными предметами окружающего.</a:t>
            </a:r>
          </a:p>
          <a:p>
            <a:r>
              <a:rPr lang="ru-RU" sz="1200" dirty="0"/>
              <a:t>Педагог последовательно рисует условные символы и рассказывает детям сказку, предлагая Им придумать образы (персонажи) через </a:t>
            </a:r>
            <a:r>
              <a:rPr lang="ru-RU" sz="1200" dirty="0" err="1"/>
              <a:t>опредмечивание</a:t>
            </a:r>
            <a:r>
              <a:rPr lang="ru-RU" sz="1200" dirty="0"/>
              <a:t> предлагаемых рисунков. Постепенно дорисовывая рисунок, педагог рассказывает сюжет сказки: «Жил-был... </a:t>
            </a:r>
            <a:r>
              <a:rPr lang="ru-RU" sz="1200" i="1" dirty="0"/>
              <a:t>(Рисует кружочек.) </a:t>
            </a:r>
            <a:r>
              <a:rPr lang="ru-RU" sz="1200" dirty="0"/>
              <a:t>Кто? Было у него... </a:t>
            </a:r>
            <a:r>
              <a:rPr lang="ru-RU" sz="1200" i="1" dirty="0"/>
              <a:t>(Подрисовывает внизу кружка овал.) </a:t>
            </a:r>
            <a:r>
              <a:rPr lang="ru-RU" sz="1200" dirty="0"/>
              <a:t>Видит он...». </a:t>
            </a:r>
            <a:r>
              <a:rPr lang="ru-RU" sz="1200" i="1" dirty="0"/>
              <a:t>(Рисует треугольник). </a:t>
            </a:r>
            <a:r>
              <a:rPr lang="ru-RU" sz="1200" dirty="0"/>
              <a:t>И так далее по ходу рассказа.</a:t>
            </a:r>
          </a:p>
          <a:p>
            <a:r>
              <a:rPr lang="ru-RU" sz="1200" dirty="0"/>
              <a:t> </a:t>
            </a:r>
          </a:p>
        </p:txBody>
      </p:sp>
    </p:spTree>
    <p:extLst>
      <p:ext uri="{BB962C8B-B14F-4D97-AF65-F5344CB8AC3E}">
        <p14:creationId xmlns:p14="http://schemas.microsoft.com/office/powerpoint/2010/main" val="978484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75173" y="620688"/>
            <a:ext cx="7848872" cy="5293757"/>
          </a:xfrm>
          <a:prstGeom prst="rect">
            <a:avLst/>
          </a:prstGeom>
        </p:spPr>
        <p:txBody>
          <a:bodyPr wrap="square">
            <a:spAutoFit/>
          </a:bodyPr>
          <a:lstStyle/>
          <a:p>
            <a:pPr algn="ctr"/>
            <a:r>
              <a:rPr lang="ru-RU" sz="2000" b="1" i="1" dirty="0">
                <a:solidFill>
                  <a:schemeClr val="accent5">
                    <a:lumMod val="50000"/>
                  </a:schemeClr>
                </a:solidFill>
              </a:rPr>
              <a:t>Упражнения для детей старшего дошкольного возраста</a:t>
            </a:r>
          </a:p>
          <a:p>
            <a:r>
              <a:rPr lang="ru-RU" i="1" dirty="0"/>
              <a:t> </a:t>
            </a:r>
            <a:endParaRPr lang="ru-RU" dirty="0"/>
          </a:p>
          <a:p>
            <a:pPr algn="ctr"/>
            <a:r>
              <a:rPr lang="ru-RU" sz="1200" dirty="0"/>
              <a:t>♦ </a:t>
            </a:r>
            <a:r>
              <a:rPr lang="ru-RU" sz="1200" b="1" i="1" dirty="0">
                <a:solidFill>
                  <a:srgbClr val="7030A0"/>
                </a:solidFill>
              </a:rPr>
              <a:t>С использованием приема дополнения изображения.</a:t>
            </a:r>
          </a:p>
          <a:p>
            <a:r>
              <a:rPr lang="ru-RU" sz="1200" i="1" dirty="0"/>
              <a:t> </a:t>
            </a:r>
            <a:endParaRPr lang="ru-RU" sz="1200" dirty="0"/>
          </a:p>
          <a:p>
            <a:r>
              <a:rPr lang="ru-RU" sz="1200" b="1" i="1" dirty="0">
                <a:solidFill>
                  <a:srgbClr val="C00000"/>
                </a:solidFill>
              </a:rPr>
              <a:t>Для детей 5—6 лет</a:t>
            </a:r>
            <a:endParaRPr lang="ru-RU" sz="1200" b="1" dirty="0">
              <a:solidFill>
                <a:srgbClr val="C00000"/>
              </a:solidFill>
            </a:endParaRPr>
          </a:p>
          <a:p>
            <a:r>
              <a:rPr lang="ru-RU" sz="1200" i="1" dirty="0"/>
              <a:t> </a:t>
            </a:r>
            <a:endParaRPr lang="ru-RU" sz="1200" dirty="0"/>
          </a:p>
          <a:p>
            <a:r>
              <a:rPr lang="ru-RU" sz="1200" dirty="0">
                <a:solidFill>
                  <a:srgbClr val="7030A0"/>
                </a:solidFill>
              </a:rPr>
              <a:t>Веселое соревнование</a:t>
            </a:r>
          </a:p>
          <a:p>
            <a:r>
              <a:rPr lang="ru-RU" sz="1200" i="1" dirty="0"/>
              <a:t>Цель: </a:t>
            </a:r>
            <a:r>
              <a:rPr lang="ru-RU" sz="1200" dirty="0"/>
              <a:t>учить создавать многое из одного.</a:t>
            </a:r>
          </a:p>
          <a:p>
            <a:r>
              <a:rPr lang="ru-RU" sz="1200" dirty="0"/>
              <a:t>Педагог раздает детям листы-матрицы, на которых изображены разные фигуры и сообщает, что с помощью карандашей или фломастеров их можно превратить в какой-нибудь предмет, животное, растение или часть их. Каждый ребенок должен дополнить все листы до разных изображений.</a:t>
            </a:r>
          </a:p>
          <a:p>
            <a:r>
              <a:rPr lang="ru-RU" sz="1200" dirty="0"/>
              <a:t> </a:t>
            </a:r>
          </a:p>
          <a:p>
            <a:r>
              <a:rPr lang="ru-RU" sz="1200" dirty="0">
                <a:solidFill>
                  <a:srgbClr val="7030A0"/>
                </a:solidFill>
              </a:rPr>
              <a:t>Незаконченный сюжет</a:t>
            </a:r>
          </a:p>
          <a:p>
            <a:r>
              <a:rPr lang="ru-RU" sz="1200" i="1" dirty="0"/>
              <a:t>Цель: </a:t>
            </a:r>
            <a:r>
              <a:rPr lang="ru-RU" sz="1200" dirty="0"/>
              <a:t>учить конкретизировать (оживлять) схематические изображения.</a:t>
            </a:r>
          </a:p>
          <a:p>
            <a:r>
              <a:rPr lang="ru-RU" sz="1200" dirty="0"/>
              <a:t>Педагог кладет перед каждым ребенком листы бумаги с нанесенным на них карандашным изображением нескольких многозначных деталей и просит их дорисовать предложенное изображение так, чтобы все детали были обязательно использованы при создании целостного предмета или сюжета.</a:t>
            </a:r>
          </a:p>
          <a:p>
            <a:r>
              <a:rPr lang="ru-RU" sz="1200" dirty="0">
                <a:solidFill>
                  <a:srgbClr val="7030A0"/>
                </a:solidFill>
              </a:rPr>
              <a:t>Придумай узор</a:t>
            </a:r>
          </a:p>
          <a:p>
            <a:r>
              <a:rPr lang="ru-RU" sz="1200" i="1" dirty="0"/>
              <a:t>Цель: </a:t>
            </a:r>
            <a:r>
              <a:rPr lang="ru-RU" sz="1200" dirty="0"/>
              <a:t>учить моделировать целостный образ на основе детали, части, схемы.</a:t>
            </a:r>
          </a:p>
          <a:p>
            <a:r>
              <a:rPr lang="ru-RU" sz="1200" dirty="0"/>
              <a:t>Педагог раскладывает три ряда листов с изображениями фигур: в одном — линии, в другом — скобки, в третьем — круги. Дети должны соединить фигуры в каждом ряду так, чтобы получился красивый и интересный узор.</a:t>
            </a:r>
          </a:p>
          <a:p>
            <a:r>
              <a:rPr lang="ru-RU" sz="1200" dirty="0"/>
              <a:t> </a:t>
            </a:r>
          </a:p>
          <a:p>
            <a:r>
              <a:rPr lang="ru-RU" sz="1200" dirty="0">
                <a:solidFill>
                  <a:srgbClr val="7030A0"/>
                </a:solidFill>
              </a:rPr>
              <a:t>Дорисовки</a:t>
            </a:r>
          </a:p>
          <a:p>
            <a:r>
              <a:rPr lang="ru-RU" sz="1200" i="1" dirty="0"/>
              <a:t>Цель: </a:t>
            </a:r>
            <a:r>
              <a:rPr lang="ru-RU" sz="1200" dirty="0"/>
              <a:t>та же.</a:t>
            </a:r>
          </a:p>
          <a:p>
            <a:r>
              <a:rPr lang="ru-RU" sz="1200" dirty="0"/>
              <a:t>Перед каждым ребенком педагог кладет игровую карточку с набором незавершенных рисунков и предлагает дорисовать.</a:t>
            </a:r>
          </a:p>
        </p:txBody>
      </p:sp>
    </p:spTree>
    <p:extLst>
      <p:ext uri="{BB962C8B-B14F-4D97-AF65-F5344CB8AC3E}">
        <p14:creationId xmlns:p14="http://schemas.microsoft.com/office/powerpoint/2010/main" val="2313854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92696"/>
            <a:ext cx="8352928" cy="5724644"/>
          </a:xfrm>
          <a:prstGeom prst="rect">
            <a:avLst/>
          </a:prstGeom>
        </p:spPr>
        <p:txBody>
          <a:bodyPr wrap="square">
            <a:spAutoFit/>
          </a:bodyPr>
          <a:lstStyle/>
          <a:p>
            <a:pPr algn="ctr"/>
            <a:r>
              <a:rPr lang="ru-RU" b="1" dirty="0">
                <a:solidFill>
                  <a:srgbClr val="7030A0"/>
                </a:solidFill>
              </a:rPr>
              <a:t>♦ </a:t>
            </a:r>
            <a:r>
              <a:rPr lang="ru-RU" sz="1200" b="1" dirty="0">
                <a:solidFill>
                  <a:srgbClr val="7030A0"/>
                </a:solidFill>
              </a:rPr>
              <a:t>С использованием приема сочинения рассказов. </a:t>
            </a:r>
          </a:p>
          <a:p>
            <a:r>
              <a:rPr lang="ru-RU" sz="1200" dirty="0"/>
              <a:t> </a:t>
            </a:r>
          </a:p>
          <a:p>
            <a:pPr algn="ctr"/>
            <a:r>
              <a:rPr lang="ru-RU" sz="1200" i="1" dirty="0">
                <a:solidFill>
                  <a:srgbClr val="C00000"/>
                </a:solidFill>
              </a:rPr>
              <a:t>Для детей 5—6 лет</a:t>
            </a:r>
            <a:endParaRPr lang="ru-RU" sz="1200" dirty="0">
              <a:solidFill>
                <a:srgbClr val="C00000"/>
              </a:solidFill>
            </a:endParaRPr>
          </a:p>
          <a:p>
            <a:r>
              <a:rPr lang="ru-RU" sz="1200" i="1" dirty="0"/>
              <a:t> </a:t>
            </a:r>
            <a:endParaRPr lang="ru-RU" sz="1200" dirty="0"/>
          </a:p>
          <a:p>
            <a:pPr algn="ctr"/>
            <a:r>
              <a:rPr lang="ru-RU" sz="1200" dirty="0">
                <a:solidFill>
                  <a:srgbClr val="7030A0"/>
                </a:solidFill>
              </a:rPr>
              <a:t>Придумай предложение</a:t>
            </a:r>
          </a:p>
          <a:p>
            <a:r>
              <a:rPr lang="ru-RU" sz="1200" i="1" dirty="0"/>
              <a:t>Цель: </a:t>
            </a:r>
            <a:r>
              <a:rPr lang="ru-RU" sz="1200" dirty="0"/>
              <a:t>развивать вариативность мышления при составлении предложений (рассказов) по опорным словам.</a:t>
            </a:r>
          </a:p>
          <a:p>
            <a:r>
              <a:rPr lang="ru-RU" sz="1200" dirty="0"/>
              <a:t>Педагог предлагает детям придумать предложение или составить небольшой рассказ, используя следующие слова: город, автобус, случай, море, дельфин, песок. Поощряются предложения, имеющие необычное содержание.</a:t>
            </a:r>
          </a:p>
          <a:p>
            <a:r>
              <a:rPr lang="ru-RU" sz="1200" dirty="0"/>
              <a:t> </a:t>
            </a:r>
          </a:p>
          <a:p>
            <a:pPr algn="ctr"/>
            <a:r>
              <a:rPr lang="ru-RU" sz="1200" dirty="0">
                <a:solidFill>
                  <a:srgbClr val="7030A0"/>
                </a:solidFill>
              </a:rPr>
              <a:t>История старого чайника</a:t>
            </a:r>
          </a:p>
          <a:p>
            <a:r>
              <a:rPr lang="ru-RU" sz="1200" i="1" dirty="0"/>
              <a:t>Цель: </a:t>
            </a:r>
            <a:r>
              <a:rPr lang="ru-RU" sz="1200" dirty="0"/>
              <a:t>развивать воображение при составлении историй на заданную тему.</a:t>
            </a:r>
          </a:p>
          <a:p>
            <a:r>
              <a:rPr lang="ru-RU" sz="1200" dirty="0"/>
              <a:t>Дети придумывают различные истории на тему «Что может поведать о своей жизни старый чайник?».</a:t>
            </a:r>
          </a:p>
          <a:p>
            <a:r>
              <a:rPr lang="ru-RU" sz="1200" dirty="0"/>
              <a:t> </a:t>
            </a:r>
          </a:p>
          <a:p>
            <a:pPr algn="ctr"/>
            <a:r>
              <a:rPr lang="ru-RU" sz="1200" dirty="0">
                <a:solidFill>
                  <a:srgbClr val="7030A0"/>
                </a:solidFill>
              </a:rPr>
              <a:t>Перепутавшиеся сказки</a:t>
            </a:r>
          </a:p>
          <a:p>
            <a:r>
              <a:rPr lang="ru-RU" sz="1200" i="1" dirty="0"/>
              <a:t>Цель: </a:t>
            </a:r>
            <a:r>
              <a:rPr lang="ru-RU" sz="1200" dirty="0"/>
              <a:t>учить составлять сказки с опорой на название.</a:t>
            </a:r>
          </a:p>
          <a:p>
            <a:r>
              <a:rPr lang="ru-RU" sz="1200" dirty="0"/>
              <a:t>Педагог говорит детям, что названия сказок «Красная Шапочка», «Бременские музыканты», «Три медведя», «Снежная королева» перепутались. Дети должны сочинить и рассказать сказки, у которых теперь новые названия: «Красные медведи», «Снежные музыканты», «Три королевы».</a:t>
            </a:r>
          </a:p>
          <a:p>
            <a:r>
              <a:rPr lang="ru-RU" sz="1200" dirty="0"/>
              <a:t> </a:t>
            </a:r>
          </a:p>
          <a:p>
            <a:pPr algn="ctr"/>
            <a:r>
              <a:rPr lang="ru-RU" sz="1200" dirty="0">
                <a:solidFill>
                  <a:srgbClr val="7030A0"/>
                </a:solidFill>
              </a:rPr>
              <a:t>Составь сказку по словам</a:t>
            </a:r>
          </a:p>
          <a:p>
            <a:r>
              <a:rPr lang="ru-RU" sz="1200" i="1" dirty="0"/>
              <a:t>Цель: </a:t>
            </a:r>
            <a:r>
              <a:rPr lang="ru-RU" sz="1200" dirty="0"/>
              <a:t>учить составлять сказки по опорным словам. Педагог предлагает детям составить сказку со словами: жадный, лопнул; Винни-Пух, </a:t>
            </a:r>
            <a:r>
              <a:rPr lang="ru-RU" sz="1200" dirty="0" err="1"/>
              <a:t>Бармалей</a:t>
            </a:r>
            <a:r>
              <a:rPr lang="ru-RU" sz="1200" dirty="0"/>
              <a:t>, Степашка; Ленивец и </a:t>
            </a:r>
            <a:r>
              <a:rPr lang="ru-RU" sz="1200" dirty="0" err="1"/>
              <a:t>Прилежница</a:t>
            </a:r>
            <a:r>
              <a:rPr lang="ru-RU" sz="1200" dirty="0"/>
              <a:t>.</a:t>
            </a:r>
          </a:p>
          <a:p>
            <a:r>
              <a:rPr lang="ru-RU" sz="1200" dirty="0"/>
              <a:t> </a:t>
            </a:r>
          </a:p>
          <a:p>
            <a:pPr algn="ctr"/>
            <a:r>
              <a:rPr lang="ru-RU" sz="1200" dirty="0">
                <a:solidFill>
                  <a:srgbClr val="7030A0"/>
                </a:solidFill>
              </a:rPr>
              <a:t>Сказочные импровизации</a:t>
            </a:r>
          </a:p>
          <a:p>
            <a:r>
              <a:rPr lang="ru-RU" sz="1200" i="1" dirty="0"/>
              <a:t>Цель: </a:t>
            </a:r>
            <a:r>
              <a:rPr lang="ru-RU" sz="1200" dirty="0"/>
              <a:t>учить вводить в сказки образные выражения.</a:t>
            </a:r>
          </a:p>
          <a:p>
            <a:r>
              <a:rPr lang="ru-RU" sz="1200" dirty="0"/>
              <a:t>Педагог предлагает детям придумать сказку, которая начинается словами: «В некотором царстве, некотором государстве...». События сказки развертываются в дремучем лесу, а их участники — Красавец-молодец и Красавица-девица.</a:t>
            </a:r>
          </a:p>
          <a:p>
            <a:r>
              <a:rPr lang="ru-RU" sz="1200" dirty="0"/>
              <a:t> </a:t>
            </a:r>
          </a:p>
        </p:txBody>
      </p:sp>
    </p:spTree>
    <p:extLst>
      <p:ext uri="{BB962C8B-B14F-4D97-AF65-F5344CB8AC3E}">
        <p14:creationId xmlns:p14="http://schemas.microsoft.com/office/powerpoint/2010/main" val="146323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20688"/>
            <a:ext cx="7776864" cy="5447645"/>
          </a:xfrm>
          <a:prstGeom prst="rect">
            <a:avLst/>
          </a:prstGeom>
        </p:spPr>
        <p:txBody>
          <a:bodyPr wrap="square">
            <a:spAutoFit/>
          </a:bodyPr>
          <a:lstStyle/>
          <a:p>
            <a:pPr algn="ctr"/>
            <a:r>
              <a:rPr lang="ru-RU" sz="1200" b="1" i="1" dirty="0">
                <a:solidFill>
                  <a:srgbClr val="C00000"/>
                </a:solidFill>
              </a:rPr>
              <a:t>Для детей 6</a:t>
            </a:r>
            <a:r>
              <a:rPr lang="ru-RU" sz="1200" b="1" dirty="0">
                <a:solidFill>
                  <a:srgbClr val="C00000"/>
                </a:solidFill>
              </a:rPr>
              <a:t>—</a:t>
            </a:r>
            <a:r>
              <a:rPr lang="ru-RU" sz="1200" b="1" i="1" dirty="0">
                <a:solidFill>
                  <a:srgbClr val="C00000"/>
                </a:solidFill>
              </a:rPr>
              <a:t>7 лет</a:t>
            </a:r>
            <a:endParaRPr lang="ru-RU" sz="1200" b="1" dirty="0">
              <a:solidFill>
                <a:srgbClr val="C00000"/>
              </a:solidFill>
            </a:endParaRPr>
          </a:p>
          <a:p>
            <a:r>
              <a:rPr lang="ru-RU" sz="1200" i="1" dirty="0"/>
              <a:t> </a:t>
            </a:r>
            <a:endParaRPr lang="ru-RU" sz="1200" dirty="0"/>
          </a:p>
          <a:p>
            <a:pPr algn="ctr"/>
            <a:endParaRPr lang="ru-RU" sz="1200" b="1" dirty="0" smtClean="0">
              <a:solidFill>
                <a:srgbClr val="7030A0"/>
              </a:solidFill>
            </a:endParaRPr>
          </a:p>
          <a:p>
            <a:pPr algn="ctr"/>
            <a:r>
              <a:rPr lang="ru-RU" sz="1200" b="1" dirty="0" smtClean="0">
                <a:solidFill>
                  <a:srgbClr val="7030A0"/>
                </a:solidFill>
              </a:rPr>
              <a:t>Сказочные </a:t>
            </a:r>
            <a:r>
              <a:rPr lang="ru-RU" sz="1200" b="1" dirty="0">
                <a:solidFill>
                  <a:srgbClr val="7030A0"/>
                </a:solidFill>
              </a:rPr>
              <a:t>истории</a:t>
            </a:r>
          </a:p>
          <a:p>
            <a:r>
              <a:rPr lang="ru-RU" sz="1200" i="1" dirty="0"/>
              <a:t>Цель: </a:t>
            </a:r>
            <a:r>
              <a:rPr lang="ru-RU" sz="1200" dirty="0"/>
              <a:t>учить использовать элементы анимизма («одушевления» предметов).</a:t>
            </a:r>
          </a:p>
          <a:p>
            <a:r>
              <a:rPr lang="ru-RU" sz="1200" dirty="0"/>
              <a:t>Педагог предлагает детям подумать и сказать, на кого похожи столовая и чайная ложки (мама с дочкой, бабушка с внучкой и т.п.), придумать сказочные истории, которые могут с ними произойти</a:t>
            </a:r>
            <a:r>
              <a:rPr lang="ru-RU" sz="1200" dirty="0" smtClean="0"/>
              <a:t>.</a:t>
            </a:r>
            <a:endParaRPr lang="ru-RU" sz="1200" dirty="0"/>
          </a:p>
          <a:p>
            <a:pPr algn="ctr"/>
            <a:endParaRPr lang="ru-RU" sz="1200" b="1" dirty="0" smtClean="0">
              <a:solidFill>
                <a:srgbClr val="7030A0"/>
              </a:solidFill>
            </a:endParaRPr>
          </a:p>
          <a:p>
            <a:pPr algn="ctr"/>
            <a:r>
              <a:rPr lang="ru-RU" sz="1200" b="1" dirty="0" smtClean="0">
                <a:solidFill>
                  <a:srgbClr val="7030A0"/>
                </a:solidFill>
              </a:rPr>
              <a:t>Кондитерские </a:t>
            </a:r>
            <a:r>
              <a:rPr lang="ru-RU" sz="1200" b="1" dirty="0">
                <a:solidFill>
                  <a:srgbClr val="7030A0"/>
                </a:solidFill>
              </a:rPr>
              <a:t>сказки</a:t>
            </a:r>
          </a:p>
          <a:p>
            <a:r>
              <a:rPr lang="ru-RU" sz="1200" i="1" dirty="0" err="1"/>
              <a:t>Целъ</a:t>
            </a:r>
            <a:r>
              <a:rPr lang="ru-RU" sz="1200" i="1" dirty="0"/>
              <a:t>: </a:t>
            </a:r>
            <a:r>
              <a:rPr lang="ru-RU" sz="1200" dirty="0"/>
              <a:t>та же.</a:t>
            </a:r>
          </a:p>
          <a:p>
            <a:r>
              <a:rPr lang="ru-RU" sz="1200" dirty="0"/>
              <a:t>Педагог. Очень часто в названии сказки или рассказа содержится главная мысль, идея. Эти названия обычно начинаются словами: «О том, как...». Попробуйте сами сочинить такую сказку. Пусть ее героями будут не люди и не звери, а кондитерские изделия. А название у сказки будет такое.</a:t>
            </a:r>
          </a:p>
          <a:p>
            <a:r>
              <a:rPr lang="ru-RU" sz="1200" dirty="0"/>
              <a:t>О том, как пирожное захотело стать тортом.</a:t>
            </a:r>
          </a:p>
          <a:p>
            <a:r>
              <a:rPr lang="ru-RU" sz="1200" dirty="0"/>
              <a:t>О том, как мармелад поссорился с шоколадом.</a:t>
            </a:r>
          </a:p>
          <a:p>
            <a:r>
              <a:rPr lang="ru-RU" sz="1200" dirty="0"/>
              <a:t>О том, как конфета потеряла свою обертку.</a:t>
            </a:r>
          </a:p>
          <a:p>
            <a:r>
              <a:rPr lang="ru-RU" sz="1200" dirty="0"/>
              <a:t>О том, как мороженое путешествовало по Африке.</a:t>
            </a:r>
          </a:p>
          <a:p>
            <a:r>
              <a:rPr lang="ru-RU" sz="1200" dirty="0"/>
              <a:t>Дети выполняют</a:t>
            </a:r>
            <a:r>
              <a:rPr lang="ru-RU" sz="1200" dirty="0" smtClean="0"/>
              <a:t>.</a:t>
            </a:r>
            <a:endParaRPr lang="ru-RU" sz="1200" dirty="0"/>
          </a:p>
          <a:p>
            <a:pPr algn="ctr"/>
            <a:endParaRPr lang="ru-RU" sz="1200" b="1" dirty="0" smtClean="0">
              <a:solidFill>
                <a:srgbClr val="7030A0"/>
              </a:solidFill>
            </a:endParaRPr>
          </a:p>
          <a:p>
            <a:pPr algn="ctr"/>
            <a:r>
              <a:rPr lang="ru-RU" sz="1200" b="1" dirty="0" smtClean="0">
                <a:solidFill>
                  <a:srgbClr val="7030A0"/>
                </a:solidFill>
              </a:rPr>
              <a:t>Сочини </a:t>
            </a:r>
            <a:r>
              <a:rPr lang="ru-RU" sz="1200" b="1" dirty="0">
                <a:solidFill>
                  <a:srgbClr val="7030A0"/>
                </a:solidFill>
              </a:rPr>
              <a:t>похожую</a:t>
            </a:r>
          </a:p>
          <a:p>
            <a:r>
              <a:rPr lang="ru-RU" sz="1200" i="1" dirty="0"/>
              <a:t>Цель: </a:t>
            </a:r>
            <a:r>
              <a:rPr lang="ru-RU" sz="1200" dirty="0"/>
              <a:t>учить использовать прием типизации. Педагог читает детям русскую народную сказку «Мороз Иванович», а потом им надо придумать другую, похожую на </a:t>
            </a:r>
            <a:r>
              <a:rPr lang="ru-RU" sz="1200" dirty="0" smtClean="0"/>
              <a:t>прочитанную</a:t>
            </a:r>
            <a:endParaRPr lang="ru-RU" sz="1200" dirty="0"/>
          </a:p>
          <a:p>
            <a:pPr algn="ctr"/>
            <a:endParaRPr lang="ru-RU" sz="1200" b="1" dirty="0" smtClean="0">
              <a:solidFill>
                <a:srgbClr val="7030A0"/>
              </a:solidFill>
            </a:endParaRPr>
          </a:p>
          <a:p>
            <a:pPr algn="ctr"/>
            <a:r>
              <a:rPr lang="ru-RU" sz="1200" b="1" dirty="0" smtClean="0">
                <a:solidFill>
                  <a:srgbClr val="7030A0"/>
                </a:solidFill>
              </a:rPr>
              <a:t>Сказка </a:t>
            </a:r>
            <a:r>
              <a:rPr lang="ru-RU" sz="1200" b="1" dirty="0">
                <a:solidFill>
                  <a:srgbClr val="7030A0"/>
                </a:solidFill>
              </a:rPr>
              <a:t>про двух мальчиков</a:t>
            </a:r>
          </a:p>
          <a:p>
            <a:r>
              <a:rPr lang="ru-RU" sz="1200" i="1" dirty="0"/>
              <a:t>Цель: </a:t>
            </a:r>
            <a:r>
              <a:rPr lang="ru-RU" sz="1200" dirty="0"/>
              <a:t>учить составлять сказки с элементами гиперболизации.</a:t>
            </a:r>
          </a:p>
          <a:p>
            <a:r>
              <a:rPr lang="ru-RU" sz="1200" dirty="0"/>
              <a:t>Педагог показывает два рисунка, на одном из которых изображен мальчик с обычным носом, а на другом — с очень длинным. Детям необходимо придумать сказку об этих мальчиках. Можно подсказать им, что длинный нос в одних случаях может помешать, а в других — помочь его обладателю.</a:t>
            </a:r>
          </a:p>
          <a:p>
            <a:r>
              <a:rPr lang="ru-RU" sz="1200" dirty="0"/>
              <a:t> </a:t>
            </a:r>
          </a:p>
        </p:txBody>
      </p:sp>
    </p:spTree>
    <p:extLst>
      <p:ext uri="{BB962C8B-B14F-4D97-AF65-F5344CB8AC3E}">
        <p14:creationId xmlns:p14="http://schemas.microsoft.com/office/powerpoint/2010/main" val="391263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671691"/>
            <a:ext cx="7272808" cy="5816977"/>
          </a:xfrm>
          <a:prstGeom prst="rect">
            <a:avLst/>
          </a:prstGeom>
        </p:spPr>
        <p:txBody>
          <a:bodyPr wrap="square">
            <a:spAutoFit/>
          </a:bodyPr>
          <a:lstStyle/>
          <a:p>
            <a:pPr algn="ctr"/>
            <a:r>
              <a:rPr lang="ru-RU" sz="1200" b="1" dirty="0">
                <a:solidFill>
                  <a:srgbClr val="7030A0"/>
                </a:solidFill>
              </a:rPr>
              <a:t>Переделай сказку</a:t>
            </a:r>
          </a:p>
          <a:p>
            <a:r>
              <a:rPr lang="ru-RU" sz="1200" i="1" dirty="0"/>
              <a:t>Цель: </a:t>
            </a:r>
            <a:r>
              <a:rPr lang="ru-RU" sz="1200" dirty="0"/>
              <a:t>учить использовать прием агглютинации (объединения двух сюжетных линий).</a:t>
            </a:r>
          </a:p>
          <a:p>
            <a:r>
              <a:rPr lang="ru-RU" sz="1200" dirty="0"/>
              <a:t>Детям читаются сказки «Колобок» и «Бычок — смоляной бочок». Затем педагог предлагает изменить их (например: «Давайте представим, что Дедушка сделал Колобка из дерева, а Бабушка испекла Бычка из муки. Придумайте историю, которая могла бы произойти с этими персонажами, если бы они встретились друг с другом»).</a:t>
            </a:r>
          </a:p>
          <a:p>
            <a:r>
              <a:rPr lang="ru-RU" sz="1200" dirty="0"/>
              <a:t> </a:t>
            </a:r>
          </a:p>
          <a:p>
            <a:pPr algn="ctr"/>
            <a:r>
              <a:rPr lang="ru-RU" sz="1200" b="1" dirty="0">
                <a:solidFill>
                  <a:srgbClr val="7030A0"/>
                </a:solidFill>
              </a:rPr>
              <a:t>Выложи карты на стол</a:t>
            </a:r>
          </a:p>
          <a:p>
            <a:r>
              <a:rPr lang="ru-RU" sz="1200" i="1" dirty="0"/>
              <a:t>Цель: </a:t>
            </a:r>
            <a:r>
              <a:rPr lang="ru-RU" sz="1200" dirty="0"/>
              <a:t>развивать воображение при составлении коллективной сказки.</a:t>
            </a:r>
          </a:p>
          <a:p>
            <a:r>
              <a:rPr lang="ru-RU" sz="1200" dirty="0"/>
              <a:t>Детям необходимо придумать коллективную сказку. Для этого подготовлена специальная колода карт, сделанная путем наклеивания на картонные карточки разнообразных картинок, вырезанных из журналов и т.п. Педагог просит вытащить из колоды, не глядя, одну карту-картинку, и первый ребенок начинает рассказ, интерпретируя содержание картинки. То, что рассказал первый ребенок, продолжает второй, вытаскивая уже новые карты и связывая между собой предыдущее содержание и интерпретацию содержания своей карты. В результате получается длинное панно-иллюстрация</a:t>
            </a:r>
            <a:r>
              <a:rPr lang="ru-RU" sz="1200" dirty="0" smtClean="0"/>
              <a:t>.</a:t>
            </a:r>
            <a:endParaRPr lang="ru-RU" sz="1200" dirty="0"/>
          </a:p>
          <a:p>
            <a:pPr algn="ctr"/>
            <a:r>
              <a:rPr lang="ru-RU" sz="1200" b="1" dirty="0">
                <a:solidFill>
                  <a:srgbClr val="7030A0"/>
                </a:solidFill>
              </a:rPr>
              <a:t>Преврати в сказку</a:t>
            </a:r>
          </a:p>
          <a:p>
            <a:r>
              <a:rPr lang="ru-RU" sz="1200" i="1" dirty="0"/>
              <a:t>Цель: </a:t>
            </a:r>
            <a:r>
              <a:rPr lang="ru-RU" sz="1200" dirty="0"/>
              <a:t>учить видоизменять текст, используя приемы составления сказок.</a:t>
            </a:r>
          </a:p>
          <a:p>
            <a:r>
              <a:rPr lang="ru-RU" sz="1200" dirty="0"/>
              <a:t>Педагог предлагает рассказ: «Жил цыпленок Пик. Он очень любил гулять по двору, искать червяков и клевать зернышки. У Пика было много друзей, с которыми он играл и искал червяков». Затем поручает детям переделать этот рассказ в сказку (изменить начало, конец, включить диалог, волшебные превращения героев и др</a:t>
            </a:r>
            <a:r>
              <a:rPr lang="ru-RU" sz="1200" dirty="0" smtClean="0"/>
              <a:t>.).</a:t>
            </a:r>
            <a:endParaRPr lang="ru-RU" sz="1200" dirty="0"/>
          </a:p>
          <a:p>
            <a:pPr algn="ctr"/>
            <a:r>
              <a:rPr lang="ru-RU" sz="1200" b="1" dirty="0">
                <a:solidFill>
                  <a:srgbClr val="7030A0"/>
                </a:solidFill>
              </a:rPr>
              <a:t>Огородные сказки</a:t>
            </a:r>
          </a:p>
          <a:p>
            <a:r>
              <a:rPr lang="ru-RU" sz="1200" i="1" dirty="0"/>
              <a:t>Цель: </a:t>
            </a:r>
            <a:r>
              <a:rPr lang="ru-RU" sz="1200" dirty="0"/>
              <a:t>развивать воображение при составлении историй на заданную тему.</a:t>
            </a:r>
          </a:p>
          <a:p>
            <a:r>
              <a:rPr lang="ru-RU" sz="1200" dirty="0"/>
              <a:t>Педагог предлагает на примере сказок Р. Киплинга «Откуда у верблюда горб», «Почему у слона длинный нос» сочинить такие же сказки-объяснения, но про овощи с огорода. А называться эти сказки будут:</a:t>
            </a:r>
          </a:p>
          <a:p>
            <a:r>
              <a:rPr lang="ru-RU" sz="1200" dirty="0"/>
              <a:t>Почему помидор красный?</a:t>
            </a:r>
          </a:p>
          <a:p>
            <a:r>
              <a:rPr lang="ru-RU" sz="1200" dirty="0"/>
              <a:t>Откуда у редиски хвостик?</a:t>
            </a:r>
          </a:p>
          <a:p>
            <a:r>
              <a:rPr lang="ru-RU" sz="1200" dirty="0"/>
              <a:t>Почему арбуз полосатый?</a:t>
            </a:r>
          </a:p>
          <a:p>
            <a:r>
              <a:rPr lang="ru-RU" sz="1200" dirty="0"/>
              <a:t>Откуда у капусты столько листьев?</a:t>
            </a:r>
          </a:p>
        </p:txBody>
      </p:sp>
    </p:spTree>
    <p:extLst>
      <p:ext uri="{BB962C8B-B14F-4D97-AF65-F5344CB8AC3E}">
        <p14:creationId xmlns:p14="http://schemas.microsoft.com/office/powerpoint/2010/main" val="203488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20688"/>
            <a:ext cx="7560840" cy="5447645"/>
          </a:xfrm>
          <a:prstGeom prst="rect">
            <a:avLst/>
          </a:prstGeom>
        </p:spPr>
        <p:txBody>
          <a:bodyPr wrap="square">
            <a:spAutoFit/>
          </a:bodyPr>
          <a:lstStyle/>
          <a:p>
            <a:pPr algn="ctr"/>
            <a:r>
              <a:rPr lang="ru-RU" sz="1400" b="1" i="1" dirty="0">
                <a:solidFill>
                  <a:srgbClr val="7030A0"/>
                </a:solidFill>
              </a:rPr>
              <a:t>Упражнения для детей младшего и среднего дошкольного возраста</a:t>
            </a:r>
            <a:endParaRPr lang="ru-RU" sz="1400" dirty="0">
              <a:solidFill>
                <a:srgbClr val="7030A0"/>
              </a:solidFill>
            </a:endParaRPr>
          </a:p>
          <a:p>
            <a:r>
              <a:rPr lang="ru-RU" sz="1200" i="1" dirty="0"/>
              <a:t> </a:t>
            </a:r>
            <a:endParaRPr lang="ru-RU" sz="1200" dirty="0"/>
          </a:p>
          <a:p>
            <a:r>
              <a:rPr lang="ru-RU" sz="1200" dirty="0">
                <a:solidFill>
                  <a:srgbClr val="7030A0"/>
                </a:solidFill>
              </a:rPr>
              <a:t>♦ </a:t>
            </a:r>
            <a:r>
              <a:rPr lang="ru-RU" sz="1200" b="1" dirty="0">
                <a:solidFill>
                  <a:srgbClr val="7030A0"/>
                </a:solidFill>
              </a:rPr>
              <a:t>С использованием приема дополнения изображения.</a:t>
            </a:r>
            <a:endParaRPr lang="ru-RU" sz="1200" dirty="0">
              <a:solidFill>
                <a:srgbClr val="7030A0"/>
              </a:solidFill>
            </a:endParaRPr>
          </a:p>
          <a:p>
            <a:r>
              <a:rPr lang="ru-RU" sz="1200" i="1" dirty="0"/>
              <a:t> </a:t>
            </a:r>
            <a:endParaRPr lang="ru-RU" sz="1200" dirty="0"/>
          </a:p>
          <a:p>
            <a:pPr algn="ctr"/>
            <a:r>
              <a:rPr lang="ru-RU" sz="1200" b="1" i="1" dirty="0">
                <a:solidFill>
                  <a:schemeClr val="accent2">
                    <a:lumMod val="75000"/>
                  </a:schemeClr>
                </a:solidFill>
              </a:rPr>
              <a:t>Для детей 3—4 лет</a:t>
            </a:r>
            <a:endParaRPr lang="ru-RU" sz="1200" dirty="0">
              <a:solidFill>
                <a:schemeClr val="accent2">
                  <a:lumMod val="75000"/>
                </a:schemeClr>
              </a:solidFill>
            </a:endParaRPr>
          </a:p>
          <a:p>
            <a:r>
              <a:rPr lang="ru-RU" sz="1200" dirty="0"/>
              <a:t> </a:t>
            </a:r>
          </a:p>
          <a:p>
            <a:r>
              <a:rPr lang="ru-RU" sz="1200" b="1" dirty="0"/>
              <a:t>Нарисуй на основе кругов как можно больше предметов</a:t>
            </a:r>
            <a:endParaRPr lang="ru-RU" sz="1200" dirty="0"/>
          </a:p>
          <a:p>
            <a:r>
              <a:rPr lang="ru-RU" sz="1200" i="1" dirty="0"/>
              <a:t>Цель: </a:t>
            </a:r>
            <a:r>
              <a:rPr lang="ru-RU" sz="1200" dirty="0"/>
              <a:t>учить создавать целостный образ на основе геометрических фигур.</a:t>
            </a:r>
          </a:p>
          <a:p>
            <a:r>
              <a:rPr lang="ru-RU" sz="1200" dirty="0"/>
              <a:t>Педагог раздает детям листы бумаги с нарисованными на них кругами. Дает задание: каждую фигуру превратить в различные </a:t>
            </a:r>
            <a:r>
              <a:rPr lang="ru-RU" sz="1200" dirty="0" smtClean="0"/>
              <a:t>изображения.</a:t>
            </a:r>
          </a:p>
          <a:p>
            <a:r>
              <a:rPr lang="ru-RU" sz="1200" dirty="0" smtClean="0"/>
              <a:t> </a:t>
            </a:r>
          </a:p>
          <a:p>
            <a:r>
              <a:rPr lang="ru-RU" sz="1200" b="1" dirty="0" smtClean="0"/>
              <a:t>Дорисуй </a:t>
            </a:r>
            <a:r>
              <a:rPr lang="ru-RU" sz="1200" b="1" dirty="0"/>
              <a:t>так, как хочешь</a:t>
            </a:r>
            <a:endParaRPr lang="ru-RU" sz="1200" dirty="0"/>
          </a:p>
          <a:p>
            <a:r>
              <a:rPr lang="ru-RU" sz="1200" i="1" dirty="0"/>
              <a:t>Цель: </a:t>
            </a:r>
            <a:r>
              <a:rPr lang="ru-RU" sz="1200" dirty="0"/>
              <a:t>та же.</a:t>
            </a:r>
          </a:p>
          <a:p>
            <a:r>
              <a:rPr lang="ru-RU" sz="1200" dirty="0"/>
              <a:t>Педагог предлагает детям посмотреть на лист с изображенной на нем какой-либо фигурой и придумать интересную картинку с использованием данного </a:t>
            </a:r>
            <a:r>
              <a:rPr lang="ru-RU" sz="1200" dirty="0" smtClean="0"/>
              <a:t>элемента.</a:t>
            </a:r>
            <a:endParaRPr lang="ru-RU" sz="1200" dirty="0"/>
          </a:p>
          <a:p>
            <a:r>
              <a:rPr lang="ru-RU" sz="1200" b="1" dirty="0"/>
              <a:t>Дорисуй фигуры</a:t>
            </a:r>
            <a:endParaRPr lang="ru-RU" sz="1200" dirty="0"/>
          </a:p>
          <a:p>
            <a:r>
              <a:rPr lang="ru-RU" sz="1200" i="1" dirty="0"/>
              <a:t>Цель: </a:t>
            </a:r>
            <a:r>
              <a:rPr lang="ru-RU" sz="1200" dirty="0"/>
              <a:t>та же.</a:t>
            </a:r>
          </a:p>
          <a:p>
            <a:r>
              <a:rPr lang="ru-RU" sz="1200" dirty="0"/>
              <a:t>Педагог раздает детям шесть фигур (прямоугольники, круги или треугольники). Им надо подумать, на что они похожи, и дорисовать до образа.</a:t>
            </a:r>
          </a:p>
          <a:p>
            <a:r>
              <a:rPr lang="ru-RU" sz="1200" dirty="0"/>
              <a:t> </a:t>
            </a:r>
          </a:p>
          <a:p>
            <a:r>
              <a:rPr lang="ru-RU" sz="1200" b="1" dirty="0"/>
              <a:t>Дорисуй прямоугольники</a:t>
            </a:r>
            <a:endParaRPr lang="ru-RU" sz="1200" dirty="0"/>
          </a:p>
          <a:p>
            <a:r>
              <a:rPr lang="ru-RU" sz="1200" i="1" dirty="0"/>
              <a:t>Цель: </a:t>
            </a:r>
            <a:r>
              <a:rPr lang="ru-RU" sz="1200" dirty="0"/>
              <a:t>та же.</a:t>
            </a:r>
          </a:p>
          <a:p>
            <a:r>
              <a:rPr lang="ru-RU" sz="1200" dirty="0"/>
              <a:t>Педагог предлагает детям рассмотреть фигуры и подумать, что можно к ним добавить, чтобы получились интересные предметы.</a:t>
            </a:r>
          </a:p>
          <a:p>
            <a:r>
              <a:rPr lang="ru-RU" sz="1200" dirty="0"/>
              <a:t> </a:t>
            </a:r>
          </a:p>
          <a:p>
            <a:r>
              <a:rPr lang="ru-RU" sz="1200" b="1" dirty="0"/>
              <a:t>Что ты видишь?</a:t>
            </a:r>
            <a:endParaRPr lang="ru-RU" sz="1200" dirty="0"/>
          </a:p>
          <a:p>
            <a:r>
              <a:rPr lang="ru-RU" sz="1200" i="1" dirty="0"/>
              <a:t>Цель: </a:t>
            </a:r>
            <a:r>
              <a:rPr lang="ru-RU" sz="1200" dirty="0"/>
              <a:t>учить моделировать целостный образ на основе детали, части, схемы.</a:t>
            </a:r>
          </a:p>
          <a:p>
            <a:r>
              <a:rPr lang="ru-RU" sz="1200" dirty="0"/>
              <a:t>Дети работают в альбомах творческих заданий. К имеющимся изображениям необходимо добавить несколько линий, чтобы получился интересный рисунок</a:t>
            </a:r>
            <a:r>
              <a:rPr lang="ru-RU" sz="1200" dirty="0" smtClean="0"/>
              <a:t>.</a:t>
            </a:r>
            <a:endParaRPr lang="ru-RU" sz="1200" dirty="0"/>
          </a:p>
        </p:txBody>
      </p:sp>
    </p:spTree>
    <p:extLst>
      <p:ext uri="{BB962C8B-B14F-4D97-AF65-F5344CB8AC3E}">
        <p14:creationId xmlns:p14="http://schemas.microsoft.com/office/powerpoint/2010/main" val="223524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476672"/>
            <a:ext cx="7878056" cy="5447645"/>
          </a:xfrm>
          <a:prstGeom prst="rect">
            <a:avLst/>
          </a:prstGeom>
        </p:spPr>
        <p:txBody>
          <a:bodyPr wrap="square">
            <a:spAutoFit/>
          </a:bodyPr>
          <a:lstStyle/>
          <a:p>
            <a:pPr algn="ctr"/>
            <a:r>
              <a:rPr lang="ru-RU" sz="1200" b="1" i="1" dirty="0">
                <a:solidFill>
                  <a:schemeClr val="accent2">
                    <a:lumMod val="75000"/>
                  </a:schemeClr>
                </a:solidFill>
              </a:rPr>
              <a:t>Для детей 4</a:t>
            </a:r>
            <a:r>
              <a:rPr lang="ru-RU" sz="1200" b="1" dirty="0">
                <a:solidFill>
                  <a:schemeClr val="accent2">
                    <a:lumMod val="75000"/>
                  </a:schemeClr>
                </a:solidFill>
              </a:rPr>
              <a:t>—</a:t>
            </a:r>
            <a:r>
              <a:rPr lang="ru-RU" sz="1200" b="1" i="1" dirty="0">
                <a:solidFill>
                  <a:schemeClr val="accent2">
                    <a:lumMod val="75000"/>
                  </a:schemeClr>
                </a:solidFill>
              </a:rPr>
              <a:t>5 лет</a:t>
            </a:r>
            <a:endParaRPr lang="ru-RU" sz="1200" dirty="0">
              <a:solidFill>
                <a:schemeClr val="accent2">
                  <a:lumMod val="75000"/>
                </a:schemeClr>
              </a:solidFill>
            </a:endParaRPr>
          </a:p>
          <a:p>
            <a:r>
              <a:rPr lang="ru-RU" sz="1200" i="1" dirty="0"/>
              <a:t> </a:t>
            </a:r>
            <a:endParaRPr lang="ru-RU" sz="1200" dirty="0"/>
          </a:p>
          <a:p>
            <a:r>
              <a:rPr lang="ru-RU" sz="1200" b="1" dirty="0">
                <a:solidFill>
                  <a:srgbClr val="7030A0"/>
                </a:solidFill>
              </a:rPr>
              <a:t>Двойное изображение</a:t>
            </a:r>
            <a:endParaRPr lang="ru-RU" sz="1200" dirty="0">
              <a:solidFill>
                <a:srgbClr val="7030A0"/>
              </a:solidFill>
            </a:endParaRPr>
          </a:p>
          <a:p>
            <a:r>
              <a:rPr lang="ru-RU" sz="1200" i="1" dirty="0"/>
              <a:t>Цель: </a:t>
            </a:r>
            <a:r>
              <a:rPr lang="ru-RU" sz="1200" dirty="0"/>
              <a:t>учить видеть образ в рисунке.</a:t>
            </a:r>
          </a:p>
          <a:p>
            <a:r>
              <a:rPr lang="ru-RU" sz="1200" dirty="0"/>
              <a:t>Детям предлагается разрисовать одну часть плотного листа краской, затем сложить лист пополам, прижать и раскрыть. Получается двойное изображение, которое необходимо дорисовать до какого-либо </a:t>
            </a:r>
            <a:r>
              <a:rPr lang="ru-RU" sz="1200" dirty="0" smtClean="0"/>
              <a:t>предмета</a:t>
            </a:r>
            <a:endParaRPr lang="ru-RU" sz="1200" dirty="0"/>
          </a:p>
          <a:p>
            <a:r>
              <a:rPr lang="ru-RU" sz="1200" b="1" dirty="0">
                <a:solidFill>
                  <a:srgbClr val="7030A0"/>
                </a:solidFill>
              </a:rPr>
              <a:t>Забавы с геометрическими фигурами</a:t>
            </a:r>
            <a:endParaRPr lang="ru-RU" sz="1200" dirty="0">
              <a:solidFill>
                <a:srgbClr val="7030A0"/>
              </a:solidFill>
            </a:endParaRPr>
          </a:p>
          <a:p>
            <a:r>
              <a:rPr lang="ru-RU" sz="1200" i="1" dirty="0"/>
              <a:t>Цель: </a:t>
            </a:r>
            <a:r>
              <a:rPr lang="ru-RU" sz="1200" dirty="0"/>
              <a:t>учить создавать целостный образ на основе геометрических фигур.</a:t>
            </a:r>
          </a:p>
          <a:p>
            <a:r>
              <a:rPr lang="ru-RU" sz="1200" dirty="0"/>
              <a:t>Дети работают в альбомах творческих заданий, где изображены различные геометрические фигуры, к которым нужно дорисовать четыре прямые </a:t>
            </a:r>
            <a:r>
              <a:rPr lang="ru-RU" sz="1200" dirty="0" smtClean="0"/>
              <a:t>линии</a:t>
            </a:r>
            <a:r>
              <a:rPr lang="ru-RU" sz="1200" dirty="0"/>
              <a:t> </a:t>
            </a:r>
          </a:p>
          <a:p>
            <a:r>
              <a:rPr lang="ru-RU" sz="1200" b="1" dirty="0">
                <a:solidFill>
                  <a:srgbClr val="7030A0"/>
                </a:solidFill>
              </a:rPr>
              <a:t>Камушки на берегу</a:t>
            </a:r>
            <a:endParaRPr lang="ru-RU" sz="1200" dirty="0">
              <a:solidFill>
                <a:srgbClr val="7030A0"/>
              </a:solidFill>
            </a:endParaRPr>
          </a:p>
          <a:p>
            <a:r>
              <a:rPr lang="ru-RU" sz="1200" i="1" dirty="0"/>
              <a:t>Цель: </a:t>
            </a:r>
            <a:r>
              <a:rPr lang="ru-RU" sz="1200" dirty="0"/>
              <a:t>создавать в воображении образ на заданную тему.</a:t>
            </a:r>
          </a:p>
          <a:p>
            <a:r>
              <a:rPr lang="ru-RU" sz="1200" dirty="0"/>
              <a:t>Педагог показывает детям картинку и говорит, что на ней нарисован волшебный берег. По этому берегу прошел волшебник и все, что было на нем, превратил в камушки. Просит детей угадать и дорисовать, что было на </a:t>
            </a:r>
            <a:r>
              <a:rPr lang="ru-RU" sz="1200" dirty="0" smtClean="0"/>
              <a:t>берег</a:t>
            </a:r>
            <a:endParaRPr lang="ru-RU" sz="1200" dirty="0"/>
          </a:p>
          <a:p>
            <a:r>
              <a:rPr lang="ru-RU" sz="1200" b="1" dirty="0">
                <a:solidFill>
                  <a:srgbClr val="7030A0"/>
                </a:solidFill>
              </a:rPr>
              <a:t>Оживи фигуру</a:t>
            </a:r>
            <a:endParaRPr lang="ru-RU" sz="1200" dirty="0">
              <a:solidFill>
                <a:srgbClr val="7030A0"/>
              </a:solidFill>
            </a:endParaRPr>
          </a:p>
          <a:p>
            <a:r>
              <a:rPr lang="ru-RU" sz="1200" i="1" dirty="0"/>
              <a:t>Цели:</a:t>
            </a:r>
            <a:endParaRPr lang="ru-RU" sz="1200" dirty="0"/>
          </a:p>
          <a:p>
            <a:pPr lvl="0"/>
            <a:r>
              <a:rPr lang="ru-RU" sz="1200" dirty="0"/>
              <a:t>упражнять в видоизменении и преобразовании имеющихся представлений;</a:t>
            </a:r>
          </a:p>
          <a:p>
            <a:pPr lvl="0"/>
            <a:r>
              <a:rPr lang="ru-RU" sz="1200" dirty="0"/>
              <a:t>создавать на этой основе относительно новый художественный образ.</a:t>
            </a:r>
          </a:p>
          <a:p>
            <a:r>
              <a:rPr lang="ru-RU" sz="1200" dirty="0"/>
              <a:t>Педагог дает детям лист бумаги, поделенный пополам. На одной половине нарисована часть предмета, а на другой необходимо дорисовать недостающую часть и придумать новую сказку с нарисованным </a:t>
            </a:r>
            <a:r>
              <a:rPr lang="ru-RU" sz="1200" dirty="0" smtClean="0"/>
              <a:t>персонажем</a:t>
            </a:r>
            <a:endParaRPr lang="ru-RU" sz="1200" dirty="0"/>
          </a:p>
          <a:p>
            <a:r>
              <a:rPr lang="ru-RU" sz="1200" b="1" dirty="0">
                <a:solidFill>
                  <a:srgbClr val="7030A0"/>
                </a:solidFill>
              </a:rPr>
              <a:t>Обведи свою ладонь и оживи</a:t>
            </a:r>
            <a:endParaRPr lang="ru-RU" sz="1200" dirty="0">
              <a:solidFill>
                <a:srgbClr val="7030A0"/>
              </a:solidFill>
            </a:endParaRPr>
          </a:p>
          <a:p>
            <a:r>
              <a:rPr lang="ru-RU" sz="1200" i="1" dirty="0"/>
              <a:t>Цель: </a:t>
            </a:r>
            <a:r>
              <a:rPr lang="ru-RU" sz="1200" dirty="0"/>
              <a:t>способствовать созданию в воображении образов на основе схематического изображения предмета.</a:t>
            </a:r>
          </a:p>
          <a:p>
            <a:r>
              <a:rPr lang="ru-RU" sz="1200" dirty="0"/>
              <a:t>Дети самостоятельно обводят на листе бумаги левую руку. Педагог предлагает превратить силуэт в какую-нибудь фигуру. Лист с силуэтом можно поворачивать как угодно</a:t>
            </a:r>
            <a:r>
              <a:rPr lang="ru-RU" sz="1200" dirty="0" smtClean="0"/>
              <a:t>.</a:t>
            </a:r>
            <a:endParaRPr lang="ru-RU" sz="1200" dirty="0"/>
          </a:p>
          <a:p>
            <a:r>
              <a:rPr lang="ru-RU" sz="1200" b="1" dirty="0">
                <a:solidFill>
                  <a:srgbClr val="7030A0"/>
                </a:solidFill>
              </a:rPr>
              <a:t>Кляксы</a:t>
            </a:r>
            <a:endParaRPr lang="ru-RU" sz="1200" dirty="0">
              <a:solidFill>
                <a:srgbClr val="7030A0"/>
              </a:solidFill>
            </a:endParaRPr>
          </a:p>
          <a:p>
            <a:r>
              <a:rPr lang="ru-RU" sz="1200" i="1" dirty="0"/>
              <a:t>Цель: </a:t>
            </a:r>
            <a:r>
              <a:rPr lang="ru-RU" sz="1200" dirty="0"/>
              <a:t>учить создавать образ из </a:t>
            </a:r>
            <a:r>
              <a:rPr lang="ru-RU" sz="1200" dirty="0" err="1"/>
              <a:t>малоструктурированных</a:t>
            </a:r>
            <a:r>
              <a:rPr lang="ru-RU" sz="1200" dirty="0"/>
              <a:t> изображений. Педагог демонстрирует детям чернильные кляксы и предлагает подумать, на что они похожи</a:t>
            </a:r>
            <a:r>
              <a:rPr lang="ru-RU" sz="1200" dirty="0" smtClean="0"/>
              <a:t>.</a:t>
            </a:r>
            <a:endParaRPr lang="ru-RU" sz="1200" dirty="0"/>
          </a:p>
        </p:txBody>
      </p:sp>
    </p:spTree>
    <p:extLst>
      <p:ext uri="{BB962C8B-B14F-4D97-AF65-F5344CB8AC3E}">
        <p14:creationId xmlns:p14="http://schemas.microsoft.com/office/powerpoint/2010/main" val="5828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3" y="404664"/>
            <a:ext cx="7632849" cy="6463308"/>
          </a:xfrm>
          <a:prstGeom prst="rect">
            <a:avLst/>
          </a:prstGeom>
        </p:spPr>
        <p:txBody>
          <a:bodyPr wrap="square">
            <a:spAutoFit/>
          </a:bodyPr>
          <a:lstStyle/>
          <a:p>
            <a:pPr algn="ctr"/>
            <a:r>
              <a:rPr lang="ru-RU" sz="1200" dirty="0" smtClean="0"/>
              <a:t>♦ </a:t>
            </a:r>
            <a:r>
              <a:rPr lang="ru-RU" sz="1200" b="1" dirty="0"/>
              <a:t>С использованием приема сочинения рассказов.</a:t>
            </a:r>
            <a:endParaRPr lang="ru-RU" sz="1200" dirty="0"/>
          </a:p>
          <a:p>
            <a:r>
              <a:rPr lang="ru-RU" sz="1200" b="1" i="1" dirty="0"/>
              <a:t>Для детей 3—4 лет</a:t>
            </a:r>
            <a:endParaRPr lang="ru-RU" sz="1200" dirty="0"/>
          </a:p>
          <a:p>
            <a:r>
              <a:rPr lang="ru-RU" sz="1200" dirty="0"/>
              <a:t>Рассказ по картинкам</a:t>
            </a:r>
          </a:p>
          <a:p>
            <a:r>
              <a:rPr lang="ru-RU" sz="1200" i="1" dirty="0"/>
              <a:t>Цель: </a:t>
            </a:r>
            <a:r>
              <a:rPr lang="ru-RU" sz="1200" dirty="0"/>
              <a:t>развивать воображение при составлении рассказов по сюжетным картинкам.</a:t>
            </a:r>
          </a:p>
          <a:p>
            <a:r>
              <a:rPr lang="ru-RU" sz="1200" dirty="0"/>
              <a:t>Педагог показывает детям картинки, изображающие ход какого-либо интересного события, и предлагает составить по ним историю.</a:t>
            </a:r>
          </a:p>
          <a:p>
            <a:pPr algn="ctr"/>
            <a:r>
              <a:rPr lang="ru-RU" sz="1200" dirty="0"/>
              <a:t> </a:t>
            </a:r>
            <a:r>
              <a:rPr lang="ru-RU" sz="1200" b="1" i="1" dirty="0" smtClean="0">
                <a:solidFill>
                  <a:schemeClr val="accent2"/>
                </a:solidFill>
              </a:rPr>
              <a:t>Для </a:t>
            </a:r>
            <a:r>
              <a:rPr lang="ru-RU" sz="1200" b="1" i="1" dirty="0">
                <a:solidFill>
                  <a:schemeClr val="accent2"/>
                </a:solidFill>
              </a:rPr>
              <a:t>детей 4—5 лет</a:t>
            </a:r>
            <a:endParaRPr lang="ru-RU" sz="1200" dirty="0">
              <a:solidFill>
                <a:schemeClr val="accent2"/>
              </a:solidFill>
            </a:endParaRPr>
          </a:p>
          <a:p>
            <a:r>
              <a:rPr lang="ru-RU" sz="1200" i="1" dirty="0"/>
              <a:t> </a:t>
            </a:r>
            <a:endParaRPr lang="ru-RU" sz="1200" dirty="0"/>
          </a:p>
          <a:p>
            <a:r>
              <a:rPr lang="ru-RU" sz="1200" b="1" dirty="0">
                <a:solidFill>
                  <a:srgbClr val="7030A0"/>
                </a:solidFill>
              </a:rPr>
              <a:t>Измени сказку</a:t>
            </a:r>
            <a:endParaRPr lang="ru-RU" sz="1200" dirty="0">
              <a:solidFill>
                <a:srgbClr val="7030A0"/>
              </a:solidFill>
            </a:endParaRPr>
          </a:p>
          <a:p>
            <a:r>
              <a:rPr lang="ru-RU" sz="1200" i="1" dirty="0"/>
              <a:t>Цель: </a:t>
            </a:r>
            <a:r>
              <a:rPr lang="ru-RU" sz="1200" dirty="0"/>
              <a:t>учить использовать прием реконструкции. Педагог предлагает детям рассказать, как бы изменилась сказка «Красная Шапочка», если бы волк стал очень добрым</a:t>
            </a:r>
            <a:r>
              <a:rPr lang="ru-RU" sz="1200" dirty="0" smtClean="0"/>
              <a:t>.</a:t>
            </a:r>
            <a:endParaRPr lang="ru-RU" sz="1200" dirty="0"/>
          </a:p>
          <a:p>
            <a:r>
              <a:rPr lang="ru-RU" sz="1200" b="1" dirty="0">
                <a:solidFill>
                  <a:srgbClr val="7030A0"/>
                </a:solidFill>
              </a:rPr>
              <a:t>Расскажем про Олю</a:t>
            </a:r>
            <a:endParaRPr lang="ru-RU" sz="1200" dirty="0">
              <a:solidFill>
                <a:srgbClr val="7030A0"/>
              </a:solidFill>
            </a:endParaRPr>
          </a:p>
          <a:p>
            <a:r>
              <a:rPr lang="ru-RU" sz="1200" i="1" dirty="0"/>
              <a:t>Цель: </a:t>
            </a:r>
            <a:r>
              <a:rPr lang="ru-RU" sz="1200" dirty="0"/>
              <a:t>развивать вариативность мышления, уметь составлять совместный, последовательный текст.</a:t>
            </a:r>
          </a:p>
          <a:p>
            <a:r>
              <a:rPr lang="ru-RU" sz="1200" dirty="0"/>
              <a:t>Педагог. Как-то раз Оля... </a:t>
            </a:r>
            <a:r>
              <a:rPr lang="ru-RU" sz="1200" i="1" dirty="0"/>
              <a:t>(Дети предлагают варианты.) </a:t>
            </a:r>
            <a:r>
              <a:rPr lang="ru-RU" sz="1200" dirty="0"/>
              <a:t>и пошла в лес. Она... </a:t>
            </a:r>
            <a:r>
              <a:rPr lang="ru-RU" sz="1200" i="1" dirty="0"/>
              <a:t>(Дети продолжают.) </a:t>
            </a:r>
            <a:r>
              <a:rPr lang="ru-RU" sz="1200" dirty="0"/>
              <a:t>Дети взяли с собой... </a:t>
            </a:r>
            <a:r>
              <a:rPr lang="ru-RU" sz="1200" i="1" dirty="0"/>
              <a:t>(Варианты.) </a:t>
            </a:r>
            <a:r>
              <a:rPr lang="ru-RU" sz="1200" dirty="0"/>
              <a:t>На полянке... </a:t>
            </a:r>
            <a:r>
              <a:rPr lang="ru-RU" sz="1200" i="1" dirty="0"/>
              <a:t>(Варианты.) </a:t>
            </a:r>
            <a:r>
              <a:rPr lang="ru-RU" sz="1200" dirty="0"/>
              <a:t>А Оля... </a:t>
            </a:r>
            <a:r>
              <a:rPr lang="ru-RU" sz="1200" i="1" dirty="0"/>
              <a:t>(Дети заканчивают рассказ</a:t>
            </a:r>
            <a:r>
              <a:rPr lang="ru-RU" sz="1200" i="1" dirty="0" smtClean="0"/>
              <a:t>.)</a:t>
            </a:r>
            <a:endParaRPr lang="ru-RU" sz="1200" dirty="0"/>
          </a:p>
          <a:p>
            <a:r>
              <a:rPr lang="ru-RU" sz="1200" b="1" dirty="0">
                <a:solidFill>
                  <a:srgbClr val="7030A0"/>
                </a:solidFill>
              </a:rPr>
              <a:t>Охотник до сказок</a:t>
            </a:r>
            <a:endParaRPr lang="ru-RU" sz="1200" dirty="0">
              <a:solidFill>
                <a:srgbClr val="7030A0"/>
              </a:solidFill>
            </a:endParaRPr>
          </a:p>
          <a:p>
            <a:r>
              <a:rPr lang="ru-RU" sz="1200" i="1" dirty="0"/>
              <a:t>Цель: </a:t>
            </a:r>
            <a:r>
              <a:rPr lang="ru-RU" sz="1200" dirty="0"/>
              <a:t>учить придумывать разные варианты окончания сказки.</a:t>
            </a:r>
          </a:p>
          <a:p>
            <a:r>
              <a:rPr lang="ru-RU" sz="1200" dirty="0"/>
              <a:t>Педагог предлагает детям послушать незнакомую им сказку, у которой нет окончания и придумать для нее необычное завершение. Дети высказывают свои предложения</a:t>
            </a:r>
            <a:r>
              <a:rPr lang="ru-RU" sz="1200" dirty="0" smtClean="0"/>
              <a:t>.</a:t>
            </a:r>
            <a:endParaRPr lang="ru-RU" sz="1200" dirty="0"/>
          </a:p>
          <a:p>
            <a:r>
              <a:rPr lang="ru-RU" sz="1200" b="1" dirty="0">
                <a:solidFill>
                  <a:srgbClr val="7030A0"/>
                </a:solidFill>
              </a:rPr>
              <a:t>Придумай загадку</a:t>
            </a:r>
            <a:endParaRPr lang="ru-RU" sz="1200" dirty="0">
              <a:solidFill>
                <a:srgbClr val="7030A0"/>
              </a:solidFill>
            </a:endParaRPr>
          </a:p>
          <a:p>
            <a:r>
              <a:rPr lang="ru-RU" sz="1200" i="1" dirty="0"/>
              <a:t>Цель: </a:t>
            </a:r>
            <a:r>
              <a:rPr lang="ru-RU" sz="1200" dirty="0"/>
              <a:t>учить составлять загадки с опорой на схему.</a:t>
            </a:r>
          </a:p>
          <a:p>
            <a:r>
              <a:rPr lang="ru-RU" sz="1200" dirty="0"/>
              <a:t>Педагог предлагает детям придумать загадки по моделям-подсказкам (можно использовать любые модели, например, для описательных рассказов</a:t>
            </a:r>
            <a:r>
              <a:rPr lang="ru-RU" sz="1200" dirty="0" smtClean="0"/>
              <a:t>).</a:t>
            </a:r>
            <a:endParaRPr lang="ru-RU" sz="1200" dirty="0"/>
          </a:p>
          <a:p>
            <a:r>
              <a:rPr lang="ru-RU" sz="1200" b="1" dirty="0">
                <a:solidFill>
                  <a:srgbClr val="7030A0"/>
                </a:solidFill>
              </a:rPr>
              <a:t>Сочиняем сказку</a:t>
            </a:r>
            <a:endParaRPr lang="ru-RU" sz="1200" dirty="0">
              <a:solidFill>
                <a:srgbClr val="7030A0"/>
              </a:solidFill>
            </a:endParaRPr>
          </a:p>
          <a:p>
            <a:r>
              <a:rPr lang="ru-RU" sz="1200" i="1" dirty="0"/>
              <a:t>Цель: </a:t>
            </a:r>
            <a:r>
              <a:rPr lang="ru-RU" sz="1200" dirty="0"/>
              <a:t>развивать воображение при составлении коллективной сказки. Педагог предлагает детям сочинить одну общую сказку, дополняя по очереди фразы друг друга</a:t>
            </a:r>
            <a:r>
              <a:rPr lang="ru-RU" sz="1200" dirty="0" smtClean="0"/>
              <a:t>.</a:t>
            </a:r>
            <a:endParaRPr lang="ru-RU" sz="1200" dirty="0"/>
          </a:p>
          <a:p>
            <a:r>
              <a:rPr lang="ru-RU" sz="1200" b="1" dirty="0">
                <a:solidFill>
                  <a:srgbClr val="7030A0"/>
                </a:solidFill>
              </a:rPr>
              <a:t>Про девочку Машу</a:t>
            </a:r>
            <a:endParaRPr lang="ru-RU" sz="1200" dirty="0">
              <a:solidFill>
                <a:srgbClr val="7030A0"/>
              </a:solidFill>
            </a:endParaRPr>
          </a:p>
          <a:p>
            <a:r>
              <a:rPr lang="ru-RU" sz="1200" i="1" dirty="0"/>
              <a:t>Цель: </a:t>
            </a:r>
            <a:r>
              <a:rPr lang="ru-RU" sz="1200" dirty="0"/>
              <a:t>учить использовать прием реконструкции.</a:t>
            </a:r>
          </a:p>
          <a:p>
            <a:r>
              <a:rPr lang="ru-RU" sz="1200" dirty="0"/>
              <a:t>Педагог говорит детям, что они будут составлять сказки, и начинает: «Жила-была девочка Маша. Однажды пошла она в лес за грибами и заблудилась...». Далее дети придумывают сказочных героев, с которыми могла бы встретиться девочка.</a:t>
            </a:r>
          </a:p>
          <a:p>
            <a:r>
              <a:rPr lang="ru-RU" sz="1200" dirty="0"/>
              <a:t> </a:t>
            </a:r>
          </a:p>
          <a:p>
            <a:r>
              <a:rPr lang="ru-RU" sz="1200" dirty="0"/>
              <a:t> </a:t>
            </a:r>
          </a:p>
          <a:p>
            <a:r>
              <a:rPr lang="ru-RU"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92696"/>
            <a:ext cx="8064896" cy="3785652"/>
          </a:xfrm>
          <a:prstGeom prst="rect">
            <a:avLst/>
          </a:prstGeom>
        </p:spPr>
        <p:txBody>
          <a:bodyPr wrap="square">
            <a:spAutoFit/>
          </a:bodyPr>
          <a:lstStyle/>
          <a:p>
            <a:r>
              <a:rPr lang="ru-RU" sz="1200" dirty="0"/>
              <a:t>♦</a:t>
            </a:r>
            <a:r>
              <a:rPr lang="ru-RU" sz="1200" b="1" dirty="0"/>
              <a:t> С использованием приема составления образа из заданных элементов.</a:t>
            </a:r>
            <a:endParaRPr lang="ru-RU" sz="1200" dirty="0"/>
          </a:p>
          <a:p>
            <a:r>
              <a:rPr lang="ru-RU" sz="1200" b="1" dirty="0"/>
              <a:t> </a:t>
            </a:r>
            <a:endParaRPr lang="ru-RU" sz="1200" dirty="0"/>
          </a:p>
          <a:p>
            <a:pPr algn="ctr"/>
            <a:r>
              <a:rPr lang="ru-RU" sz="1200" b="1" i="1" dirty="0">
                <a:solidFill>
                  <a:srgbClr val="C00000"/>
                </a:solidFill>
              </a:rPr>
              <a:t>Для детей 3—4 лет</a:t>
            </a:r>
            <a:endParaRPr lang="ru-RU" sz="1200" dirty="0">
              <a:solidFill>
                <a:srgbClr val="C00000"/>
              </a:solidFill>
            </a:endParaRPr>
          </a:p>
          <a:p>
            <a:r>
              <a:rPr lang="ru-RU" sz="1200" b="1" i="1" dirty="0"/>
              <a:t> </a:t>
            </a:r>
            <a:endParaRPr lang="ru-RU" sz="1200" dirty="0"/>
          </a:p>
          <a:p>
            <a:r>
              <a:rPr lang="ru-RU" sz="1200" b="1" dirty="0"/>
              <a:t>Составление изображений объектов</a:t>
            </a:r>
            <a:endParaRPr lang="ru-RU" sz="1200" dirty="0"/>
          </a:p>
          <a:p>
            <a:r>
              <a:rPr lang="ru-RU" sz="1200" i="1" dirty="0"/>
              <a:t>Цель: </a:t>
            </a:r>
            <a:r>
              <a:rPr lang="ru-RU" sz="1200" dirty="0"/>
              <a:t>развивать творческие способности при конструировании с использованием геометрических фигур.</a:t>
            </a:r>
          </a:p>
          <a:p>
            <a:r>
              <a:rPr lang="ru-RU" sz="1200" dirty="0"/>
              <a:t>Педагог раздает детям геометрические фигуры, и предлагает выложить из них названные объекты, например: клоуна, домик, кошку, машину и др.</a:t>
            </a:r>
          </a:p>
          <a:p>
            <a:r>
              <a:rPr lang="ru-RU" sz="1200" dirty="0"/>
              <a:t> </a:t>
            </a:r>
          </a:p>
          <a:p>
            <a:r>
              <a:rPr lang="ru-RU" sz="1200" b="1" dirty="0"/>
              <a:t>Сложи рыбку</a:t>
            </a:r>
            <a:endParaRPr lang="ru-RU" sz="1200" dirty="0"/>
          </a:p>
          <a:p>
            <a:r>
              <a:rPr lang="ru-RU" sz="1200" i="1" dirty="0"/>
              <a:t>Цель: </a:t>
            </a:r>
            <a:r>
              <a:rPr lang="ru-RU" sz="1200" dirty="0"/>
              <a:t>упражнять в составлении предметов разных по форме, величине и цвету (конструктивный способ).</a:t>
            </a:r>
          </a:p>
          <a:p>
            <a:r>
              <a:rPr lang="ru-RU" sz="1200" dirty="0"/>
              <a:t>Дети вместе с педагогом рассматривают на </a:t>
            </a:r>
            <a:r>
              <a:rPr lang="ru-RU" sz="1200" dirty="0" err="1"/>
              <a:t>фланелеграфе</a:t>
            </a:r>
            <a:r>
              <a:rPr lang="ru-RU" sz="1200" dirty="0"/>
              <a:t> две фигурки, напоминающие тела рыб. На столе или полочке разложены остальные детали (плавники, хвосты и т.д.). Затем дети составляют из них красивых рыбок.</a:t>
            </a:r>
          </a:p>
          <a:p>
            <a:r>
              <a:rPr lang="ru-RU" sz="1200" dirty="0"/>
              <a:t> </a:t>
            </a:r>
          </a:p>
          <a:p>
            <a:r>
              <a:rPr lang="ru-RU" sz="1200" b="1" dirty="0"/>
              <a:t>Придумай животное</a:t>
            </a:r>
            <a:endParaRPr lang="ru-RU" sz="1200" dirty="0"/>
          </a:p>
          <a:p>
            <a:r>
              <a:rPr lang="ru-RU" sz="1200" i="1" dirty="0"/>
              <a:t>Цель: </a:t>
            </a:r>
            <a:r>
              <a:rPr lang="ru-RU" sz="1200" dirty="0"/>
              <a:t>учить комбинировать различные детали при создании нового образа.</a:t>
            </a:r>
          </a:p>
          <a:p>
            <a:r>
              <a:rPr lang="ru-RU" sz="1200" dirty="0"/>
              <a:t>Педагог предлагает детям создать необычное существо из имеющихся деталей (могут быть предложены фигуры, вырезки из книг и др.).</a:t>
            </a:r>
          </a:p>
          <a:p>
            <a:r>
              <a:rPr lang="ru-RU" sz="1200" dirty="0"/>
              <a:t> </a:t>
            </a:r>
          </a:p>
        </p:txBody>
      </p:sp>
    </p:spTree>
    <p:extLst>
      <p:ext uri="{BB962C8B-B14F-4D97-AF65-F5344CB8AC3E}">
        <p14:creationId xmlns:p14="http://schemas.microsoft.com/office/powerpoint/2010/main" val="117443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32656"/>
            <a:ext cx="7992888" cy="6278642"/>
          </a:xfrm>
          <a:prstGeom prst="rect">
            <a:avLst/>
          </a:prstGeom>
        </p:spPr>
        <p:txBody>
          <a:bodyPr wrap="square">
            <a:spAutoFit/>
          </a:bodyPr>
          <a:lstStyle/>
          <a:p>
            <a:pPr algn="ctr"/>
            <a:r>
              <a:rPr lang="ru-RU" sz="1200" b="1" i="1" dirty="0">
                <a:solidFill>
                  <a:srgbClr val="C00000"/>
                </a:solidFill>
              </a:rPr>
              <a:t>Для детей 4—5 лет</a:t>
            </a:r>
            <a:endParaRPr lang="ru-RU" sz="1200" dirty="0">
              <a:solidFill>
                <a:srgbClr val="C00000"/>
              </a:solidFill>
            </a:endParaRPr>
          </a:p>
          <a:p>
            <a:r>
              <a:rPr lang="ru-RU" sz="1200" b="1" i="1" dirty="0"/>
              <a:t> </a:t>
            </a:r>
            <a:endParaRPr lang="ru-RU" sz="1200" dirty="0"/>
          </a:p>
          <a:p>
            <a:r>
              <a:rPr lang="ru-RU" sz="1200" b="1" dirty="0">
                <a:solidFill>
                  <a:srgbClr val="7030A0"/>
                </a:solidFill>
              </a:rPr>
              <a:t>Конструирование фраз</a:t>
            </a:r>
            <a:endParaRPr lang="ru-RU" sz="1200" dirty="0">
              <a:solidFill>
                <a:srgbClr val="7030A0"/>
              </a:solidFill>
            </a:endParaRPr>
          </a:p>
          <a:p>
            <a:r>
              <a:rPr lang="ru-RU" sz="1200" i="1" dirty="0"/>
              <a:t>Цель: </a:t>
            </a:r>
            <a:r>
              <a:rPr lang="ru-RU" sz="1200" dirty="0"/>
              <a:t>развивать навыки творческого конструирования образов фантазии при корректирующей функции мышления.</a:t>
            </a:r>
          </a:p>
          <a:p>
            <a:r>
              <a:rPr lang="ru-RU" sz="1200" dirty="0"/>
              <a:t>Педагог раздает детям картинки и предлагает подобрать пары и соединить их в слова (например, пирог с капустой, сыр лисы и др.). Дети могут варьировать соединения картинок.</a:t>
            </a:r>
          </a:p>
          <a:p>
            <a:r>
              <a:rPr lang="ru-RU" sz="1200" dirty="0"/>
              <a:t> </a:t>
            </a:r>
          </a:p>
          <a:p>
            <a:r>
              <a:rPr lang="ru-RU" sz="1200" b="1" dirty="0">
                <a:solidFill>
                  <a:srgbClr val="7030A0"/>
                </a:solidFill>
              </a:rPr>
              <a:t>Художник в зоопарке</a:t>
            </a:r>
            <a:endParaRPr lang="ru-RU" sz="1200" dirty="0">
              <a:solidFill>
                <a:srgbClr val="7030A0"/>
              </a:solidFill>
            </a:endParaRPr>
          </a:p>
          <a:p>
            <a:r>
              <a:rPr lang="ru-RU" sz="1200" i="1" dirty="0"/>
              <a:t>Цель: </a:t>
            </a:r>
            <a:r>
              <a:rPr lang="ru-RU" sz="1200" dirty="0"/>
              <a:t>учить комбинировать различные детали при создании нового образа.</a:t>
            </a:r>
          </a:p>
          <a:p>
            <a:r>
              <a:rPr lang="ru-RU" sz="1200" dirty="0"/>
              <a:t>Педагог. Два волшебника Разделяй и Соединяй побывали в зоопарке. Идет первый волшебник и все разъединяет. Второй — очень рассеянный, поэтому соединяет все как попало. Представьте, что после этого получилось в зоопарке, и изобразите с помощью деталей.</a:t>
            </a:r>
          </a:p>
          <a:p>
            <a:r>
              <a:rPr lang="ru-RU" sz="1200" dirty="0"/>
              <a:t>Дети выполняют.</a:t>
            </a:r>
          </a:p>
          <a:p>
            <a:r>
              <a:rPr lang="ru-RU" sz="1200" dirty="0"/>
              <a:t> </a:t>
            </a:r>
          </a:p>
          <a:p>
            <a:r>
              <a:rPr lang="ru-RU" sz="1200" b="1" dirty="0">
                <a:solidFill>
                  <a:srgbClr val="7030A0"/>
                </a:solidFill>
              </a:rPr>
              <a:t>Волшебный круг</a:t>
            </a:r>
            <a:endParaRPr lang="ru-RU" sz="1200" dirty="0">
              <a:solidFill>
                <a:srgbClr val="7030A0"/>
              </a:solidFill>
            </a:endParaRPr>
          </a:p>
          <a:p>
            <a:r>
              <a:rPr lang="ru-RU" sz="1200" i="1" dirty="0"/>
              <a:t>Цель: </a:t>
            </a:r>
            <a:r>
              <a:rPr lang="ru-RU" sz="1200" dirty="0"/>
              <a:t>развивать творческие способности при конструировании с использованием геометрических фигур.</a:t>
            </a:r>
          </a:p>
          <a:p>
            <a:r>
              <a:rPr lang="ru-RU" sz="1200" dirty="0"/>
              <a:t>Педагог дает детям круг, разрезанный на семь частей. Из них равны между собой две, похожие на овал, и две, имеющие сходство с треугольником, остальные три — разные по форме и размеру. Из этих частей дети составляют различные изображения.</a:t>
            </a:r>
          </a:p>
          <a:p>
            <a:r>
              <a:rPr lang="ru-RU" sz="1200" dirty="0"/>
              <a:t> </a:t>
            </a:r>
          </a:p>
          <a:p>
            <a:r>
              <a:rPr lang="ru-RU" sz="1200" b="1" dirty="0">
                <a:solidFill>
                  <a:srgbClr val="7030A0"/>
                </a:solidFill>
              </a:rPr>
              <a:t>Активные буквы</a:t>
            </a:r>
            <a:endParaRPr lang="ru-RU" sz="1200" dirty="0">
              <a:solidFill>
                <a:srgbClr val="7030A0"/>
              </a:solidFill>
            </a:endParaRPr>
          </a:p>
          <a:p>
            <a:r>
              <a:rPr lang="ru-RU" sz="1200" i="1" dirty="0"/>
              <a:t>Цель: </a:t>
            </a:r>
            <a:r>
              <a:rPr lang="ru-RU" sz="1200" dirty="0"/>
              <a:t>учить подбирать слова на заданные буквы. Дети придумывают действие (предмет или др.) на заданную букву</a:t>
            </a:r>
            <a:r>
              <a:rPr lang="ru-RU" sz="1200" dirty="0" smtClean="0"/>
              <a:t>.</a:t>
            </a:r>
          </a:p>
          <a:p>
            <a:endParaRPr lang="ru-RU" sz="1200" dirty="0"/>
          </a:p>
          <a:p>
            <a:r>
              <a:rPr lang="ru-RU" sz="1200" b="1" dirty="0">
                <a:solidFill>
                  <a:srgbClr val="7030A0"/>
                </a:solidFill>
              </a:rPr>
              <a:t>Сказочная птица</a:t>
            </a:r>
            <a:endParaRPr lang="ru-RU" sz="1200" dirty="0">
              <a:solidFill>
                <a:srgbClr val="7030A0"/>
              </a:solidFill>
            </a:endParaRPr>
          </a:p>
          <a:p>
            <a:r>
              <a:rPr lang="ru-RU" sz="1200" b="1" i="1" dirty="0"/>
              <a:t>Цели:</a:t>
            </a:r>
            <a:endParaRPr lang="ru-RU" sz="1200" dirty="0"/>
          </a:p>
          <a:p>
            <a:pPr lvl="0"/>
            <a:r>
              <a:rPr lang="ru-RU" sz="1200" dirty="0"/>
              <a:t>упражнять в передаче формы и расположения частей птицы;</a:t>
            </a:r>
          </a:p>
          <a:p>
            <a:pPr lvl="0"/>
            <a:r>
              <a:rPr lang="ru-RU" sz="1200" dirty="0"/>
              <a:t>развивать фантазию.</a:t>
            </a:r>
          </a:p>
          <a:p>
            <a:r>
              <a:rPr lang="ru-RU" sz="1200" dirty="0"/>
              <a:t>Педагог раздает детям 8—10 овалов разной величины, формы и цвета; отдельные части птиц (разной формы, величины и цвета). Дети придумывают и составляют свою сказочную птицу.</a:t>
            </a:r>
          </a:p>
          <a:p>
            <a:r>
              <a:rPr lang="ru-RU" sz="1200" dirty="0"/>
              <a:t> </a:t>
            </a:r>
          </a:p>
          <a:p>
            <a:r>
              <a:rPr lang="ru-RU" b="1" dirty="0"/>
              <a:t> </a:t>
            </a:r>
            <a:endParaRPr lang="ru-RU" dirty="0"/>
          </a:p>
        </p:txBody>
      </p:sp>
    </p:spTree>
    <p:extLst>
      <p:ext uri="{BB962C8B-B14F-4D97-AF65-F5344CB8AC3E}">
        <p14:creationId xmlns:p14="http://schemas.microsoft.com/office/powerpoint/2010/main" val="45930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751344"/>
            <a:ext cx="7632848" cy="5262979"/>
          </a:xfrm>
          <a:prstGeom prst="rect">
            <a:avLst/>
          </a:prstGeom>
        </p:spPr>
        <p:txBody>
          <a:bodyPr wrap="square">
            <a:spAutoFit/>
          </a:bodyPr>
          <a:lstStyle/>
          <a:p>
            <a:r>
              <a:rPr lang="ru-RU" sz="1200" b="1" dirty="0"/>
              <a:t>♦ </a:t>
            </a:r>
            <a:r>
              <a:rPr lang="ru-RU" sz="1200" b="1" dirty="0">
                <a:solidFill>
                  <a:srgbClr val="7030A0"/>
                </a:solidFill>
              </a:rPr>
              <a:t>С использованием приема применения предметов в другом качестве.</a:t>
            </a:r>
            <a:endParaRPr lang="ru-RU" sz="1200" dirty="0">
              <a:solidFill>
                <a:srgbClr val="7030A0"/>
              </a:solidFill>
            </a:endParaRPr>
          </a:p>
          <a:p>
            <a:r>
              <a:rPr lang="ru-RU" sz="1200" b="1" i="1" dirty="0"/>
              <a:t> </a:t>
            </a:r>
            <a:endParaRPr lang="ru-RU" sz="1200" dirty="0"/>
          </a:p>
          <a:p>
            <a:pPr algn="ctr"/>
            <a:r>
              <a:rPr lang="ru-RU" sz="1200" b="1" i="1" dirty="0">
                <a:solidFill>
                  <a:srgbClr val="C00000"/>
                </a:solidFill>
              </a:rPr>
              <a:t>Для детей 4—5 лет</a:t>
            </a:r>
            <a:endParaRPr lang="ru-RU" sz="1200" dirty="0">
              <a:solidFill>
                <a:srgbClr val="C00000"/>
              </a:solidFill>
            </a:endParaRPr>
          </a:p>
          <a:p>
            <a:pPr algn="ctr"/>
            <a:r>
              <a:rPr lang="ru-RU" sz="1200" i="1" dirty="0"/>
              <a:t> </a:t>
            </a:r>
            <a:endParaRPr lang="ru-RU" sz="1200" dirty="0"/>
          </a:p>
          <a:p>
            <a:r>
              <a:rPr lang="ru-RU" sz="1200" b="1" dirty="0">
                <a:solidFill>
                  <a:srgbClr val="7030A0"/>
                </a:solidFill>
              </a:rPr>
              <a:t>Чем может быть...</a:t>
            </a:r>
            <a:endParaRPr lang="ru-RU" sz="1200" dirty="0">
              <a:solidFill>
                <a:srgbClr val="7030A0"/>
              </a:solidFill>
            </a:endParaRPr>
          </a:p>
          <a:p>
            <a:r>
              <a:rPr lang="ru-RU" sz="1200" i="1" dirty="0"/>
              <a:t>Цель: </a:t>
            </a:r>
            <a:r>
              <a:rPr lang="ru-RU" sz="1200" dirty="0"/>
              <a:t>учить придумывать новое применение знакомым предметам. Педагог раздает детям палочки, пуговицы, трубочки, колечки и др. Дети выполняют задание.</a:t>
            </a:r>
          </a:p>
          <a:p>
            <a:r>
              <a:rPr lang="ru-RU" sz="1200" dirty="0"/>
              <a:t> </a:t>
            </a:r>
          </a:p>
          <a:p>
            <a:r>
              <a:rPr lang="ru-RU" sz="1200" b="1" dirty="0">
                <a:solidFill>
                  <a:srgbClr val="7030A0"/>
                </a:solidFill>
              </a:rPr>
              <a:t>Портрет из пуговиц</a:t>
            </a:r>
            <a:endParaRPr lang="ru-RU" sz="1200" dirty="0">
              <a:solidFill>
                <a:srgbClr val="7030A0"/>
              </a:solidFill>
            </a:endParaRPr>
          </a:p>
          <a:p>
            <a:r>
              <a:rPr lang="ru-RU" sz="1200" i="1" dirty="0"/>
              <a:t>Цель: </a:t>
            </a:r>
            <a:r>
              <a:rPr lang="ru-RU" sz="1200" dirty="0"/>
              <a:t>учить выполнять аппликации из пуговиц.</a:t>
            </a:r>
          </a:p>
          <a:p>
            <a:r>
              <a:rPr lang="ru-RU" sz="1200" dirty="0"/>
              <a:t>Педагог рассказывает детям, что создать портрет можно разными средствами: краской, соломкой, пластилином, лоскутами ткани, показывает пуговицы и предлагает каждому ребенку портрет для копирования с помощью пуговиц.</a:t>
            </a:r>
          </a:p>
          <a:p>
            <a:r>
              <a:rPr lang="ru-RU" sz="1200" dirty="0"/>
              <a:t> </a:t>
            </a:r>
          </a:p>
          <a:p>
            <a:r>
              <a:rPr lang="ru-RU" sz="1200" b="1" dirty="0">
                <a:solidFill>
                  <a:srgbClr val="7030A0"/>
                </a:solidFill>
              </a:rPr>
              <a:t>Смешная путаница</a:t>
            </a:r>
            <a:endParaRPr lang="ru-RU" sz="1200" dirty="0">
              <a:solidFill>
                <a:srgbClr val="7030A0"/>
              </a:solidFill>
            </a:endParaRPr>
          </a:p>
          <a:p>
            <a:r>
              <a:rPr lang="ru-RU" sz="1200" i="1" dirty="0"/>
              <a:t>Цель: </a:t>
            </a:r>
            <a:r>
              <a:rPr lang="ru-RU" sz="1200" dirty="0"/>
              <a:t>учить игровому и функциональному замещению предметов.</a:t>
            </a:r>
          </a:p>
          <a:p>
            <a:r>
              <a:rPr lang="ru-RU" sz="1200" dirty="0"/>
              <a:t>Педагог раздает набор из 16 небольших предметов: коробочка, карандаш, наперсток, лоскуток, ластик, шарик, кубик, бочонок из лото, флакончик, кусочек меха, пластилиновая колбаска, веревочка, набор счетных палочек, четыре пуговицы разной величины, спичечный коробок и т.д. Раскладывает все предметы перед собой на подносе, показывает их детям и просит определить, как можно было бы играть с ними, если бы не было игрушек, какие игрушки они могли бы заменить. При этом педагог называет такие предметы, как ножик, постель для куклы, чашка, корзинка и т.п., предлагая каждому ребенку выбрать для них заместителей.</a:t>
            </a:r>
          </a:p>
          <a:p>
            <a:r>
              <a:rPr lang="ru-RU" sz="1200" dirty="0"/>
              <a:t>Затем он дает задание играющим по очереди выполнить называемые им действия, подбирая для этого подходящие предметы из набора: отрезать ножом кусочек колбасы; постирать белье; налить воды из чайника в чашку; пропылесосить ковер; сделать укол пациенту; приготовить постель для куклы; собрать яблоки в корзину; разрубить топором полено и т.п.</a:t>
            </a:r>
          </a:p>
        </p:txBody>
      </p:sp>
    </p:spTree>
    <p:extLst>
      <p:ext uri="{BB962C8B-B14F-4D97-AF65-F5344CB8AC3E}">
        <p14:creationId xmlns:p14="http://schemas.microsoft.com/office/powerpoint/2010/main" val="2729395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548680"/>
            <a:ext cx="7920880" cy="6370975"/>
          </a:xfrm>
          <a:prstGeom prst="rect">
            <a:avLst/>
          </a:prstGeom>
        </p:spPr>
        <p:txBody>
          <a:bodyPr wrap="square">
            <a:spAutoFit/>
          </a:bodyPr>
          <a:lstStyle/>
          <a:p>
            <a:pPr algn="ctr"/>
            <a:r>
              <a:rPr lang="ru-RU" sz="1200" dirty="0"/>
              <a:t>♦</a:t>
            </a:r>
            <a:r>
              <a:rPr lang="ru-RU" sz="1200" b="1" dirty="0"/>
              <a:t> </a:t>
            </a:r>
            <a:r>
              <a:rPr lang="ru-RU" sz="1200" b="1" dirty="0">
                <a:solidFill>
                  <a:srgbClr val="7030A0"/>
                </a:solidFill>
              </a:rPr>
              <a:t>С использованием приема решения проблемных ситуаций.</a:t>
            </a:r>
            <a:endParaRPr lang="ru-RU" sz="1200" dirty="0">
              <a:solidFill>
                <a:srgbClr val="7030A0"/>
              </a:solidFill>
            </a:endParaRPr>
          </a:p>
          <a:p>
            <a:pPr algn="ctr"/>
            <a:r>
              <a:rPr lang="ru-RU" sz="1200" b="1" i="1" dirty="0">
                <a:solidFill>
                  <a:srgbClr val="7030A0"/>
                </a:solidFill>
              </a:rPr>
              <a:t> </a:t>
            </a:r>
            <a:endParaRPr lang="ru-RU" sz="1200" dirty="0">
              <a:solidFill>
                <a:srgbClr val="7030A0"/>
              </a:solidFill>
            </a:endParaRPr>
          </a:p>
          <a:p>
            <a:pPr algn="ctr"/>
            <a:r>
              <a:rPr lang="ru-RU" sz="1200" b="1" i="1" dirty="0">
                <a:solidFill>
                  <a:srgbClr val="C00000"/>
                </a:solidFill>
              </a:rPr>
              <a:t>Для детей 4—5 лет</a:t>
            </a:r>
            <a:endParaRPr lang="ru-RU" sz="1200" dirty="0">
              <a:solidFill>
                <a:srgbClr val="C00000"/>
              </a:solidFill>
            </a:endParaRPr>
          </a:p>
          <a:p>
            <a:endParaRPr lang="ru-RU" sz="1200" dirty="0"/>
          </a:p>
          <a:p>
            <a:r>
              <a:rPr lang="ru-RU" sz="1200" b="1" dirty="0">
                <a:solidFill>
                  <a:srgbClr val="7030A0"/>
                </a:solidFill>
              </a:rPr>
              <a:t>Как вытянуть репку?</a:t>
            </a:r>
            <a:endParaRPr lang="ru-RU" sz="1200" dirty="0">
              <a:solidFill>
                <a:srgbClr val="7030A0"/>
              </a:solidFill>
            </a:endParaRPr>
          </a:p>
          <a:p>
            <a:r>
              <a:rPr lang="ru-RU" sz="1200" i="1" dirty="0"/>
              <a:t>Цель: </a:t>
            </a:r>
            <a:r>
              <a:rPr lang="ru-RU" sz="1200" dirty="0"/>
              <a:t>учить искать выходы из проблемных ситуаций.</a:t>
            </a:r>
          </a:p>
          <a:p>
            <a:r>
              <a:rPr lang="ru-RU" sz="1200" dirty="0"/>
              <a:t>Педагог вспоминает с детьми сказку «Репка», затем сообщает, что в новой сказке дед жил один и ему некого было позвать на помощь. Как помочь деду вытянуть репку?</a:t>
            </a:r>
          </a:p>
          <a:p>
            <a:r>
              <a:rPr lang="ru-RU" sz="1200" dirty="0"/>
              <a:t> </a:t>
            </a:r>
          </a:p>
          <a:p>
            <a:r>
              <a:rPr lang="ru-RU" sz="1200" b="1" dirty="0">
                <a:solidFill>
                  <a:srgbClr val="7030A0"/>
                </a:solidFill>
              </a:rPr>
              <a:t>Помоги героям</a:t>
            </a:r>
            <a:endParaRPr lang="ru-RU" sz="1200" dirty="0">
              <a:solidFill>
                <a:srgbClr val="7030A0"/>
              </a:solidFill>
            </a:endParaRPr>
          </a:p>
          <a:p>
            <a:r>
              <a:rPr lang="ru-RU" sz="1200" i="1" dirty="0"/>
              <a:t>Цель: </a:t>
            </a:r>
            <a:r>
              <a:rPr lang="ru-RU" sz="1200" dirty="0"/>
              <a:t>та же.</a:t>
            </a:r>
          </a:p>
          <a:p>
            <a:r>
              <a:rPr lang="ru-RU" sz="1200" dirty="0"/>
              <a:t>Педагог показывает рисунок, на котором Мальвина, Буратино и Пьеро хотят перебраться через бурную речку, чтобы попасть в харчевню. Дети должны придумать, как это можно сделать.</a:t>
            </a:r>
          </a:p>
          <a:p>
            <a:r>
              <a:rPr lang="ru-RU" sz="1200" dirty="0"/>
              <a:t> </a:t>
            </a:r>
          </a:p>
          <a:p>
            <a:r>
              <a:rPr lang="ru-RU" sz="1200" b="1" dirty="0">
                <a:solidFill>
                  <a:srgbClr val="7030A0"/>
                </a:solidFill>
              </a:rPr>
              <a:t>Гигантский цветок</a:t>
            </a:r>
            <a:endParaRPr lang="ru-RU" sz="1200" dirty="0">
              <a:solidFill>
                <a:srgbClr val="7030A0"/>
              </a:solidFill>
            </a:endParaRPr>
          </a:p>
          <a:p>
            <a:r>
              <a:rPr lang="ru-RU" sz="1200" i="1" dirty="0"/>
              <a:t>Цель: </a:t>
            </a:r>
            <a:r>
              <a:rPr lang="ru-RU" sz="1200" dirty="0"/>
              <a:t>та же.</a:t>
            </a:r>
          </a:p>
          <a:p>
            <a:r>
              <a:rPr lang="ru-RU" sz="1200" dirty="0"/>
              <a:t>Педагог рассказывает, что </a:t>
            </a:r>
            <a:r>
              <a:rPr lang="ru-RU" sz="1200" dirty="0" err="1"/>
              <a:t>Дюймовочка</a:t>
            </a:r>
            <a:r>
              <a:rPr lang="ru-RU" sz="1200" dirty="0"/>
              <a:t> оказалась на </a:t>
            </a:r>
            <a:r>
              <a:rPr lang="ru-RU" sz="1200" dirty="0" err="1"/>
              <a:t>шгантском</a:t>
            </a:r>
            <a:r>
              <a:rPr lang="ru-RU" sz="1200" dirty="0"/>
              <a:t> цветке, растущем на воде. Детям предлагается придумать, как можно помочь ей спуститься, используя предметы, изображенные под рисунком.</a:t>
            </a:r>
          </a:p>
          <a:p>
            <a:r>
              <a:rPr lang="ru-RU" sz="1200" dirty="0"/>
              <a:t> </a:t>
            </a:r>
          </a:p>
          <a:p>
            <a:r>
              <a:rPr lang="ru-RU" sz="1200" b="1" dirty="0">
                <a:solidFill>
                  <a:srgbClr val="7030A0"/>
                </a:solidFill>
              </a:rPr>
              <a:t>Помогите принцу</a:t>
            </a:r>
            <a:endParaRPr lang="ru-RU" sz="1200" dirty="0">
              <a:solidFill>
                <a:srgbClr val="7030A0"/>
              </a:solidFill>
            </a:endParaRPr>
          </a:p>
          <a:p>
            <a:r>
              <a:rPr lang="ru-RU" sz="1200" i="1" dirty="0"/>
              <a:t>Цель: </a:t>
            </a:r>
            <a:r>
              <a:rPr lang="ru-RU" sz="1200" dirty="0"/>
              <a:t>та же.</a:t>
            </a:r>
          </a:p>
          <a:p>
            <a:r>
              <a:rPr lang="ru-RU" sz="1200" dirty="0"/>
              <a:t>Педагог говорит детям, что они могут помочь принцу спасти принцессу из плена злого дракона, используя предметы, изображенные под рисунком.</a:t>
            </a:r>
          </a:p>
          <a:p>
            <a:r>
              <a:rPr lang="ru-RU" sz="1200" dirty="0"/>
              <a:t>Детям нужно придумать как можно больше вариантов спасения принцессы.</a:t>
            </a:r>
          </a:p>
          <a:p>
            <a:endParaRPr lang="ru-RU" sz="1200" dirty="0">
              <a:solidFill>
                <a:srgbClr val="7030A0"/>
              </a:solidFill>
            </a:endParaRPr>
          </a:p>
          <a:p>
            <a:r>
              <a:rPr lang="ru-RU" sz="1200" b="1" dirty="0">
                <a:solidFill>
                  <a:srgbClr val="7030A0"/>
                </a:solidFill>
              </a:rPr>
              <a:t>Волшебные превращения </a:t>
            </a:r>
            <a:endParaRPr lang="ru-RU" sz="1200" b="1" dirty="0" smtClean="0">
              <a:solidFill>
                <a:srgbClr val="7030A0"/>
              </a:solidFill>
            </a:endParaRPr>
          </a:p>
          <a:p>
            <a:r>
              <a:rPr lang="ru-RU" sz="1200" i="1" dirty="0" smtClean="0"/>
              <a:t>Цель</a:t>
            </a:r>
            <a:r>
              <a:rPr lang="ru-RU" sz="1200" i="1" dirty="0"/>
              <a:t>: </a:t>
            </a:r>
            <a:r>
              <a:rPr lang="ru-RU" sz="1200" dirty="0"/>
              <a:t>учить придумывать следствия невероятных событий. Педагог. Представьте, что вы уменьшились до размеров муравья. Придумайте.</a:t>
            </a:r>
          </a:p>
          <a:p>
            <a:r>
              <a:rPr lang="ru-RU" sz="1200" dirty="0"/>
              <a:t>Какое у вас будет любимое занятие?</a:t>
            </a:r>
          </a:p>
          <a:p>
            <a:r>
              <a:rPr lang="ru-RU" sz="1200" dirty="0"/>
              <a:t>Дети отвечают. Чего бы вы опасались? Дети отвечают.</a:t>
            </a:r>
          </a:p>
          <a:p>
            <a:r>
              <a:rPr lang="ru-RU" sz="1200" dirty="0"/>
              <a:t>Через какое время вы бы захотели вновь стать большими? Почему? Дети отвечают.</a:t>
            </a:r>
          </a:p>
          <a:p>
            <a:r>
              <a:rPr lang="ru-RU" sz="1200" dirty="0"/>
              <a:t> </a:t>
            </a:r>
          </a:p>
          <a:p>
            <a:endParaRPr lang="ru-RU" sz="1200" dirty="0"/>
          </a:p>
        </p:txBody>
      </p:sp>
    </p:spTree>
    <p:extLst>
      <p:ext uri="{BB962C8B-B14F-4D97-AF65-F5344CB8AC3E}">
        <p14:creationId xmlns:p14="http://schemas.microsoft.com/office/powerpoint/2010/main" val="2612202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548680"/>
            <a:ext cx="7920880" cy="6278642"/>
          </a:xfrm>
          <a:prstGeom prst="rect">
            <a:avLst/>
          </a:prstGeom>
        </p:spPr>
        <p:txBody>
          <a:bodyPr wrap="square">
            <a:spAutoFit/>
          </a:bodyPr>
          <a:lstStyle/>
          <a:p>
            <a:pPr algn="ctr"/>
            <a:endParaRPr lang="ru-RU" sz="1200" dirty="0" smtClean="0">
              <a:solidFill>
                <a:srgbClr val="C00000"/>
              </a:solidFill>
            </a:endParaRPr>
          </a:p>
          <a:p>
            <a:pPr algn="ctr"/>
            <a:r>
              <a:rPr lang="ru-RU" sz="1200" dirty="0" smtClean="0">
                <a:solidFill>
                  <a:srgbClr val="C00000"/>
                </a:solidFill>
              </a:rPr>
              <a:t>♦ </a:t>
            </a:r>
            <a:r>
              <a:rPr lang="ru-RU" sz="1200" b="1" dirty="0">
                <a:solidFill>
                  <a:srgbClr val="C00000"/>
                </a:solidFill>
              </a:rPr>
              <a:t>С использованием приема преобразования и усовершенствования предметов.</a:t>
            </a:r>
            <a:endParaRPr lang="ru-RU" sz="1200" dirty="0">
              <a:solidFill>
                <a:srgbClr val="C00000"/>
              </a:solidFill>
            </a:endParaRPr>
          </a:p>
          <a:p>
            <a:r>
              <a:rPr lang="ru-RU" sz="1200" b="1" i="1" dirty="0"/>
              <a:t> </a:t>
            </a:r>
            <a:endParaRPr lang="ru-RU" sz="1200" dirty="0"/>
          </a:p>
          <a:p>
            <a:pPr algn="ctr"/>
            <a:r>
              <a:rPr lang="ru-RU" sz="1200" b="1" i="1" dirty="0">
                <a:solidFill>
                  <a:srgbClr val="C00000"/>
                </a:solidFill>
              </a:rPr>
              <a:t>Для детей 4—5 </a:t>
            </a:r>
            <a:r>
              <a:rPr lang="ru-RU" sz="1200" b="1" i="1" dirty="0" smtClean="0">
                <a:solidFill>
                  <a:srgbClr val="C00000"/>
                </a:solidFill>
              </a:rPr>
              <a:t>лет</a:t>
            </a:r>
            <a:endParaRPr lang="ru-RU" sz="1200" dirty="0"/>
          </a:p>
          <a:p>
            <a:r>
              <a:rPr lang="ru-RU" sz="1200" b="1" dirty="0"/>
              <a:t>Любимая игрушка</a:t>
            </a:r>
            <a:endParaRPr lang="ru-RU" sz="1200" dirty="0"/>
          </a:p>
          <a:p>
            <a:r>
              <a:rPr lang="ru-RU" sz="1200" i="1" dirty="0"/>
              <a:t>Цель: </a:t>
            </a:r>
            <a:r>
              <a:rPr lang="ru-RU" sz="1200" dirty="0"/>
              <a:t>развивать умение преобразовывать предмет с использованием приема акцентирования.</a:t>
            </a:r>
          </a:p>
          <a:p>
            <a:r>
              <a:rPr lang="ru-RU" sz="1200" dirty="0"/>
              <a:t>Педагог предлагает детям нарисовать свою любимую игрушку, подумать и рассказать, что можно сделать, чтобы она стала более смешной и забавной</a:t>
            </a:r>
            <a:r>
              <a:rPr lang="ru-RU" sz="1200" dirty="0" smtClean="0"/>
              <a:t>.</a:t>
            </a:r>
            <a:endParaRPr lang="ru-RU" sz="1200" dirty="0"/>
          </a:p>
          <a:p>
            <a:r>
              <a:rPr lang="ru-RU" sz="1200" b="1" dirty="0"/>
              <a:t>Наоборот</a:t>
            </a:r>
            <a:endParaRPr lang="ru-RU" sz="1200" dirty="0"/>
          </a:p>
          <a:p>
            <a:r>
              <a:rPr lang="ru-RU" sz="1200" i="1" dirty="0"/>
              <a:t>Цель: </a:t>
            </a:r>
            <a:r>
              <a:rPr lang="ru-RU" sz="1200" dirty="0"/>
              <a:t>учить создавать новые образы с использованием приема гиперболизации.</a:t>
            </a:r>
          </a:p>
          <a:p>
            <a:r>
              <a:rPr lang="ru-RU" sz="1200" dirty="0"/>
              <a:t>Педагог дает детям задание изменить предметы (например, стол, чашки, шкаф, платье и т.п.), сделав маленькое большим, и наоборот, и подумать, что тогда получится</a:t>
            </a:r>
            <a:r>
              <a:rPr lang="ru-RU" sz="1200" dirty="0" smtClean="0"/>
              <a:t>.</a:t>
            </a:r>
            <a:endParaRPr lang="ru-RU" sz="1200" dirty="0"/>
          </a:p>
          <a:p>
            <a:r>
              <a:rPr lang="ru-RU" sz="1200" b="1" dirty="0"/>
              <a:t>Фантастическое животное</a:t>
            </a:r>
            <a:endParaRPr lang="ru-RU" sz="1200" dirty="0"/>
          </a:p>
          <a:p>
            <a:r>
              <a:rPr lang="ru-RU" sz="1200" i="1" dirty="0"/>
              <a:t>Цель: </a:t>
            </a:r>
            <a:r>
              <a:rPr lang="ru-RU" sz="1200" dirty="0"/>
              <a:t>развивать умение преобразовывать предмет. Педагог раздает детям рисунки с разными животными. Что можно дорисовать, чтобы сделать его необычным и забавным</a:t>
            </a:r>
            <a:r>
              <a:rPr lang="ru-RU" sz="1200" dirty="0" smtClean="0"/>
              <a:t>?</a:t>
            </a:r>
            <a:endParaRPr lang="ru-RU" dirty="0"/>
          </a:p>
          <a:p>
            <a:r>
              <a:rPr lang="ru-RU" sz="1200" b="1" dirty="0"/>
              <a:t>Расколдуй</a:t>
            </a:r>
            <a:endParaRPr lang="ru-RU" sz="1200" dirty="0"/>
          </a:p>
          <a:p>
            <a:r>
              <a:rPr lang="ru-RU" sz="1200" i="1" dirty="0"/>
              <a:t>Цели:</a:t>
            </a:r>
            <a:endParaRPr lang="ru-RU" sz="1200" dirty="0"/>
          </a:p>
          <a:p>
            <a:pPr lvl="0"/>
            <a:r>
              <a:rPr lang="ru-RU" sz="1200" dirty="0"/>
              <a:t>развивать наблюдательность, внимание, способность к анализу;</a:t>
            </a:r>
          </a:p>
          <a:p>
            <a:pPr lvl="0"/>
            <a:r>
              <a:rPr lang="ru-RU" sz="1200" dirty="0"/>
              <a:t>упражнять в создании фантастических образов животных.</a:t>
            </a:r>
          </a:p>
          <a:p>
            <a:r>
              <a:rPr lang="ru-RU" sz="1200" dirty="0"/>
              <a:t>Педагог показывает рисунки фантастических животных, предлагает детям выделить части тела, соотнести их с геометрическими эталонами. Дает задание «расколдовать» их и превратить в реальных животных, используя способ наложения на ту часть, где произошло «колдовство</a:t>
            </a:r>
            <a:r>
              <a:rPr lang="ru-RU" sz="1200" dirty="0" smtClean="0"/>
              <a:t>».</a:t>
            </a:r>
            <a:endParaRPr lang="ru-RU" sz="1200" dirty="0"/>
          </a:p>
          <a:p>
            <a:r>
              <a:rPr lang="ru-RU" sz="1200" b="1" dirty="0"/>
              <a:t>Буквы в рисунках</a:t>
            </a:r>
            <a:endParaRPr lang="ru-RU" sz="1200" dirty="0"/>
          </a:p>
          <a:p>
            <a:r>
              <a:rPr lang="ru-RU" sz="1200" i="1" dirty="0"/>
              <a:t>Цель: </a:t>
            </a:r>
            <a:r>
              <a:rPr lang="ru-RU" sz="1200" dirty="0"/>
              <a:t>развивать умение преобразовывать графические символы.</a:t>
            </a:r>
          </a:p>
          <a:p>
            <a:r>
              <a:rPr lang="ru-RU" sz="1200" dirty="0"/>
              <a:t>Педагог говорит о том, что все буквы на что-то похожи. Например, буква «г» похожа на подъемный кран, «о» — на спасательный круг. Предлагает детям нарисовать те предметы, на которые похожи разные буквы: ш, р, х, з.</a:t>
            </a:r>
          </a:p>
          <a:p>
            <a:r>
              <a:rPr lang="ru-RU" sz="1200" dirty="0"/>
              <a:t> </a:t>
            </a:r>
          </a:p>
          <a:p>
            <a:r>
              <a:rPr lang="ru-RU" sz="1200" b="1" dirty="0"/>
              <a:t>Исправь ошибку</a:t>
            </a:r>
            <a:endParaRPr lang="ru-RU" sz="1200" dirty="0"/>
          </a:p>
          <a:p>
            <a:r>
              <a:rPr lang="ru-RU" sz="1200" i="1" dirty="0"/>
              <a:t>Цель: </a:t>
            </a:r>
            <a:r>
              <a:rPr lang="ru-RU" sz="1200" dirty="0"/>
              <a:t>учить видеть несоответствие изображенных на рисунке признаков знакомых объектов.</a:t>
            </a:r>
          </a:p>
          <a:p>
            <a:r>
              <a:rPr lang="ru-RU" sz="1200" dirty="0"/>
              <a:t>Педагог показывает детям картинки: цыпленок красного цвета клюет морковку; медвежонок изображен с ушами зайца и т.п. Дети исправляют ошибки.</a:t>
            </a:r>
          </a:p>
          <a:p>
            <a:r>
              <a:rPr lang="ru-RU" dirty="0"/>
              <a:t> </a:t>
            </a:r>
          </a:p>
        </p:txBody>
      </p:sp>
    </p:spTree>
    <p:extLst>
      <p:ext uri="{BB962C8B-B14F-4D97-AF65-F5344CB8AC3E}">
        <p14:creationId xmlns:p14="http://schemas.microsoft.com/office/powerpoint/2010/main" val="857080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Шаблон 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3</Template>
  <TotalTime>164</TotalTime>
  <Words>234</Words>
  <Application>Microsoft Office PowerPoint</Application>
  <PresentationFormat>Экран (4:3)</PresentationFormat>
  <Paragraphs>372</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Шаблон 3</vt:lpstr>
      <vt:lpstr>КАРТОТЕКА игр  и упражнений, развивающих творческие способности дошкольников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КАРТОТЕКА игр  и упражнений, развивающих творческие способности дошкольников</dc:title>
  <dc:creator>user</dc:creator>
  <cp:lastModifiedBy>user</cp:lastModifiedBy>
  <cp:revision>9</cp:revision>
  <dcterms:created xsi:type="dcterms:W3CDTF">2012-06-09T08:42:06Z</dcterms:created>
  <dcterms:modified xsi:type="dcterms:W3CDTF">2012-06-13T17:34:42Z</dcterms:modified>
</cp:coreProperties>
</file>