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2" r:id="rId13"/>
    <p:sldId id="273" r:id="rId14"/>
    <p:sldId id="276" r:id="rId15"/>
    <p:sldId id="275" r:id="rId16"/>
    <p:sldId id="277" r:id="rId17"/>
    <p:sldId id="278" r:id="rId18"/>
    <p:sldId id="279" r:id="rId19"/>
  </p:sldIdLst>
  <p:sldSz cx="10402888" cy="7315200"/>
  <p:notesSz cx="9945688" cy="6858000"/>
  <p:defaultTextStyle>
    <a:defPPr>
      <a:defRPr lang="en-US"/>
    </a:defPPr>
    <a:lvl1pPr marL="0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 autoAdjust="0"/>
    <p:restoredTop sz="95396" autoAdjust="0"/>
  </p:normalViewPr>
  <p:slideViewPr>
    <p:cSldViewPr>
      <p:cViewPr>
        <p:scale>
          <a:sx n="100" d="100"/>
          <a:sy n="100" d="100"/>
        </p:scale>
        <p:origin x="144" y="-72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AF6ED-7AAF-45A6-9BE0-D83FFB20E45E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0FFC960-39C7-40F1-AA04-ED6947A6886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1.</a:t>
          </a:r>
          <a:r>
            <a:rPr lang="ru-RU" sz="2000" dirty="0" smtClean="0"/>
            <a:t> </a:t>
          </a:r>
          <a:r>
            <a:rPr lang="ru-RU" sz="2000" b="1" dirty="0" smtClean="0">
              <a:solidFill>
                <a:schemeClr val="accent2"/>
              </a:solidFill>
            </a:rPr>
            <a:t>Подготовительный процесс.</a:t>
          </a:r>
          <a:endParaRPr lang="ru-RU" sz="2000" b="1" dirty="0">
            <a:solidFill>
              <a:schemeClr val="accent2"/>
            </a:solidFill>
          </a:endParaRPr>
        </a:p>
      </dgm:t>
    </dgm:pt>
    <dgm:pt modelId="{0C684E07-3A15-4819-83AA-CEE20084DDDC}" type="parTrans" cxnId="{17C2AD7D-DCDF-4DF6-9D52-EBEC470C154E}">
      <dgm:prSet/>
      <dgm:spPr/>
      <dgm:t>
        <a:bodyPr/>
        <a:lstStyle/>
        <a:p>
          <a:endParaRPr lang="ru-RU" dirty="0"/>
        </a:p>
      </dgm:t>
    </dgm:pt>
    <dgm:pt modelId="{E897876A-1251-4E08-89CF-8389BFF144B5}" type="sibTrans" cxnId="{17C2AD7D-DCDF-4DF6-9D52-EBEC470C154E}">
      <dgm:prSet/>
      <dgm:spPr/>
      <dgm:t>
        <a:bodyPr/>
        <a:lstStyle/>
        <a:p>
          <a:endParaRPr lang="ru-RU"/>
        </a:p>
      </dgm:t>
    </dgm:pt>
    <dgm:pt modelId="{08B949F7-07E7-4FA9-B94F-B92EA15998F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 Выбор лука и выбор условий.</a:t>
          </a:r>
          <a:endParaRPr lang="ru-RU" sz="2000" b="1" dirty="0">
            <a:solidFill>
              <a:schemeClr val="accent2"/>
            </a:solidFill>
          </a:endParaRPr>
        </a:p>
      </dgm:t>
    </dgm:pt>
    <dgm:pt modelId="{670DD70D-6AAA-497C-A1E0-C6A456C76F74}" type="parTrans" cxnId="{99E23FF9-CD50-47B4-AB41-FBEBE917F96A}">
      <dgm:prSet/>
      <dgm:spPr/>
      <dgm:t>
        <a:bodyPr/>
        <a:lstStyle/>
        <a:p>
          <a:endParaRPr lang="ru-RU" dirty="0"/>
        </a:p>
      </dgm:t>
    </dgm:pt>
    <dgm:pt modelId="{FE6F1CDB-C1D0-4948-895C-0C3C4BB6CC9C}" type="sibTrans" cxnId="{99E23FF9-CD50-47B4-AB41-FBEBE917F96A}">
      <dgm:prSet/>
      <dgm:spPr/>
      <dgm:t>
        <a:bodyPr/>
        <a:lstStyle/>
        <a:p>
          <a:endParaRPr lang="ru-RU"/>
        </a:p>
      </dgm:t>
    </dgm:pt>
    <dgm:pt modelId="{665BCD1B-80BA-4DD8-97CA-BAEB53DD8A7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 Наблюдение за луком, ведение дневника наблюдений и </a:t>
          </a:r>
          <a:r>
            <a:rPr lang="ru-RU" sz="2000" b="1" dirty="0" err="1" smtClean="0">
              <a:solidFill>
                <a:schemeClr val="accent2"/>
              </a:solidFill>
            </a:rPr>
            <a:t>фотофиксация</a:t>
          </a:r>
          <a:r>
            <a:rPr lang="ru-RU" sz="2000" b="1" dirty="0" smtClean="0">
              <a:solidFill>
                <a:schemeClr val="accent2"/>
              </a:solidFill>
            </a:rPr>
            <a:t>.</a:t>
          </a:r>
          <a:endParaRPr lang="ru-RU" sz="2000" b="1" dirty="0">
            <a:solidFill>
              <a:schemeClr val="accent2"/>
            </a:solidFill>
          </a:endParaRPr>
        </a:p>
      </dgm:t>
    </dgm:pt>
    <dgm:pt modelId="{EBA59AFA-6548-4A85-8DBA-5A1DEC9375CB}" type="parTrans" cxnId="{C536A25D-7540-4C66-8486-E91803C3564E}">
      <dgm:prSet/>
      <dgm:spPr/>
      <dgm:t>
        <a:bodyPr/>
        <a:lstStyle/>
        <a:p>
          <a:endParaRPr lang="ru-RU" dirty="0"/>
        </a:p>
      </dgm:t>
    </dgm:pt>
    <dgm:pt modelId="{E227157C-9B4C-423D-8002-F4F4AA17E177}" type="sibTrans" cxnId="{C536A25D-7540-4C66-8486-E91803C3564E}">
      <dgm:prSet/>
      <dgm:spPr/>
      <dgm:t>
        <a:bodyPr/>
        <a:lstStyle/>
        <a:p>
          <a:endParaRPr lang="ru-RU"/>
        </a:p>
      </dgm:t>
    </dgm:pt>
    <dgm:pt modelId="{A5EC3E88-1568-4CF5-BE3E-86081F3892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2. Выводы.</a:t>
          </a:r>
          <a:endParaRPr lang="ru-RU" sz="2000" b="1" dirty="0">
            <a:solidFill>
              <a:schemeClr val="accent2"/>
            </a:solidFill>
          </a:endParaRPr>
        </a:p>
      </dgm:t>
    </dgm:pt>
    <dgm:pt modelId="{E5BF3CDA-C9BD-4106-BC49-D9336B96C0E8}" type="parTrans" cxnId="{B3B8A052-C00F-46A4-8127-2CBAFBDD5298}">
      <dgm:prSet/>
      <dgm:spPr/>
      <dgm:t>
        <a:bodyPr/>
        <a:lstStyle/>
        <a:p>
          <a:endParaRPr lang="ru-RU" dirty="0"/>
        </a:p>
      </dgm:t>
    </dgm:pt>
    <dgm:pt modelId="{FDAF7D52-CB1D-4603-811A-33EE686DF8C4}" type="sibTrans" cxnId="{B3B8A052-C00F-46A4-8127-2CBAFBDD5298}">
      <dgm:prSet/>
      <dgm:spPr/>
      <dgm:t>
        <a:bodyPr/>
        <a:lstStyle/>
        <a:p>
          <a:endParaRPr lang="ru-RU"/>
        </a:p>
      </dgm:t>
    </dgm:pt>
    <dgm:pt modelId="{2F3C99C8-0007-4D9F-BA95-9A031E166B5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 Полезность зеленого лука. Приятного аппетита.</a:t>
          </a:r>
          <a:endParaRPr lang="ru-RU" sz="2000" b="1" dirty="0">
            <a:solidFill>
              <a:schemeClr val="accent2"/>
            </a:solidFill>
          </a:endParaRPr>
        </a:p>
      </dgm:t>
    </dgm:pt>
    <dgm:pt modelId="{6C546D34-D39C-441F-8626-0D7825FB0964}" type="parTrans" cxnId="{620CDFA3-9D07-450E-945E-2C0FE703C6E0}">
      <dgm:prSet/>
      <dgm:spPr/>
      <dgm:t>
        <a:bodyPr/>
        <a:lstStyle/>
        <a:p>
          <a:endParaRPr lang="ru-RU" dirty="0"/>
        </a:p>
      </dgm:t>
    </dgm:pt>
    <dgm:pt modelId="{04482625-A2C4-4E13-84DE-7086356D932C}" type="sibTrans" cxnId="{620CDFA3-9D07-450E-945E-2C0FE703C6E0}">
      <dgm:prSet/>
      <dgm:spPr/>
      <dgm:t>
        <a:bodyPr/>
        <a:lstStyle/>
        <a:p>
          <a:endParaRPr lang="ru-RU"/>
        </a:p>
      </dgm:t>
    </dgm:pt>
    <dgm:pt modelId="{1AF89DAE-4B3E-4524-9FE2-D0D05D3C2E6E}">
      <dgm:prSet phldrT="[Текст]" custT="1"/>
      <dgm:spPr/>
      <dgm:t>
        <a:bodyPr/>
        <a:lstStyle/>
        <a:p>
          <a:r>
            <a:rPr lang="ru-RU" sz="5400" dirty="0" smtClean="0">
              <a:solidFill>
                <a:srgbClr val="C00000"/>
              </a:solidFill>
            </a:rPr>
            <a:t>Этапы</a:t>
          </a:r>
          <a:endParaRPr lang="ru-RU" sz="5400" dirty="0">
            <a:solidFill>
              <a:srgbClr val="C00000"/>
            </a:solidFill>
          </a:endParaRPr>
        </a:p>
      </dgm:t>
    </dgm:pt>
    <dgm:pt modelId="{69DA025A-92AE-4F43-9369-DD7AF8BFCDEB}" type="sibTrans" cxnId="{27288D1B-B540-4774-B843-F92D61D1FC66}">
      <dgm:prSet/>
      <dgm:spPr/>
      <dgm:t>
        <a:bodyPr/>
        <a:lstStyle/>
        <a:p>
          <a:endParaRPr lang="ru-RU"/>
        </a:p>
      </dgm:t>
    </dgm:pt>
    <dgm:pt modelId="{B486FC04-9166-4599-9399-DADA05295CD6}" type="parTrans" cxnId="{27288D1B-B540-4774-B843-F92D61D1FC66}">
      <dgm:prSet/>
      <dgm:spPr/>
      <dgm:t>
        <a:bodyPr/>
        <a:lstStyle/>
        <a:p>
          <a:endParaRPr lang="ru-RU"/>
        </a:p>
      </dgm:t>
    </dgm:pt>
    <dgm:pt modelId="{4867D326-1856-4B55-8EA0-0A041B7E27B1}" type="pres">
      <dgm:prSet presAssocID="{18EAF6ED-7AAF-45A6-9BE0-D83FFB20E4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B10A86-91F0-4446-B97F-4BFE2802A98C}" type="pres">
      <dgm:prSet presAssocID="{1AF89DAE-4B3E-4524-9FE2-D0D05D3C2E6E}" presName="hierRoot1" presStyleCnt="0"/>
      <dgm:spPr/>
    </dgm:pt>
    <dgm:pt modelId="{3583732B-A96B-4B30-B7DC-AFA565D5B12D}" type="pres">
      <dgm:prSet presAssocID="{1AF89DAE-4B3E-4524-9FE2-D0D05D3C2E6E}" presName="composite" presStyleCnt="0"/>
      <dgm:spPr/>
    </dgm:pt>
    <dgm:pt modelId="{82947FBA-BC01-4638-AE7A-D9F936F0CE2C}" type="pres">
      <dgm:prSet presAssocID="{1AF89DAE-4B3E-4524-9FE2-D0D05D3C2E6E}" presName="background" presStyleLbl="node0" presStyleIdx="0" presStyleCnt="1"/>
      <dgm:spPr/>
    </dgm:pt>
    <dgm:pt modelId="{5B41A53C-D291-4CC5-A80C-45BC5A1D16B4}" type="pres">
      <dgm:prSet presAssocID="{1AF89DAE-4B3E-4524-9FE2-D0D05D3C2E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6D0B9-5309-4FAB-87D7-B4ACE50FB64D}" type="pres">
      <dgm:prSet presAssocID="{1AF89DAE-4B3E-4524-9FE2-D0D05D3C2E6E}" presName="hierChild2" presStyleCnt="0"/>
      <dgm:spPr/>
    </dgm:pt>
    <dgm:pt modelId="{286302DE-6C79-4F29-90CF-D49838D3B4A4}" type="pres">
      <dgm:prSet presAssocID="{0C684E07-3A15-4819-83AA-CEE20084DDD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00E043F-0D0E-4C38-825C-D6B16B5A5730}" type="pres">
      <dgm:prSet presAssocID="{F0FFC960-39C7-40F1-AA04-ED6947A68869}" presName="hierRoot2" presStyleCnt="0"/>
      <dgm:spPr/>
    </dgm:pt>
    <dgm:pt modelId="{2078AFC7-2CEB-4EBD-82E8-6809C56FD239}" type="pres">
      <dgm:prSet presAssocID="{F0FFC960-39C7-40F1-AA04-ED6947A68869}" presName="composite2" presStyleCnt="0"/>
      <dgm:spPr/>
    </dgm:pt>
    <dgm:pt modelId="{ADE1188D-796B-4685-87D9-DF8C6B2EE34B}" type="pres">
      <dgm:prSet presAssocID="{F0FFC960-39C7-40F1-AA04-ED6947A68869}" presName="background2" presStyleLbl="node2" presStyleIdx="0" presStyleCnt="2"/>
      <dgm:spPr/>
    </dgm:pt>
    <dgm:pt modelId="{4307075C-4ABC-42CD-93CC-5D278B05675B}" type="pres">
      <dgm:prSet presAssocID="{F0FFC960-39C7-40F1-AA04-ED6947A68869}" presName="text2" presStyleLbl="fgAcc2" presStyleIdx="0" presStyleCnt="2" custScaleX="116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58A73-35F4-43DB-925A-236C7BBA2141}" type="pres">
      <dgm:prSet presAssocID="{F0FFC960-39C7-40F1-AA04-ED6947A68869}" presName="hierChild3" presStyleCnt="0"/>
      <dgm:spPr/>
    </dgm:pt>
    <dgm:pt modelId="{F365CD26-C558-46E3-A4EC-1B5A0C5FEC4D}" type="pres">
      <dgm:prSet presAssocID="{670DD70D-6AAA-497C-A1E0-C6A456C76F7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B0917E3-16EE-4E9A-BEFD-63DF56B246E3}" type="pres">
      <dgm:prSet presAssocID="{08B949F7-07E7-4FA9-B94F-B92EA15998F2}" presName="hierRoot3" presStyleCnt="0"/>
      <dgm:spPr/>
    </dgm:pt>
    <dgm:pt modelId="{936BD27E-5243-4658-A3A3-50FB3EF86CFB}" type="pres">
      <dgm:prSet presAssocID="{08B949F7-07E7-4FA9-B94F-B92EA15998F2}" presName="composite3" presStyleCnt="0"/>
      <dgm:spPr/>
    </dgm:pt>
    <dgm:pt modelId="{035C65BE-C622-4E0A-A8A2-3381CAE06B10}" type="pres">
      <dgm:prSet presAssocID="{08B949F7-07E7-4FA9-B94F-B92EA15998F2}" presName="background3" presStyleLbl="node3" presStyleIdx="0" presStyleCnt="3"/>
      <dgm:spPr/>
    </dgm:pt>
    <dgm:pt modelId="{7886E686-188A-44D5-99BF-681C97297F74}" type="pres">
      <dgm:prSet presAssocID="{08B949F7-07E7-4FA9-B94F-B92EA15998F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B6CC3-99DB-4D55-8FCC-A882E35D356C}" type="pres">
      <dgm:prSet presAssocID="{08B949F7-07E7-4FA9-B94F-B92EA15998F2}" presName="hierChild4" presStyleCnt="0"/>
      <dgm:spPr/>
    </dgm:pt>
    <dgm:pt modelId="{61FF6D90-1F73-492F-A16D-58CBB1E32EB4}" type="pres">
      <dgm:prSet presAssocID="{EBA59AFA-6548-4A85-8DBA-5A1DEC9375C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8A5DB8D-9531-4ECE-8B6D-2D181B624E18}" type="pres">
      <dgm:prSet presAssocID="{665BCD1B-80BA-4DD8-97CA-BAEB53DD8A76}" presName="hierRoot3" presStyleCnt="0"/>
      <dgm:spPr/>
    </dgm:pt>
    <dgm:pt modelId="{D284038D-EECB-47C7-91D8-5111905753F5}" type="pres">
      <dgm:prSet presAssocID="{665BCD1B-80BA-4DD8-97CA-BAEB53DD8A76}" presName="composite3" presStyleCnt="0"/>
      <dgm:spPr/>
    </dgm:pt>
    <dgm:pt modelId="{D81816D9-D61D-4862-9B8F-C3FB9CE09FC4}" type="pres">
      <dgm:prSet presAssocID="{665BCD1B-80BA-4DD8-97CA-BAEB53DD8A76}" presName="background3" presStyleLbl="node3" presStyleIdx="1" presStyleCnt="3"/>
      <dgm:spPr/>
    </dgm:pt>
    <dgm:pt modelId="{61C62EB1-7051-4B31-8537-A13309DF5621}" type="pres">
      <dgm:prSet presAssocID="{665BCD1B-80BA-4DD8-97CA-BAEB53DD8A7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D8685-D767-4FCF-8852-4272DCD39A9E}" type="pres">
      <dgm:prSet presAssocID="{665BCD1B-80BA-4DD8-97CA-BAEB53DD8A76}" presName="hierChild4" presStyleCnt="0"/>
      <dgm:spPr/>
    </dgm:pt>
    <dgm:pt modelId="{3E3500CB-3CE2-4A6F-BBDA-E13FC885EA4B}" type="pres">
      <dgm:prSet presAssocID="{E5BF3CDA-C9BD-4106-BC49-D9336B96C0E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8B46E0B-4472-4EE4-B8EB-081BAE5A797E}" type="pres">
      <dgm:prSet presAssocID="{A5EC3E88-1568-4CF5-BE3E-86081F3892F1}" presName="hierRoot2" presStyleCnt="0"/>
      <dgm:spPr/>
    </dgm:pt>
    <dgm:pt modelId="{AA7733C9-0D77-467F-BD5D-63432DE6381C}" type="pres">
      <dgm:prSet presAssocID="{A5EC3E88-1568-4CF5-BE3E-86081F3892F1}" presName="composite2" presStyleCnt="0"/>
      <dgm:spPr/>
    </dgm:pt>
    <dgm:pt modelId="{D14D50EC-9CC7-4B0B-9CE7-24F596F70087}" type="pres">
      <dgm:prSet presAssocID="{A5EC3E88-1568-4CF5-BE3E-86081F3892F1}" presName="background2" presStyleLbl="node2" presStyleIdx="1" presStyleCnt="2"/>
      <dgm:spPr/>
    </dgm:pt>
    <dgm:pt modelId="{B3C9D95A-1084-4654-88A7-4D3850BDD42A}" type="pres">
      <dgm:prSet presAssocID="{A5EC3E88-1568-4CF5-BE3E-86081F3892F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74C1-E02D-4CE0-973F-7576097FB47A}" type="pres">
      <dgm:prSet presAssocID="{A5EC3E88-1568-4CF5-BE3E-86081F3892F1}" presName="hierChild3" presStyleCnt="0"/>
      <dgm:spPr/>
    </dgm:pt>
    <dgm:pt modelId="{C1A7B392-450D-4701-A98E-859C64153D91}" type="pres">
      <dgm:prSet presAssocID="{6C546D34-D39C-441F-8626-0D7825FB096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78B7FE0-2079-4367-9813-E848BC765172}" type="pres">
      <dgm:prSet presAssocID="{2F3C99C8-0007-4D9F-BA95-9A031E166B5E}" presName="hierRoot3" presStyleCnt="0"/>
      <dgm:spPr/>
    </dgm:pt>
    <dgm:pt modelId="{BF0E3A3C-6E2C-45A3-BF99-30DB2E59F359}" type="pres">
      <dgm:prSet presAssocID="{2F3C99C8-0007-4D9F-BA95-9A031E166B5E}" presName="composite3" presStyleCnt="0"/>
      <dgm:spPr/>
    </dgm:pt>
    <dgm:pt modelId="{4CAF18FA-1C08-4AA9-AAF6-2A120AA6B329}" type="pres">
      <dgm:prSet presAssocID="{2F3C99C8-0007-4D9F-BA95-9A031E166B5E}" presName="background3" presStyleLbl="node3" presStyleIdx="2" presStyleCnt="3"/>
      <dgm:spPr/>
    </dgm:pt>
    <dgm:pt modelId="{BA2ECE96-C496-4A13-A18B-DA09D3666832}" type="pres">
      <dgm:prSet presAssocID="{2F3C99C8-0007-4D9F-BA95-9A031E166B5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44979-967D-48B2-88FB-079A4E768F49}" type="pres">
      <dgm:prSet presAssocID="{2F3C99C8-0007-4D9F-BA95-9A031E166B5E}" presName="hierChild4" presStyleCnt="0"/>
      <dgm:spPr/>
    </dgm:pt>
  </dgm:ptLst>
  <dgm:cxnLst>
    <dgm:cxn modelId="{7AAFFE4F-DE46-4BF6-8579-977E13447A03}" type="presOf" srcId="{0C684E07-3A15-4819-83AA-CEE20084DDDC}" destId="{286302DE-6C79-4F29-90CF-D49838D3B4A4}" srcOrd="0" destOrd="0" presId="urn:microsoft.com/office/officeart/2005/8/layout/hierarchy1"/>
    <dgm:cxn modelId="{02F3429A-82F7-42F7-8092-EB18040E14F2}" type="presOf" srcId="{670DD70D-6AAA-497C-A1E0-C6A456C76F74}" destId="{F365CD26-C558-46E3-A4EC-1B5A0C5FEC4D}" srcOrd="0" destOrd="0" presId="urn:microsoft.com/office/officeart/2005/8/layout/hierarchy1"/>
    <dgm:cxn modelId="{B3B8A052-C00F-46A4-8127-2CBAFBDD5298}" srcId="{1AF89DAE-4B3E-4524-9FE2-D0D05D3C2E6E}" destId="{A5EC3E88-1568-4CF5-BE3E-86081F3892F1}" srcOrd="1" destOrd="0" parTransId="{E5BF3CDA-C9BD-4106-BC49-D9336B96C0E8}" sibTransId="{FDAF7D52-CB1D-4603-811A-33EE686DF8C4}"/>
    <dgm:cxn modelId="{2FD260C2-AF2E-4947-B822-45FAFBABE092}" type="presOf" srcId="{EBA59AFA-6548-4A85-8DBA-5A1DEC9375CB}" destId="{61FF6D90-1F73-492F-A16D-58CBB1E32EB4}" srcOrd="0" destOrd="0" presId="urn:microsoft.com/office/officeart/2005/8/layout/hierarchy1"/>
    <dgm:cxn modelId="{99E23FF9-CD50-47B4-AB41-FBEBE917F96A}" srcId="{F0FFC960-39C7-40F1-AA04-ED6947A68869}" destId="{08B949F7-07E7-4FA9-B94F-B92EA15998F2}" srcOrd="0" destOrd="0" parTransId="{670DD70D-6AAA-497C-A1E0-C6A456C76F74}" sibTransId="{FE6F1CDB-C1D0-4948-895C-0C3C4BB6CC9C}"/>
    <dgm:cxn modelId="{0AB2EAC6-08F9-466C-B2EC-BE14E142E4C2}" type="presOf" srcId="{1AF89DAE-4B3E-4524-9FE2-D0D05D3C2E6E}" destId="{5B41A53C-D291-4CC5-A80C-45BC5A1D16B4}" srcOrd="0" destOrd="0" presId="urn:microsoft.com/office/officeart/2005/8/layout/hierarchy1"/>
    <dgm:cxn modelId="{11540EEB-0CFC-4BF4-8D07-E70DA4A05ECC}" type="presOf" srcId="{A5EC3E88-1568-4CF5-BE3E-86081F3892F1}" destId="{B3C9D95A-1084-4654-88A7-4D3850BDD42A}" srcOrd="0" destOrd="0" presId="urn:microsoft.com/office/officeart/2005/8/layout/hierarchy1"/>
    <dgm:cxn modelId="{27288D1B-B540-4774-B843-F92D61D1FC66}" srcId="{18EAF6ED-7AAF-45A6-9BE0-D83FFB20E45E}" destId="{1AF89DAE-4B3E-4524-9FE2-D0D05D3C2E6E}" srcOrd="0" destOrd="0" parTransId="{B486FC04-9166-4599-9399-DADA05295CD6}" sibTransId="{69DA025A-92AE-4F43-9369-DD7AF8BFCDEB}"/>
    <dgm:cxn modelId="{BA7723E5-D09B-4BED-8370-3F907CE3ED3D}" type="presOf" srcId="{F0FFC960-39C7-40F1-AA04-ED6947A68869}" destId="{4307075C-4ABC-42CD-93CC-5D278B05675B}" srcOrd="0" destOrd="0" presId="urn:microsoft.com/office/officeart/2005/8/layout/hierarchy1"/>
    <dgm:cxn modelId="{17C2AD7D-DCDF-4DF6-9D52-EBEC470C154E}" srcId="{1AF89DAE-4B3E-4524-9FE2-D0D05D3C2E6E}" destId="{F0FFC960-39C7-40F1-AA04-ED6947A68869}" srcOrd="0" destOrd="0" parTransId="{0C684E07-3A15-4819-83AA-CEE20084DDDC}" sibTransId="{E897876A-1251-4E08-89CF-8389BFF144B5}"/>
    <dgm:cxn modelId="{1D8F1D9F-5BD0-4701-86DB-4DA6A26137A4}" type="presOf" srcId="{18EAF6ED-7AAF-45A6-9BE0-D83FFB20E45E}" destId="{4867D326-1856-4B55-8EA0-0A041B7E27B1}" srcOrd="0" destOrd="0" presId="urn:microsoft.com/office/officeart/2005/8/layout/hierarchy1"/>
    <dgm:cxn modelId="{C536A25D-7540-4C66-8486-E91803C3564E}" srcId="{F0FFC960-39C7-40F1-AA04-ED6947A68869}" destId="{665BCD1B-80BA-4DD8-97CA-BAEB53DD8A76}" srcOrd="1" destOrd="0" parTransId="{EBA59AFA-6548-4A85-8DBA-5A1DEC9375CB}" sibTransId="{E227157C-9B4C-423D-8002-F4F4AA17E177}"/>
    <dgm:cxn modelId="{D3AED850-524A-442A-B5E7-A85C5C080E9D}" type="presOf" srcId="{E5BF3CDA-C9BD-4106-BC49-D9336B96C0E8}" destId="{3E3500CB-3CE2-4A6F-BBDA-E13FC885EA4B}" srcOrd="0" destOrd="0" presId="urn:microsoft.com/office/officeart/2005/8/layout/hierarchy1"/>
    <dgm:cxn modelId="{E2542364-5130-415F-9BD3-390774D4859D}" type="presOf" srcId="{665BCD1B-80BA-4DD8-97CA-BAEB53DD8A76}" destId="{61C62EB1-7051-4B31-8537-A13309DF5621}" srcOrd="0" destOrd="0" presId="urn:microsoft.com/office/officeart/2005/8/layout/hierarchy1"/>
    <dgm:cxn modelId="{393BB8EB-5983-4A00-84CF-1F6CE2DE5B33}" type="presOf" srcId="{08B949F7-07E7-4FA9-B94F-B92EA15998F2}" destId="{7886E686-188A-44D5-99BF-681C97297F74}" srcOrd="0" destOrd="0" presId="urn:microsoft.com/office/officeart/2005/8/layout/hierarchy1"/>
    <dgm:cxn modelId="{8EC4A412-A6CB-429A-8B2E-DDC94EA10B8E}" type="presOf" srcId="{2F3C99C8-0007-4D9F-BA95-9A031E166B5E}" destId="{BA2ECE96-C496-4A13-A18B-DA09D3666832}" srcOrd="0" destOrd="0" presId="urn:microsoft.com/office/officeart/2005/8/layout/hierarchy1"/>
    <dgm:cxn modelId="{620CDFA3-9D07-450E-945E-2C0FE703C6E0}" srcId="{A5EC3E88-1568-4CF5-BE3E-86081F3892F1}" destId="{2F3C99C8-0007-4D9F-BA95-9A031E166B5E}" srcOrd="0" destOrd="0" parTransId="{6C546D34-D39C-441F-8626-0D7825FB0964}" sibTransId="{04482625-A2C4-4E13-84DE-7086356D932C}"/>
    <dgm:cxn modelId="{03DE7440-4B63-4215-A284-813072FE0F87}" type="presOf" srcId="{6C546D34-D39C-441F-8626-0D7825FB0964}" destId="{C1A7B392-450D-4701-A98E-859C64153D91}" srcOrd="0" destOrd="0" presId="urn:microsoft.com/office/officeart/2005/8/layout/hierarchy1"/>
    <dgm:cxn modelId="{DB114967-7912-4560-828B-E25261F26D86}" type="presParOf" srcId="{4867D326-1856-4B55-8EA0-0A041B7E27B1}" destId="{16B10A86-91F0-4446-B97F-4BFE2802A98C}" srcOrd="0" destOrd="0" presId="urn:microsoft.com/office/officeart/2005/8/layout/hierarchy1"/>
    <dgm:cxn modelId="{92ECF5D0-4D9D-451A-95DB-434A28EC3F2F}" type="presParOf" srcId="{16B10A86-91F0-4446-B97F-4BFE2802A98C}" destId="{3583732B-A96B-4B30-B7DC-AFA565D5B12D}" srcOrd="0" destOrd="0" presId="urn:microsoft.com/office/officeart/2005/8/layout/hierarchy1"/>
    <dgm:cxn modelId="{D214B4EA-0D4F-4ADA-8E1B-760A56DE71D0}" type="presParOf" srcId="{3583732B-A96B-4B30-B7DC-AFA565D5B12D}" destId="{82947FBA-BC01-4638-AE7A-D9F936F0CE2C}" srcOrd="0" destOrd="0" presId="urn:microsoft.com/office/officeart/2005/8/layout/hierarchy1"/>
    <dgm:cxn modelId="{4FA98D98-1713-4468-8993-55FDDAF48EDE}" type="presParOf" srcId="{3583732B-A96B-4B30-B7DC-AFA565D5B12D}" destId="{5B41A53C-D291-4CC5-A80C-45BC5A1D16B4}" srcOrd="1" destOrd="0" presId="urn:microsoft.com/office/officeart/2005/8/layout/hierarchy1"/>
    <dgm:cxn modelId="{79D509F1-26A7-4A95-B17C-E7F961B7C45D}" type="presParOf" srcId="{16B10A86-91F0-4446-B97F-4BFE2802A98C}" destId="{B436D0B9-5309-4FAB-87D7-B4ACE50FB64D}" srcOrd="1" destOrd="0" presId="urn:microsoft.com/office/officeart/2005/8/layout/hierarchy1"/>
    <dgm:cxn modelId="{2F926F8D-1879-4ED2-9C20-09B58B02709E}" type="presParOf" srcId="{B436D0B9-5309-4FAB-87D7-B4ACE50FB64D}" destId="{286302DE-6C79-4F29-90CF-D49838D3B4A4}" srcOrd="0" destOrd="0" presId="urn:microsoft.com/office/officeart/2005/8/layout/hierarchy1"/>
    <dgm:cxn modelId="{32A1DD08-70F8-4153-9E48-151F9E7E962F}" type="presParOf" srcId="{B436D0B9-5309-4FAB-87D7-B4ACE50FB64D}" destId="{000E043F-0D0E-4C38-825C-D6B16B5A5730}" srcOrd="1" destOrd="0" presId="urn:microsoft.com/office/officeart/2005/8/layout/hierarchy1"/>
    <dgm:cxn modelId="{D130FDF2-933C-4873-BC03-ED93964C3784}" type="presParOf" srcId="{000E043F-0D0E-4C38-825C-D6B16B5A5730}" destId="{2078AFC7-2CEB-4EBD-82E8-6809C56FD239}" srcOrd="0" destOrd="0" presId="urn:microsoft.com/office/officeart/2005/8/layout/hierarchy1"/>
    <dgm:cxn modelId="{455CA8BD-3F9C-429A-B46D-55C9E94052C2}" type="presParOf" srcId="{2078AFC7-2CEB-4EBD-82E8-6809C56FD239}" destId="{ADE1188D-796B-4685-87D9-DF8C6B2EE34B}" srcOrd="0" destOrd="0" presId="urn:microsoft.com/office/officeart/2005/8/layout/hierarchy1"/>
    <dgm:cxn modelId="{8F7F9C47-37A4-4F47-9C3E-21837455BA91}" type="presParOf" srcId="{2078AFC7-2CEB-4EBD-82E8-6809C56FD239}" destId="{4307075C-4ABC-42CD-93CC-5D278B05675B}" srcOrd="1" destOrd="0" presId="urn:microsoft.com/office/officeart/2005/8/layout/hierarchy1"/>
    <dgm:cxn modelId="{52363C3C-590A-4AA5-9A5A-DBBB30D83805}" type="presParOf" srcId="{000E043F-0D0E-4C38-825C-D6B16B5A5730}" destId="{1AD58A73-35F4-43DB-925A-236C7BBA2141}" srcOrd="1" destOrd="0" presId="urn:microsoft.com/office/officeart/2005/8/layout/hierarchy1"/>
    <dgm:cxn modelId="{DE1A4DE6-A21A-4802-B271-63756EDBF713}" type="presParOf" srcId="{1AD58A73-35F4-43DB-925A-236C7BBA2141}" destId="{F365CD26-C558-46E3-A4EC-1B5A0C5FEC4D}" srcOrd="0" destOrd="0" presId="urn:microsoft.com/office/officeart/2005/8/layout/hierarchy1"/>
    <dgm:cxn modelId="{7060CE30-7FC2-4638-92E6-F4E0825477C7}" type="presParOf" srcId="{1AD58A73-35F4-43DB-925A-236C7BBA2141}" destId="{9B0917E3-16EE-4E9A-BEFD-63DF56B246E3}" srcOrd="1" destOrd="0" presId="urn:microsoft.com/office/officeart/2005/8/layout/hierarchy1"/>
    <dgm:cxn modelId="{7F66A47A-6720-4B13-B480-B702360DCB96}" type="presParOf" srcId="{9B0917E3-16EE-4E9A-BEFD-63DF56B246E3}" destId="{936BD27E-5243-4658-A3A3-50FB3EF86CFB}" srcOrd="0" destOrd="0" presId="urn:microsoft.com/office/officeart/2005/8/layout/hierarchy1"/>
    <dgm:cxn modelId="{AD3D7922-C9EB-4E0E-9444-EB0B770F3F47}" type="presParOf" srcId="{936BD27E-5243-4658-A3A3-50FB3EF86CFB}" destId="{035C65BE-C622-4E0A-A8A2-3381CAE06B10}" srcOrd="0" destOrd="0" presId="urn:microsoft.com/office/officeart/2005/8/layout/hierarchy1"/>
    <dgm:cxn modelId="{D9824051-043A-4EA2-889B-E566D087962E}" type="presParOf" srcId="{936BD27E-5243-4658-A3A3-50FB3EF86CFB}" destId="{7886E686-188A-44D5-99BF-681C97297F74}" srcOrd="1" destOrd="0" presId="urn:microsoft.com/office/officeart/2005/8/layout/hierarchy1"/>
    <dgm:cxn modelId="{0882E029-4E1C-43CA-95DE-972421F8154C}" type="presParOf" srcId="{9B0917E3-16EE-4E9A-BEFD-63DF56B246E3}" destId="{E7FB6CC3-99DB-4D55-8FCC-A882E35D356C}" srcOrd="1" destOrd="0" presId="urn:microsoft.com/office/officeart/2005/8/layout/hierarchy1"/>
    <dgm:cxn modelId="{25D33826-B8A9-47B9-B4CF-0E108E0BC102}" type="presParOf" srcId="{1AD58A73-35F4-43DB-925A-236C7BBA2141}" destId="{61FF6D90-1F73-492F-A16D-58CBB1E32EB4}" srcOrd="2" destOrd="0" presId="urn:microsoft.com/office/officeart/2005/8/layout/hierarchy1"/>
    <dgm:cxn modelId="{311E6A6B-6D76-43E0-9B77-15F2B6D1E772}" type="presParOf" srcId="{1AD58A73-35F4-43DB-925A-236C7BBA2141}" destId="{F8A5DB8D-9531-4ECE-8B6D-2D181B624E18}" srcOrd="3" destOrd="0" presId="urn:microsoft.com/office/officeart/2005/8/layout/hierarchy1"/>
    <dgm:cxn modelId="{2278ED20-61B8-4A98-8190-062E5C974BB8}" type="presParOf" srcId="{F8A5DB8D-9531-4ECE-8B6D-2D181B624E18}" destId="{D284038D-EECB-47C7-91D8-5111905753F5}" srcOrd="0" destOrd="0" presId="urn:microsoft.com/office/officeart/2005/8/layout/hierarchy1"/>
    <dgm:cxn modelId="{DC944E2B-3B86-49D2-AF62-C0B87A9C8770}" type="presParOf" srcId="{D284038D-EECB-47C7-91D8-5111905753F5}" destId="{D81816D9-D61D-4862-9B8F-C3FB9CE09FC4}" srcOrd="0" destOrd="0" presId="urn:microsoft.com/office/officeart/2005/8/layout/hierarchy1"/>
    <dgm:cxn modelId="{34A50D6B-E568-4A1B-96FE-3C2B9FFEFD62}" type="presParOf" srcId="{D284038D-EECB-47C7-91D8-5111905753F5}" destId="{61C62EB1-7051-4B31-8537-A13309DF5621}" srcOrd="1" destOrd="0" presId="urn:microsoft.com/office/officeart/2005/8/layout/hierarchy1"/>
    <dgm:cxn modelId="{EB1E62E3-22F6-4387-B99E-A02AB3C84A2C}" type="presParOf" srcId="{F8A5DB8D-9531-4ECE-8B6D-2D181B624E18}" destId="{701D8685-D767-4FCF-8852-4272DCD39A9E}" srcOrd="1" destOrd="0" presId="urn:microsoft.com/office/officeart/2005/8/layout/hierarchy1"/>
    <dgm:cxn modelId="{1F507AB1-DF44-447F-80B3-97C5F9AD24E2}" type="presParOf" srcId="{B436D0B9-5309-4FAB-87D7-B4ACE50FB64D}" destId="{3E3500CB-3CE2-4A6F-BBDA-E13FC885EA4B}" srcOrd="2" destOrd="0" presId="urn:microsoft.com/office/officeart/2005/8/layout/hierarchy1"/>
    <dgm:cxn modelId="{6627E273-E4D5-458C-B259-212CABF50670}" type="presParOf" srcId="{B436D0B9-5309-4FAB-87D7-B4ACE50FB64D}" destId="{98B46E0B-4472-4EE4-B8EB-081BAE5A797E}" srcOrd="3" destOrd="0" presId="urn:microsoft.com/office/officeart/2005/8/layout/hierarchy1"/>
    <dgm:cxn modelId="{3BD330CD-B840-4395-BA93-269DF5501772}" type="presParOf" srcId="{98B46E0B-4472-4EE4-B8EB-081BAE5A797E}" destId="{AA7733C9-0D77-467F-BD5D-63432DE6381C}" srcOrd="0" destOrd="0" presId="urn:microsoft.com/office/officeart/2005/8/layout/hierarchy1"/>
    <dgm:cxn modelId="{E5B3A250-2221-428B-81DD-B6B70C100042}" type="presParOf" srcId="{AA7733C9-0D77-467F-BD5D-63432DE6381C}" destId="{D14D50EC-9CC7-4B0B-9CE7-24F596F70087}" srcOrd="0" destOrd="0" presId="urn:microsoft.com/office/officeart/2005/8/layout/hierarchy1"/>
    <dgm:cxn modelId="{59891C64-3C18-4DC9-AE7C-CB1607E16CE0}" type="presParOf" srcId="{AA7733C9-0D77-467F-BD5D-63432DE6381C}" destId="{B3C9D95A-1084-4654-88A7-4D3850BDD42A}" srcOrd="1" destOrd="0" presId="urn:microsoft.com/office/officeart/2005/8/layout/hierarchy1"/>
    <dgm:cxn modelId="{473E003C-2A3B-46EB-A262-6F7E083521C1}" type="presParOf" srcId="{98B46E0B-4472-4EE4-B8EB-081BAE5A797E}" destId="{426C74C1-E02D-4CE0-973F-7576097FB47A}" srcOrd="1" destOrd="0" presId="urn:microsoft.com/office/officeart/2005/8/layout/hierarchy1"/>
    <dgm:cxn modelId="{7EB29840-5C87-481E-957A-8F7416F4177A}" type="presParOf" srcId="{426C74C1-E02D-4CE0-973F-7576097FB47A}" destId="{C1A7B392-450D-4701-A98E-859C64153D91}" srcOrd="0" destOrd="0" presId="urn:microsoft.com/office/officeart/2005/8/layout/hierarchy1"/>
    <dgm:cxn modelId="{289D1353-3CED-422B-80A3-602355D1ABDC}" type="presParOf" srcId="{426C74C1-E02D-4CE0-973F-7576097FB47A}" destId="{978B7FE0-2079-4367-9813-E848BC765172}" srcOrd="1" destOrd="0" presId="urn:microsoft.com/office/officeart/2005/8/layout/hierarchy1"/>
    <dgm:cxn modelId="{CAA8BC9D-CD6E-49EE-8E0A-7EA76F244BDE}" type="presParOf" srcId="{978B7FE0-2079-4367-9813-E848BC765172}" destId="{BF0E3A3C-6E2C-45A3-BF99-30DB2E59F359}" srcOrd="0" destOrd="0" presId="urn:microsoft.com/office/officeart/2005/8/layout/hierarchy1"/>
    <dgm:cxn modelId="{F998CB6D-893D-4570-97B0-E0C2553C80F3}" type="presParOf" srcId="{BF0E3A3C-6E2C-45A3-BF99-30DB2E59F359}" destId="{4CAF18FA-1C08-4AA9-AAF6-2A120AA6B329}" srcOrd="0" destOrd="0" presId="urn:microsoft.com/office/officeart/2005/8/layout/hierarchy1"/>
    <dgm:cxn modelId="{46A502D2-4E9C-4B10-ABB2-B8FCA27BD0C0}" type="presParOf" srcId="{BF0E3A3C-6E2C-45A3-BF99-30DB2E59F359}" destId="{BA2ECE96-C496-4A13-A18B-DA09D3666832}" srcOrd="1" destOrd="0" presId="urn:microsoft.com/office/officeart/2005/8/layout/hierarchy1"/>
    <dgm:cxn modelId="{299605FB-BE58-412D-864A-3F6CBDF383BD}" type="presParOf" srcId="{978B7FE0-2079-4367-9813-E848BC765172}" destId="{E1144979-967D-48B2-88FB-079A4E768F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7B392-450D-4701-A98E-859C64153D91}">
      <dsp:nvSpPr>
        <dsp:cNvPr id="0" name=""/>
        <dsp:cNvSpPr/>
      </dsp:nvSpPr>
      <dsp:spPr>
        <a:xfrm>
          <a:off x="7792701" y="4039357"/>
          <a:ext cx="91440" cy="752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2660"/>
              </a:lnTo>
            </a:path>
          </a:pathLst>
        </a:custGeom>
        <a:noFill/>
        <a:ln w="254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500CB-3CE2-4A6F-BBDA-E13FC885EA4B}">
      <dsp:nvSpPr>
        <dsp:cNvPr id="0" name=""/>
        <dsp:cNvSpPr/>
      </dsp:nvSpPr>
      <dsp:spPr>
        <a:xfrm>
          <a:off x="5357362" y="1643353"/>
          <a:ext cx="2481058" cy="752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915"/>
              </a:lnTo>
              <a:lnTo>
                <a:pt x="2481058" y="512915"/>
              </a:lnTo>
              <a:lnTo>
                <a:pt x="2481058" y="752660"/>
              </a:lnTo>
            </a:path>
          </a:pathLst>
        </a:custGeom>
        <a:noFill/>
        <a:ln w="2540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F6D90-1F73-492F-A16D-58CBB1E32EB4}">
      <dsp:nvSpPr>
        <dsp:cNvPr id="0" name=""/>
        <dsp:cNvSpPr/>
      </dsp:nvSpPr>
      <dsp:spPr>
        <a:xfrm>
          <a:off x="3093859" y="4039357"/>
          <a:ext cx="1581520" cy="752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915"/>
              </a:lnTo>
              <a:lnTo>
                <a:pt x="1581520" y="512915"/>
              </a:lnTo>
              <a:lnTo>
                <a:pt x="1581520" y="752660"/>
              </a:lnTo>
            </a:path>
          </a:pathLst>
        </a:custGeom>
        <a:noFill/>
        <a:ln w="254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5CD26-C558-46E3-A4EC-1B5A0C5FEC4D}">
      <dsp:nvSpPr>
        <dsp:cNvPr id="0" name=""/>
        <dsp:cNvSpPr/>
      </dsp:nvSpPr>
      <dsp:spPr>
        <a:xfrm>
          <a:off x="1512339" y="4039357"/>
          <a:ext cx="1581520" cy="752660"/>
        </a:xfrm>
        <a:custGeom>
          <a:avLst/>
          <a:gdLst/>
          <a:ahLst/>
          <a:cxnLst/>
          <a:rect l="0" t="0" r="0" b="0"/>
          <a:pathLst>
            <a:path>
              <a:moveTo>
                <a:pt x="1581520" y="0"/>
              </a:moveTo>
              <a:lnTo>
                <a:pt x="1581520" y="512915"/>
              </a:lnTo>
              <a:lnTo>
                <a:pt x="0" y="512915"/>
              </a:lnTo>
              <a:lnTo>
                <a:pt x="0" y="752660"/>
              </a:lnTo>
            </a:path>
          </a:pathLst>
        </a:custGeom>
        <a:noFill/>
        <a:ln w="254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302DE-6C79-4F29-90CF-D49838D3B4A4}">
      <dsp:nvSpPr>
        <dsp:cNvPr id="0" name=""/>
        <dsp:cNvSpPr/>
      </dsp:nvSpPr>
      <dsp:spPr>
        <a:xfrm>
          <a:off x="3093859" y="1643353"/>
          <a:ext cx="2263503" cy="752660"/>
        </a:xfrm>
        <a:custGeom>
          <a:avLst/>
          <a:gdLst/>
          <a:ahLst/>
          <a:cxnLst/>
          <a:rect l="0" t="0" r="0" b="0"/>
          <a:pathLst>
            <a:path>
              <a:moveTo>
                <a:pt x="2263503" y="0"/>
              </a:moveTo>
              <a:lnTo>
                <a:pt x="2263503" y="512915"/>
              </a:lnTo>
              <a:lnTo>
                <a:pt x="0" y="512915"/>
              </a:lnTo>
              <a:lnTo>
                <a:pt x="0" y="752660"/>
              </a:lnTo>
            </a:path>
          </a:pathLst>
        </a:custGeom>
        <a:noFill/>
        <a:ln w="2540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47FBA-BC01-4638-AE7A-D9F936F0CE2C}">
      <dsp:nvSpPr>
        <dsp:cNvPr id="0" name=""/>
        <dsp:cNvSpPr/>
      </dsp:nvSpPr>
      <dsp:spPr>
        <a:xfrm>
          <a:off x="4063391" y="10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1A53C-D291-4CC5-A80C-45BC5A1D16B4}">
      <dsp:nvSpPr>
        <dsp:cNvPr id="0" name=""/>
        <dsp:cNvSpPr/>
      </dsp:nvSpPr>
      <dsp:spPr>
        <a:xfrm>
          <a:off x="4350940" y="273181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C00000"/>
              </a:solidFill>
            </a:rPr>
            <a:t>Этапы</a:t>
          </a:r>
          <a:endParaRPr lang="ru-RU" sz="5400" kern="1200" dirty="0">
            <a:solidFill>
              <a:srgbClr val="C00000"/>
            </a:solidFill>
          </a:endParaRPr>
        </a:p>
      </dsp:txBody>
      <dsp:txXfrm>
        <a:off x="4399072" y="321313"/>
        <a:ext cx="2491678" cy="1547079"/>
      </dsp:txXfrm>
    </dsp:sp>
    <dsp:sp modelId="{ADE1188D-796B-4685-87D9-DF8C6B2EE34B}">
      <dsp:nvSpPr>
        <dsp:cNvPr id="0" name=""/>
        <dsp:cNvSpPr/>
      </dsp:nvSpPr>
      <dsp:spPr>
        <a:xfrm>
          <a:off x="1582333" y="2396013"/>
          <a:ext cx="3023053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7075C-4ABC-42CD-93CC-5D278B05675B}">
      <dsp:nvSpPr>
        <dsp:cNvPr id="0" name=""/>
        <dsp:cNvSpPr/>
      </dsp:nvSpPr>
      <dsp:spPr>
        <a:xfrm>
          <a:off x="1869882" y="2669185"/>
          <a:ext cx="3023053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1.</a:t>
          </a: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chemeClr val="accent2"/>
              </a:solidFill>
            </a:rPr>
            <a:t>Подготовительный процесс.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1918014" y="2717317"/>
        <a:ext cx="2926789" cy="1547079"/>
      </dsp:txXfrm>
    </dsp:sp>
    <dsp:sp modelId="{035C65BE-C622-4E0A-A8A2-3381CAE06B10}">
      <dsp:nvSpPr>
        <dsp:cNvPr id="0" name=""/>
        <dsp:cNvSpPr/>
      </dsp:nvSpPr>
      <dsp:spPr>
        <a:xfrm>
          <a:off x="218367" y="4792017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6E686-188A-44D5-99BF-681C97297F74}">
      <dsp:nvSpPr>
        <dsp:cNvPr id="0" name=""/>
        <dsp:cNvSpPr/>
      </dsp:nvSpPr>
      <dsp:spPr>
        <a:xfrm>
          <a:off x="505917" y="5065189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 Выбор лука и выбор условий.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554049" y="5113321"/>
        <a:ext cx="2491678" cy="1547079"/>
      </dsp:txXfrm>
    </dsp:sp>
    <dsp:sp modelId="{D81816D9-D61D-4862-9B8F-C3FB9CE09FC4}">
      <dsp:nvSpPr>
        <dsp:cNvPr id="0" name=""/>
        <dsp:cNvSpPr/>
      </dsp:nvSpPr>
      <dsp:spPr>
        <a:xfrm>
          <a:off x="3381409" y="4792017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62EB1-7051-4B31-8537-A13309DF5621}">
      <dsp:nvSpPr>
        <dsp:cNvPr id="0" name=""/>
        <dsp:cNvSpPr/>
      </dsp:nvSpPr>
      <dsp:spPr>
        <a:xfrm>
          <a:off x="3668958" y="5065189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 Наблюдение за луком, ведение дневника наблюдений и </a:t>
          </a:r>
          <a:r>
            <a:rPr lang="ru-RU" sz="2000" b="1" kern="1200" dirty="0" err="1" smtClean="0">
              <a:solidFill>
                <a:schemeClr val="accent2"/>
              </a:solidFill>
            </a:rPr>
            <a:t>фотофиксация</a:t>
          </a:r>
          <a:r>
            <a:rPr lang="ru-RU" sz="2000" b="1" kern="1200" dirty="0" smtClean="0">
              <a:solidFill>
                <a:schemeClr val="accent2"/>
              </a:solidFill>
            </a:rPr>
            <a:t>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3717090" y="5113321"/>
        <a:ext cx="2491678" cy="1547079"/>
      </dsp:txXfrm>
    </dsp:sp>
    <dsp:sp modelId="{D14D50EC-9CC7-4B0B-9CE7-24F596F70087}">
      <dsp:nvSpPr>
        <dsp:cNvPr id="0" name=""/>
        <dsp:cNvSpPr/>
      </dsp:nvSpPr>
      <dsp:spPr>
        <a:xfrm>
          <a:off x="6544450" y="2396013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9D95A-1084-4654-88A7-4D3850BDD42A}">
      <dsp:nvSpPr>
        <dsp:cNvPr id="0" name=""/>
        <dsp:cNvSpPr/>
      </dsp:nvSpPr>
      <dsp:spPr>
        <a:xfrm>
          <a:off x="6831999" y="2669185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2. Выводы.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6880131" y="2717317"/>
        <a:ext cx="2491678" cy="1547079"/>
      </dsp:txXfrm>
    </dsp:sp>
    <dsp:sp modelId="{4CAF18FA-1C08-4AA9-AAF6-2A120AA6B329}">
      <dsp:nvSpPr>
        <dsp:cNvPr id="0" name=""/>
        <dsp:cNvSpPr/>
      </dsp:nvSpPr>
      <dsp:spPr>
        <a:xfrm>
          <a:off x="6544450" y="4792017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ECE96-C496-4A13-A18B-DA09D3666832}">
      <dsp:nvSpPr>
        <dsp:cNvPr id="0" name=""/>
        <dsp:cNvSpPr/>
      </dsp:nvSpPr>
      <dsp:spPr>
        <a:xfrm>
          <a:off x="6831999" y="5065189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 Полезность зеленого лука. Приятного аппетита.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6880131" y="5113321"/>
        <a:ext cx="2491678" cy="1547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31" y="293346"/>
            <a:ext cx="9361826" cy="12194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0532" y="1706318"/>
            <a:ext cx="4606000" cy="4828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74813" y="1706318"/>
            <a:ext cx="4607544" cy="2340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74813" y="4194377"/>
            <a:ext cx="4607544" cy="2340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E13A-AA20-48C9-A61B-B20CB52FE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12424" rtl="0" latinLnBrk="0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latinLnBrk="0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latinLnBrk="0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latinLnBrk="0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latinLnBrk="0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latinLnBrk="0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etskiychas.ru/obo_vsyom/poslovitsy-luk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6192044" y="5562600"/>
            <a:ext cx="2812718" cy="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27" tIns="50613" rIns="101227" bIns="50613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МДОБУ № 105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Орск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Черномырдина О.В.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10"/>
          <p:cNvSpPr>
            <a:spLocks noChangeArrowheads="1" noChangeShapeType="1" noTextEdit="1"/>
          </p:cNvSpPr>
          <p:nvPr/>
        </p:nvSpPr>
        <p:spPr bwMode="auto">
          <a:xfrm>
            <a:off x="2269275" y="2438400"/>
            <a:ext cx="5651694" cy="1523999"/>
          </a:xfrm>
          <a:prstGeom prst="rect">
            <a:avLst/>
          </a:prstGeom>
        </p:spPr>
        <p:txBody>
          <a:bodyPr wrap="none" lIns="88749" tIns="44374" rIns="88749" bIns="44374" fromWordArt="1">
            <a:prstTxWarp prst="textInflateTo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5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Эксперимент – наблюдение </a:t>
            </a:r>
          </a:p>
          <a:p>
            <a:pPr algn="ctr"/>
            <a:r>
              <a:rPr lang="ru-RU" sz="35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ростом лука</a:t>
            </a:r>
            <a:endParaRPr lang="ru-RU" sz="3500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4844" y="609600"/>
            <a:ext cx="6340557" cy="1397665"/>
          </a:xfrm>
          <a:prstGeom prst="rect">
            <a:avLst/>
          </a:prstGeom>
          <a:noFill/>
        </p:spPr>
        <p:txBody>
          <a:bodyPr lIns="88749" tIns="44374" rIns="88749" bIns="4437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100" b="1" spc="49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Исследовательский</a:t>
            </a:r>
          </a:p>
          <a:p>
            <a:pPr algn="ctr">
              <a:defRPr/>
            </a:pPr>
            <a:r>
              <a:rPr lang="ru-RU" sz="3100" b="1" spc="49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краткосрочный проект</a:t>
            </a:r>
          </a:p>
          <a:p>
            <a:pPr algn="ctr">
              <a:defRPr/>
            </a:pPr>
            <a:r>
              <a:rPr lang="ru-RU" sz="2300" b="1" spc="49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(фронтальный)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1019" y="4631351"/>
            <a:ext cx="5857127" cy="705168"/>
          </a:xfrm>
          <a:prstGeom prst="rect">
            <a:avLst/>
          </a:prstGeom>
          <a:noFill/>
        </p:spPr>
        <p:txBody>
          <a:bodyPr lIns="88749" tIns="44374" rIns="88749" bIns="4437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49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опытнической и исследовательской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3"/>
          <p:cNvSpPr>
            <a:spLocks noGrp="1"/>
          </p:cNvSpPr>
          <p:nvPr>
            <p:ph type="body" idx="1"/>
          </p:nvPr>
        </p:nvSpPr>
        <p:spPr>
          <a:xfrm>
            <a:off x="680911" y="5490287"/>
            <a:ext cx="4596733" cy="681913"/>
          </a:xfrm>
        </p:spPr>
        <p:txBody>
          <a:bodyPr>
            <a:noAutofit/>
          </a:bodyPr>
          <a:lstStyle/>
          <a:p>
            <a:pPr algn="just"/>
            <a:r>
              <a:rPr lang="ru-RU" sz="2000" i="1" u="sng" dirty="0" smtClean="0"/>
              <a:t>     1- я луковица</a:t>
            </a:r>
          </a:p>
          <a:p>
            <a:pPr algn="just">
              <a:buFontTx/>
              <a:buChar char="•"/>
            </a:pPr>
            <a:r>
              <a:rPr lang="ru-RU" sz="2000" dirty="0" smtClean="0"/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хорошие зеленые ростки, какие должны быть у лука</a:t>
            </a:r>
          </a:p>
          <a:p>
            <a:pPr algn="just"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сильные, длинные корни, они пили много воды</a:t>
            </a:r>
          </a:p>
          <a:p>
            <a:pPr algn="just"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стрелки у лука выросли крепкие, зеленые и сочные</a:t>
            </a:r>
          </a:p>
          <a:p>
            <a:pPr algn="just"/>
            <a:r>
              <a:rPr lang="ru-RU" sz="2000" dirty="0" smtClean="0"/>
              <a:t>     </a:t>
            </a:r>
            <a:r>
              <a:rPr lang="ru-RU" sz="2000" i="1" u="sng" dirty="0" smtClean="0"/>
              <a:t>2 – я луковица</a:t>
            </a:r>
          </a:p>
          <a:p>
            <a:pPr algn="just"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корешки выросли, но они более слабые</a:t>
            </a:r>
          </a:p>
          <a:p>
            <a:pPr algn="just">
              <a:buFontTx/>
              <a:buChar char="•"/>
            </a:pPr>
            <a:r>
              <a:rPr lang="ru-RU" sz="2000" dirty="0" smtClean="0"/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стрелочки есть, но они бледные, маленькие и желтые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6815" y="436132"/>
            <a:ext cx="7059842" cy="493052"/>
          </a:xfrm>
          <a:prstGeom prst="rect">
            <a:avLst/>
          </a:prstGeom>
          <a:noFill/>
        </p:spPr>
        <p:txBody>
          <a:bodyPr wrap="none" lIns="88749" tIns="44374" rIns="88749" bIns="44374">
            <a:prstTxWarp prst="textDeflateBottom">
              <a:avLst>
                <a:gd name="adj" fmla="val 9665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100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Двадцать седьмой </a:t>
            </a:r>
            <a:r>
              <a:rPr lang="ru-RU" sz="3100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день наблюдения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875" y="1352232"/>
            <a:ext cx="4300169" cy="705168"/>
          </a:xfrm>
          <a:prstGeom prst="rect">
            <a:avLst/>
          </a:prstGeom>
          <a:noFill/>
        </p:spPr>
        <p:txBody>
          <a:bodyPr lIns="88749" tIns="44374" rIns="88749" bIns="44374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двадцать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дней видим следующие изменения:</a:t>
            </a:r>
          </a:p>
        </p:txBody>
      </p:sp>
      <p:pic>
        <p:nvPicPr>
          <p:cNvPr id="7170" name="Picture 2" descr="F:\наблюдение_за_луком\2013-03-22\S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00" y="100866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наблюдение_за_луком\2013-03-22\SAM_6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00" y="3956901"/>
            <a:ext cx="3810000" cy="267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Текст 9"/>
          <p:cNvSpPr>
            <a:spLocks noGrp="1"/>
          </p:cNvSpPr>
          <p:nvPr>
            <p:ph type="body" idx="1"/>
          </p:nvPr>
        </p:nvSpPr>
        <p:spPr>
          <a:xfrm>
            <a:off x="1117521" y="990600"/>
            <a:ext cx="3855323" cy="2547650"/>
          </a:xfrm>
        </p:spPr>
        <p:txBody>
          <a:bodyPr>
            <a:normAutofit/>
          </a:bodyPr>
          <a:lstStyle/>
          <a:p>
            <a:r>
              <a:rPr lang="ru-RU" sz="1800" i="1" u="sng" dirty="0" smtClean="0"/>
              <a:t>3- я луковица</a:t>
            </a:r>
          </a:p>
          <a:p>
            <a:pPr>
              <a:buFontTx/>
              <a:buChar char="•"/>
            </a:pPr>
            <a:r>
              <a:rPr lang="ru-RU" sz="1800" dirty="0" smtClean="0"/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корни не появились</a:t>
            </a:r>
          </a:p>
          <a:p>
            <a:pPr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ростки не выросли</a:t>
            </a:r>
          </a:p>
          <a:p>
            <a:pPr algn="just"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луковица стала мягкой и вялой</a:t>
            </a:r>
          </a:p>
          <a:p>
            <a:pPr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вода грязная и пахнет плохо</a:t>
            </a:r>
          </a:p>
          <a:p>
            <a:r>
              <a:rPr lang="ru-RU" sz="1800" i="1" u="sng" dirty="0" smtClean="0"/>
              <a:t>4- я луковица</a:t>
            </a:r>
          </a:p>
          <a:p>
            <a:pPr>
              <a:buFontTx/>
              <a:buChar char="•"/>
            </a:pPr>
            <a:r>
              <a:rPr lang="ru-RU" sz="1800" dirty="0" smtClean="0"/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никаких изменений не произошло</a:t>
            </a:r>
          </a:p>
        </p:txBody>
      </p:sp>
      <p:pic>
        <p:nvPicPr>
          <p:cNvPr id="8194" name="Picture 2" descr="F:\наблюдение_за_луком\2013-03-22\SAM_6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44" y="4572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наблюдение_за_луком\2013-03-22\SAM_6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44" y="37338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наблюдение_за_луком\2013-03-22\SAM_6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4" y="37338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роста растений, для того чтобы они правильно развивались и давали плоды, необходимы: свет, тепло и вода. 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 вот чтобы овощи, в частности лук, не портились и хорошо хранились, необходима прохлада. Это показала нам последняя луковица, которая великолепно сохранилась, ничуть не изменилась, в холодильнике.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2644" y="762000"/>
            <a:ext cx="5410200" cy="4572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88749" tIns="44374" rIns="88749" bIns="44374">
            <a:prstTxWarp prst="textCanDow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200" b="1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Выводы: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486153" y="1219200"/>
            <a:ext cx="5264517" cy="525780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ru-RU" sz="1800" b="1" dirty="0" smtClean="0"/>
              <a:t>     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нас с вами лук - самый обычный овощ, однако его состав не так прост как кажется с виду. </a:t>
            </a:r>
          </a:p>
          <a:p>
            <a:pPr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Зеленый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лук защищает от вирусных инфекций. Салат с зеленым луком защитит от простуды и гриппа. Перо лука  полезно для кроветворения.</a:t>
            </a:r>
          </a:p>
          <a:p>
            <a:pPr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Свежая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зелень лука возбуждает аппетит, делает любое блюдо более привлекательным. Свойства зеленого лука способствуют пищеварению и процессу усвоения пищи. </a:t>
            </a:r>
          </a:p>
          <a:p>
            <a:pPr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Зелёный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лук полезен при авитаминозе, упадке сил, сонливости, головокружении, весеннем утомлении. </a:t>
            </a:r>
          </a:p>
          <a:p>
            <a:pPr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Зеленый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лук содержит цинк в большем количестве, чем остальная зелень. Недостаток этого элемента может вызвать выпадение волос и ломкость ногтей. К тому же цинк участвует в формировании иммунитета. В зеленом луке содержатся вещества, укрепляющие сердечную мышцу и стенки сосудов, так что сердечникам и просто ослабленным людям необходимо обратить на него внимание.</a:t>
            </a:r>
          </a:p>
          <a:p>
            <a:pPr algn="just">
              <a:buFont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Богат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лук и кальцием и фосфором, что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благотворно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состояния зубов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0716" y="457199"/>
            <a:ext cx="7446060" cy="424395"/>
          </a:xfrm>
          <a:prstGeom prst="rect">
            <a:avLst/>
          </a:prstGeom>
          <a:noFill/>
        </p:spPr>
        <p:txBody>
          <a:bodyPr lIns="88749" tIns="44374" rIns="88749" bIns="44374">
            <a:prstTxWarp prst="textInflateBottom">
              <a:avLst>
                <a:gd name="adj" fmla="val 9674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500" b="1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Полезность зеленого лука</a:t>
            </a:r>
          </a:p>
        </p:txBody>
      </p:sp>
      <p:pic>
        <p:nvPicPr>
          <p:cNvPr id="9218" name="Picture 2" descr="F:\Новая папка\SAM_4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01" y="1219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Новая папка\SAM_4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44" y="4267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05644" y="990600"/>
            <a:ext cx="6324600" cy="4572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Лук  рекомендуется  есть как можно больше в свежем виде - добавлять в салаты, заправлять им супы, щи, борщи, окрошку, приправлять тушеные овощи, посыпать картофельное пюре или отварной молодой картофель.  Введение лука в блюда витаминизирует их и улучшает вкус. Кроме того, зеленый лук улучшает внешний вид блюд, особенно в сочетании с такими овощами,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свекла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морковь, помидоры, картофель. Он используется для украшения салатов, различных закусок, первых и вторых мясных, рыбных и овощных блюд.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Зеленый лук необходим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человеческому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организму круглый год, а особенно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зимой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ранней весной. </a:t>
            </a:r>
          </a:p>
          <a:p>
            <a:endParaRPr lang="ru-RU" sz="2800" dirty="0"/>
          </a:p>
        </p:txBody>
      </p:sp>
      <p:pic>
        <p:nvPicPr>
          <p:cNvPr id="8" name="Picture 5" descr="C:\Documents and Settings\Sasha\Рабочий стол\1306924454_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44" y="608912"/>
            <a:ext cx="3200400" cy="63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44" y="457200"/>
            <a:ext cx="9362599" cy="4572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Загадки про лук.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9044" y="1066800"/>
            <a:ext cx="3200400" cy="5715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зелен, и густ —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грядке вырос куст.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Начали щипать —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Стали плакать и рыдать. 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(Зеленый лук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Сидит старый дед,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золотую шубу одет.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Кто его раздевает,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Тот слёзы проливает. 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(Лук)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Никого он не огорчает,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Но плакать всех заставляет.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Пришёл с грядки,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Весь в заплатках,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Взглянешь на него,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Заплачешь все равно.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Пришла Аня в жёлтом сарафане: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Стали Аню раздевать,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Сразу плакать и рыдать.   (луковица)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каждом есть он огороде,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Ведь он любимец у народа!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Избавит нас от всех недуг,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Чуть-чуть поплачешь. Это...    (лук)</a:t>
            </a:r>
          </a:p>
          <a:p>
            <a:endParaRPr lang="ru-RU" sz="5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77845" y="1066800"/>
            <a:ext cx="2895599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Не умеет он смеяться,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 не любит раздеваться.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Кто с него кафтан снимает,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Слёзы  часто проливает.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нашей грядке сидит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Игнатка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Кафтан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Игнатки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весь в заплатках.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Если ты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Игнатку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тронешь,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То всегда слезу обронишь.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Сидит дед, во сто шуб одет,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Кто его раздевает,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Тот слезы проливает.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Под землей сидит не велик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золотой  шубке старик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Заставит плакать всех вокруг,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Хоть он и не драчун, а ...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Хоть он горький - но полезный!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Защищает от болезней!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Микробам разным он не друг -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Потому что это - ...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5" descr="C:\Documents and Settings\Sasha\Рабочий стол\225ffd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44" y="2057400"/>
            <a:ext cx="25213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44" y="457200"/>
            <a:ext cx="9362599" cy="533400"/>
          </a:xfrm>
        </p:spPr>
        <p:txBody>
          <a:bodyPr>
            <a:normAutofit fontScale="90000"/>
          </a:bodyPr>
          <a:lstStyle/>
          <a:p>
            <a:pPr marL="379659" lvl="0" indent="-379659">
              <a:spcBef>
                <a:spcPct val="20000"/>
              </a:spcBef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Пословицы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поговорки о луке.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05644" y="1009226"/>
            <a:ext cx="8991599" cy="53915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dirty="0" smtClean="0"/>
              <a:t>Пословицы </a:t>
            </a:r>
            <a:r>
              <a:rPr lang="ru-RU" sz="1900" dirty="0"/>
              <a:t>про лук появились в устной народной речи давно. Есть на Руси такой «Луков день». В Луков день на многих площадках начинался торг репчатым луком – некими </a:t>
            </a:r>
            <a:r>
              <a:rPr lang="ru-RU" sz="1900" dirty="0" err="1"/>
              <a:t>плетеницами</a:t>
            </a:r>
            <a:r>
              <a:rPr lang="ru-RU" sz="1900" dirty="0"/>
              <a:t>.  Красны девицы заплетали из лука косички и привешивали </a:t>
            </a:r>
            <a:r>
              <a:rPr lang="ru-RU" sz="1900" dirty="0" err="1"/>
              <a:t>плетеницы</a:t>
            </a:r>
            <a:r>
              <a:rPr lang="ru-RU" sz="1900" dirty="0"/>
              <a:t> к потолку. Так он и хранился.</a:t>
            </a:r>
          </a:p>
          <a:p>
            <a:pPr marL="0" indent="0">
              <a:buNone/>
            </a:pPr>
            <a:r>
              <a:rPr lang="ru-RU" sz="1900" dirty="0"/>
              <a:t>В старые времена авторами некоторых интересных изречений об этой важной культуре были  </a:t>
            </a:r>
            <a:r>
              <a:rPr lang="ru-RU" sz="1900" dirty="0" err="1"/>
              <a:t>лукоторговцы</a:t>
            </a:r>
            <a:r>
              <a:rPr lang="ru-RU" sz="1900" dirty="0"/>
              <a:t>. Чтобы выгодно продать свой товар, они придумывали меткие выражения.  Со временем, мудрые изречения вошли в обиход как пословицы и поговорки про лук.</a:t>
            </a:r>
          </a:p>
          <a:p>
            <a:pPr marL="0" indent="0">
              <a:buNone/>
            </a:pPr>
            <a:r>
              <a:rPr lang="ru-RU" sz="1900" u="sng" dirty="0">
                <a:solidFill>
                  <a:srgbClr val="C00000"/>
                </a:solidFill>
              </a:rPr>
              <a:t>«Горе ты моё, луковое» </a:t>
            </a:r>
            <a:r>
              <a:rPr lang="ru-RU" sz="1900" dirty="0"/>
              <a:t>— так говорили на Руси о человеке, совершающем какие-либо несуразные поступки. Нет возможности без слёз смотреть на то или иное неразумное действие, совершаемое человеком.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Сидит Ермолка на грядке – сам весь в заплатках.</a:t>
            </a:r>
          </a:p>
          <a:p>
            <a:pPr marL="0" indent="0">
              <a:buNone/>
            </a:pPr>
            <a:r>
              <a:rPr lang="ru-RU" sz="1600" dirty="0"/>
              <a:t>Лук во щах – и голод прощай.</a:t>
            </a:r>
          </a:p>
          <a:p>
            <a:pPr marL="0" indent="0">
              <a:buNone/>
            </a:pPr>
            <a:r>
              <a:rPr lang="ru-RU" sz="1600" dirty="0"/>
              <a:t>Сидит </a:t>
            </a:r>
            <a:r>
              <a:rPr lang="ru-RU" sz="1600" dirty="0" err="1"/>
              <a:t>тупка</a:t>
            </a:r>
            <a:r>
              <a:rPr lang="ru-RU" sz="1600" dirty="0"/>
              <a:t> в семи юбках; кто ни глянет, всяк заплачет.</a:t>
            </a:r>
          </a:p>
          <a:p>
            <a:pPr marL="0" indent="0">
              <a:buNone/>
            </a:pPr>
            <a:r>
              <a:rPr lang="ru-RU" sz="1600" dirty="0"/>
              <a:t>Вырастишь лук от семи недуг.</a:t>
            </a:r>
          </a:p>
          <a:p>
            <a:pPr marL="0" indent="0">
              <a:buNone/>
            </a:pPr>
            <a:r>
              <a:rPr lang="ru-RU" sz="1600" dirty="0"/>
              <a:t>Лук – добро и в бою и во щах (имеется в виду, что лук – это еще </a:t>
            </a:r>
            <a:r>
              <a:rPr lang="ru-RU" sz="1600" dirty="0" smtClean="0"/>
              <a:t>и                                                                                   </a:t>
            </a:r>
            <a:r>
              <a:rPr lang="ru-RU" sz="1600" dirty="0"/>
              <a:t>метательное оружие, стрельба стрелами).</a:t>
            </a:r>
          </a:p>
          <a:p>
            <a:pPr marL="0" indent="0">
              <a:buNone/>
            </a:pPr>
            <a:r>
              <a:rPr lang="ru-RU" sz="1600" dirty="0"/>
              <a:t>Лук да баня все правят.</a:t>
            </a:r>
          </a:p>
          <a:p>
            <a:pPr marL="0" indent="0">
              <a:buNone/>
            </a:pPr>
            <a:r>
              <a:rPr lang="ru-RU" sz="1600" dirty="0"/>
              <a:t>Хрен да редька, лук да капуста лихого не допустят. </a:t>
            </a:r>
          </a:p>
          <a:p>
            <a:pPr marL="0" indent="0">
              <a:buNone/>
            </a:pPr>
            <a:r>
              <a:rPr lang="ru-RU" sz="1600" dirty="0"/>
              <a:t>Лук с чесноком родные братья.  </a:t>
            </a:r>
          </a:p>
          <a:p>
            <a:pPr marL="0" indent="0">
              <a:buNone/>
            </a:pPr>
            <a:r>
              <a:rPr lang="ru-RU" sz="1600" dirty="0"/>
              <a:t>Лук с чесноком родные братья.</a:t>
            </a:r>
          </a:p>
          <a:p>
            <a:pPr marL="0" indent="0">
              <a:buNone/>
            </a:pPr>
            <a:r>
              <a:rPr lang="ru-RU" sz="1600" dirty="0"/>
              <a:t>Ешь лук — чаще зубы будут.</a:t>
            </a:r>
          </a:p>
          <a:p>
            <a:pPr marL="0" indent="0">
              <a:buNone/>
            </a:pPr>
            <a:r>
              <a:rPr lang="ru-RU" sz="1600" dirty="0"/>
              <a:t>Лук добр и в бою, и во щах.</a:t>
            </a:r>
          </a:p>
          <a:p>
            <a:pPr marL="0" indent="0">
              <a:buNone/>
            </a:pPr>
            <a:r>
              <a:rPr lang="ru-RU" sz="1600" dirty="0"/>
              <a:t>Лук от семи недуг.</a:t>
            </a:r>
          </a:p>
          <a:p>
            <a:pPr marL="0" indent="0">
              <a:buNone/>
            </a:pPr>
            <a:r>
              <a:rPr lang="ru-RU" sz="1600" dirty="0"/>
              <a:t>Лук с морковкой хоть и с одной грядки, да неодинаково сладки.</a:t>
            </a:r>
          </a:p>
          <a:p>
            <a:pPr marL="0" indent="0">
              <a:buNone/>
            </a:pPr>
            <a:r>
              <a:rPr lang="ru-RU" sz="1600" dirty="0"/>
              <a:t>Лук семь недугов лечит, а чеснок семь недугов изводит.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7" name="Рисунок 6" descr="http://detskiychas.ru/wp-content/uploads/2012/09/kosichka_luk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44" y="3048000"/>
            <a:ext cx="17526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44" y="304800"/>
            <a:ext cx="9362599" cy="609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Стихи о луке.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5645" y="838200"/>
            <a:ext cx="2971800" cy="6172200"/>
          </a:xfrm>
        </p:spPr>
        <p:txBody>
          <a:bodyPr>
            <a:noAutofit/>
          </a:bodyPr>
          <a:lstStyle/>
          <a:p>
            <a:pPr marL="442935" lvl="1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Е. Жуковская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Ох, уж этот злющий лук!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ним узнаешь столько мук!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Жжет глаза и жжет язык,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Заставит плакать в один миг. </a:t>
            </a:r>
          </a:p>
          <a:p>
            <a:pPr marL="442935" lvl="1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42935" lvl="1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И. Ефремов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меня есть друг,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– от семи недуг!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 - вкусный и полезный,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Желто - золотистый лук!</a:t>
            </a:r>
          </a:p>
          <a:p>
            <a:pPr marL="442935" lvl="1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42935" lvl="1" indent="0">
              <a:buNone/>
            </a:pP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Лена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растёт на огороде,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большой хитрец в природе,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сто одёжек он одет,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Ребятишки на обед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хотят его срывать,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Зачем слёзы проливать!?</a:t>
            </a:r>
          </a:p>
          <a:p>
            <a:pPr marL="442935" lvl="1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42935" lvl="1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Н. Красноперова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Букву «Л» тут зреет Лук,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для здоровья лучший друг.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Хоть Лук порой до слёз доводит,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 со стола у нас не сходит.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салат порежем мы лучок,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Иди, сорви скорей пучок.</a:t>
            </a:r>
          </a:p>
          <a:p>
            <a:pPr marL="442935" lvl="1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4044" y="882933"/>
            <a:ext cx="2514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Казырина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Баба Таня чистит лук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Убежал из кухни внук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хоть мал, но твердо знает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за глазки покусает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Л. Шмидт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Какое горе! – крикнул Лук.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Я приношу так много мук!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Хозяйка слёзы льёт полдня,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Лишь только шубу сняв с меня.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Н. Анишина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стал сердитым от обиды: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Во мне сплошные фитонциды.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Да, иногда я раздражаю, —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сказал он, слёзы вытирая. —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Когда людей сразит недуг,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вспоминают: – Где же лук?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 выгоняю хворь и боль,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Средь овощей и я не ноль.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Л. Громова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Жертва я ужасных мук, -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Ненавижу резать лук!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Щиплет он мне нос, глаза,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лицо уже в слезах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44" y="2057400"/>
            <a:ext cx="24020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5644" y="1143000"/>
            <a:ext cx="2209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А. Тесленко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Вот на грядке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лук зелёный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Ярким солнцем освещенный,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Стрелы вытянулись в ряд,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солдатиков отряд.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Знают все, что лук полезен,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Витаминами богат,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 немного горьковат.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этом лук не виноват.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природы он такой,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Очень скромный и простой.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Ешьте все зелёный лук,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здоровью верный друг!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О. Ефимова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 ненавижу в супе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Ужасней нет картины.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бабушка твердит: -мой внук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Есть должен витамины!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 я не против витамин,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в супе их не видно.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Там плавает лишь лук один,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Вот отчего обидно!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0832" y="381000"/>
            <a:ext cx="2208212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Попова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Там, на  кухне, что  за  запах,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  сбежал  оттуда  папа?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Там  на  кухне, что  за  звук?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  мама  режет  лук!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Режет  лук  и  плачет.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  все  это  значит?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Кто  же  мамочку  обидел?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  когда  я  лук  увидел,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Тоже  плачу  в  два  ручья…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Почему  же  плачу  я?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Мне  не  больно, не  обидно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  слезам  конца  не  видно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Генералова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Почему от лука плачут?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Говорят, он очень злой.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Кто же злит его на даче?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Почему же он такой?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 у бабушки спросила: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Расскажи мне, почему?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она мне объяснила,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Разъяснила что к чему.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лучок - полезный овощ,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никто его не злит.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всегда спешит на помощь,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микробов защитит.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сырой, конечно, горький,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чеснок ещё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горчей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 зато помощник стойкий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простуды для людей.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115844" y="1219200"/>
            <a:ext cx="2590800" cy="4827694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972844" y="381000"/>
            <a:ext cx="2209800" cy="3352800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Ю. </a:t>
            </a:r>
            <a:r>
              <a:rPr lang="ru-RU" sz="1200" b="1" dirty="0" err="1"/>
              <a:t>Дулепина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огороде летал жук.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 на грядку, стал есть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Слёзы в три ручья бегут,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Говорит: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-Зелёный лук!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Подожду, когда созреет,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Слишком горький,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Пусть краснеет,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Будет лучок сладкий,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Прилечу на грядку.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Говорим мы: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Глупый жук,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бывает красным лук,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Сладким тоже не бывает,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Каждый школьник это знает.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Пусть он будет горький, злой,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полезен нам такой!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145338" y="457200"/>
            <a:ext cx="2209800" cy="3333750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Ю. </a:t>
            </a:r>
            <a:r>
              <a:rPr lang="ru-RU" sz="1200" b="1" dirty="0" err="1"/>
              <a:t>Дулепина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 огороде летал жук.</a:t>
            </a:r>
            <a:br>
              <a:rPr lang="ru-RU" sz="1200" dirty="0"/>
            </a:br>
            <a:r>
              <a:rPr lang="ru-RU" sz="1200" dirty="0"/>
              <a:t>Сел на грядку, стал есть </a:t>
            </a:r>
            <a:r>
              <a:rPr lang="ru-RU" sz="1200" b="1" dirty="0"/>
              <a:t>лук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Слёзы в три ручья бегут,</a:t>
            </a:r>
            <a:br>
              <a:rPr lang="ru-RU" sz="1200" dirty="0"/>
            </a:br>
            <a:r>
              <a:rPr lang="ru-RU" sz="1200" dirty="0"/>
              <a:t>Говорит:</a:t>
            </a:r>
            <a:br>
              <a:rPr lang="ru-RU" sz="1200" dirty="0"/>
            </a:br>
            <a:r>
              <a:rPr lang="ru-RU" sz="1200" dirty="0"/>
              <a:t>-Зелёный лук!</a:t>
            </a:r>
            <a:br>
              <a:rPr lang="ru-RU" sz="1200" dirty="0"/>
            </a:br>
            <a:r>
              <a:rPr lang="ru-RU" sz="1200" dirty="0"/>
              <a:t>Подожду, когда созреет,</a:t>
            </a:r>
            <a:br>
              <a:rPr lang="ru-RU" sz="1200" dirty="0"/>
            </a:br>
            <a:r>
              <a:rPr lang="ru-RU" sz="1200" dirty="0"/>
              <a:t>Слишком горький, </a:t>
            </a:r>
            <a:br>
              <a:rPr lang="ru-RU" sz="1200" dirty="0"/>
            </a:br>
            <a:r>
              <a:rPr lang="ru-RU" sz="1200" dirty="0"/>
              <a:t>Пусть краснеет,</a:t>
            </a:r>
            <a:br>
              <a:rPr lang="ru-RU" sz="1200" dirty="0"/>
            </a:br>
            <a:r>
              <a:rPr lang="ru-RU" sz="1200" dirty="0"/>
              <a:t>Будет лучок сладкий,</a:t>
            </a:r>
            <a:br>
              <a:rPr lang="ru-RU" sz="1200" dirty="0"/>
            </a:br>
            <a:r>
              <a:rPr lang="ru-RU" sz="1200" dirty="0"/>
              <a:t>Прилечу на грядку.</a:t>
            </a:r>
            <a:br>
              <a:rPr lang="ru-RU" sz="1200" dirty="0"/>
            </a:br>
            <a:r>
              <a:rPr lang="ru-RU" sz="1200" dirty="0"/>
              <a:t>Говорим мы:</a:t>
            </a:r>
            <a:br>
              <a:rPr lang="ru-RU" sz="1200" dirty="0"/>
            </a:br>
            <a:r>
              <a:rPr lang="ru-RU" sz="1200" dirty="0"/>
              <a:t>- Глупый жук,</a:t>
            </a:r>
            <a:br>
              <a:rPr lang="ru-RU" sz="1200" dirty="0"/>
            </a:br>
            <a:r>
              <a:rPr lang="ru-RU" sz="1200" dirty="0"/>
              <a:t>Не бывает красным лук,</a:t>
            </a:r>
            <a:br>
              <a:rPr lang="ru-RU" sz="1200" dirty="0"/>
            </a:br>
            <a:r>
              <a:rPr lang="ru-RU" sz="1200" dirty="0"/>
              <a:t>Сладким тоже не бывает,</a:t>
            </a:r>
            <a:br>
              <a:rPr lang="ru-RU" sz="1200" dirty="0"/>
            </a:br>
            <a:r>
              <a:rPr lang="ru-RU" sz="1200" dirty="0"/>
              <a:t>Каждый школьник это знает.</a:t>
            </a:r>
            <a:br>
              <a:rPr lang="ru-RU" sz="1200" dirty="0"/>
            </a:br>
            <a:r>
              <a:rPr lang="ru-RU" sz="1200" dirty="0"/>
              <a:t>Пусть он будет горький, злой,</a:t>
            </a:r>
            <a:br>
              <a:rPr lang="ru-RU" sz="1200" dirty="0"/>
            </a:br>
            <a:r>
              <a:rPr lang="ru-RU" sz="1200" dirty="0"/>
              <a:t>Лук полезен нам такой!</a:t>
            </a:r>
            <a:br>
              <a:rPr lang="ru-RU" sz="1200" dirty="0"/>
            </a:br>
            <a:endParaRPr lang="ru-RU" sz="1200" dirty="0"/>
          </a:p>
          <a:p>
            <a:pPr marL="0" indent="0">
              <a:buFont typeface="Arial" pitchFamily="34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7127082" y="3886200"/>
            <a:ext cx="2209800" cy="2895600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С. </a:t>
            </a:r>
            <a:r>
              <a:rPr lang="ru-RU" sz="1200" b="1" dirty="0" err="1"/>
              <a:t>Агарков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dirty="0"/>
              <a:t>Слёзы льются градом –</a:t>
            </a:r>
            <a:br>
              <a:rPr lang="ru-RU" sz="1200" dirty="0"/>
            </a:br>
            <a:r>
              <a:rPr lang="ru-RU" sz="1200" dirty="0"/>
              <a:t>Сеня режет лук.</a:t>
            </a:r>
            <a:br>
              <a:rPr lang="ru-RU" sz="1200" dirty="0"/>
            </a:br>
            <a:r>
              <a:rPr lang="ru-RU" sz="1200" dirty="0"/>
              <a:t>Брат смеётся рядом:</a:t>
            </a:r>
            <a:br>
              <a:rPr lang="ru-RU" sz="1200" dirty="0"/>
            </a:br>
            <a:r>
              <a:rPr lang="ru-RU" sz="1200" dirty="0"/>
              <a:t>-- Лук тебе – не друг!</a:t>
            </a:r>
            <a:br>
              <a:rPr lang="ru-RU" sz="1200" dirty="0"/>
            </a:br>
            <a:r>
              <a:rPr lang="ru-RU" sz="1200" dirty="0"/>
              <a:t>- Ничего, братишка,</a:t>
            </a:r>
            <a:br>
              <a:rPr lang="ru-RU" sz="1200" dirty="0"/>
            </a:br>
            <a:r>
              <a:rPr lang="ru-RU" sz="1200" dirty="0"/>
              <a:t>Скоро твой черёд!</a:t>
            </a:r>
            <a:br>
              <a:rPr lang="ru-RU" sz="1200" dirty="0"/>
            </a:br>
            <a:r>
              <a:rPr lang="ru-RU" sz="1200" dirty="0"/>
              <a:t>Лук кусачий слишком,</a:t>
            </a:r>
            <a:br>
              <a:rPr lang="ru-RU" sz="1200" dirty="0"/>
            </a:br>
            <a:r>
              <a:rPr lang="ru-RU" sz="1200" dirty="0"/>
              <a:t>Сам тебя найдёт.</a:t>
            </a:r>
            <a:br>
              <a:rPr lang="ru-RU" sz="1200" dirty="0"/>
            </a:br>
            <a:r>
              <a:rPr lang="ru-RU" sz="1200" dirty="0"/>
              <a:t>Кончилась потеха,</a:t>
            </a:r>
            <a:br>
              <a:rPr lang="ru-RU" sz="1200" dirty="0"/>
            </a:br>
            <a:r>
              <a:rPr lang="ru-RU" sz="1200" dirty="0"/>
              <a:t>Сева трёт глаза.</a:t>
            </a:r>
            <a:br>
              <a:rPr lang="ru-RU" sz="1200" dirty="0"/>
            </a:br>
            <a:r>
              <a:rPr lang="ru-RU" sz="1200" dirty="0"/>
              <a:t>Тут уж не до смеха:</a:t>
            </a:r>
            <a:br>
              <a:rPr lang="ru-RU" sz="1200" dirty="0"/>
            </a:br>
            <a:r>
              <a:rPr lang="ru-RU" sz="1200" dirty="0"/>
              <a:t>На щеке слеза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2747170" y="3151294"/>
            <a:ext cx="2209800" cy="2895600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5011738" y="3935306"/>
            <a:ext cx="2208212" cy="2846494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Груданов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Там, на грядке у беседки,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Вырос лук - большой и крепкий!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Знаем мы уже давно,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поплачем от него.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как любим мы с друзьями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Лук, поджаренный с грибами!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макаронами, в котлете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в свежем винегрете!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общем, мы, когда едим,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Очень часто дружим с ним.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Потому что этот лук -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здоровья первый друг!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 </a:t>
            </a:r>
            <a:endParaRPr lang="en-US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   </a:t>
            </a:r>
          </a:p>
          <a:p>
            <a:pPr>
              <a:buFontTx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endParaRPr lang="ru-RU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61773227"/>
              </p:ext>
            </p:extLst>
          </p:nvPr>
        </p:nvGraphicFramePr>
        <p:xfrm>
          <a:off x="308149" y="266469"/>
          <a:ext cx="9638310" cy="67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Documents and Settings\Sasha\Рабочий стол\225ffde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44" y="533400"/>
            <a:ext cx="156882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05644" y="1706880"/>
            <a:ext cx="9067800" cy="3627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мышление, творческое воображение и любознательность в процессе опытнической и исследовательской деятельности детей.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интерес детей к растительному миру.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4644" y="714375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7"/>
          <p:cNvSpPr>
            <a:spLocks noGrp="1"/>
          </p:cNvSpPr>
          <p:nvPr>
            <p:ph idx="1"/>
          </p:nvPr>
        </p:nvSpPr>
        <p:spPr>
          <a:xfrm>
            <a:off x="553244" y="1447800"/>
            <a:ext cx="9296400" cy="4800600"/>
          </a:xfrm>
        </p:spPr>
        <p:txBody>
          <a:bodyPr/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Деятельность, связанная с экспериментированием и наблюдением, играет большую роль в развитии психической сферы ребенка – в развитии мышления (операции анализа и синтеза, сравнения, умение обобщать и делать выводы), памяти, воображения, внимания.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Кроме того, ребенок приучается к аккуратности,  обращает внимание на детали, не упускает из виду общую картину.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Дети испытывают огромный интерес  к подобной деятельности, склоняются к самостоятельному наблюдению за объектами живой природы.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Ценность экспериментирования и наблюдения для развития познавательной сферы ребенка давно доказана!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8844" y="774412"/>
            <a:ext cx="400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71536" y="2057400"/>
            <a:ext cx="9220200" cy="4876800"/>
          </a:xfrm>
        </p:spPr>
        <p:txBody>
          <a:bodyPr/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Наблюдение – это целенаправленное восприятие и сложный познавательный процесс. На основе совместной деятельности детей и воспитателя, формируются конкретные знания, которые развивают мышление и речь детей.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Наше наблюдение совмещается с экспериментом, оно будет длительным. Длительное наблюдение требует обязательной зарисовки (дневник) и фотофиксации каждого этапа наблюдения.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Выбираем четыре одинаковые луковицы и помещаем в разные условия.</a:t>
            </a:r>
          </a:p>
        </p:txBody>
      </p:sp>
      <p:sp>
        <p:nvSpPr>
          <p:cNvPr id="7174" name="WordArt 13"/>
          <p:cNvSpPr>
            <a:spLocks noChangeArrowheads="1" noChangeShapeType="1" noTextEdit="1"/>
          </p:cNvSpPr>
          <p:nvPr/>
        </p:nvSpPr>
        <p:spPr bwMode="auto">
          <a:xfrm>
            <a:off x="1696244" y="762000"/>
            <a:ext cx="6970785" cy="838201"/>
          </a:xfrm>
          <a:prstGeom prst="rect">
            <a:avLst/>
          </a:prstGeom>
        </p:spPr>
        <p:txBody>
          <a:bodyPr wrap="none" lIns="88749" tIns="44374" rIns="88749" bIns="44374" fromWordArt="1">
            <a:prstTxWarp prst="textInflateTop">
              <a:avLst>
                <a:gd name="adj" fmla="val 1065"/>
              </a:avLst>
            </a:prstTxWarp>
          </a:bodyPr>
          <a:lstStyle/>
          <a:p>
            <a:pPr algn="ctr"/>
            <a:r>
              <a:rPr lang="ru-RU" sz="3500" b="1" kern="1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Организация эксперимента </a:t>
            </a:r>
            <a:r>
              <a:rPr lang="ru-RU" sz="35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5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«наблюдение </a:t>
            </a:r>
            <a:r>
              <a:rPr lang="ru-RU" sz="3500" b="1" kern="1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ростом лука»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1643455" y="609600"/>
            <a:ext cx="7339944" cy="615999"/>
          </a:xfrm>
          <a:prstGeom prst="rect">
            <a:avLst/>
          </a:prstGeom>
        </p:spPr>
        <p:txBody>
          <a:bodyPr wrap="none" lIns="88749" tIns="44374" rIns="88749" bIns="44374" fromWordArt="1">
            <a:prstTxWarp prst="textDeflateBottom">
              <a:avLst>
                <a:gd name="adj" fmla="val 99529"/>
              </a:avLst>
            </a:prstTxWarp>
          </a:bodyPr>
          <a:lstStyle/>
          <a:p>
            <a:pPr algn="ctr"/>
            <a:r>
              <a:rPr lang="ru-RU" sz="3500" kern="1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Lucida Console"/>
              </a:rPr>
              <a:t>Первый день наблюдения</a:t>
            </a:r>
          </a:p>
        </p:txBody>
      </p:sp>
      <p:sp>
        <p:nvSpPr>
          <p:cNvPr id="8198" name="Текст 3"/>
          <p:cNvSpPr>
            <a:spLocks noGrp="1"/>
          </p:cNvSpPr>
          <p:nvPr>
            <p:ph type="body" sz="half" idx="1"/>
          </p:nvPr>
        </p:nvSpPr>
        <p:spPr>
          <a:xfrm>
            <a:off x="1010444" y="2362200"/>
            <a:ext cx="4606000" cy="4419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Обратить внимание детей на то, что луковицы гладкие и твердые. </a:t>
            </a:r>
          </a:p>
          <a:p>
            <a:pPr marL="0" indent="0" algn="just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Что нужно растению для роста?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(Вода, тепло и свет)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каждого природного явления выбрать свой символ: вода  - синий круг, тепло – красный, свет – желтый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7575D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Первую луковицу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ставим в банку с синим, красным и желтым кружками. Для  нее созданы все условия для роста.</a:t>
            </a:r>
          </a:p>
          <a:p>
            <a:pPr marL="0" indent="0" algn="just">
              <a:buNone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Вторую луковицу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ставим в банку с красным и синим кругами. Отсутствие света мы обозначим черным кругом. Накрываем ее колпачком из черной бумаги – светонепроницаемой. </a:t>
            </a:r>
          </a:p>
        </p:txBody>
      </p:sp>
      <p:pic>
        <p:nvPicPr>
          <p:cNvPr id="2050" name="Picture 2" descr="F:\начало эксперимента\SAM_3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4" y="2667000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3444" y="1618789"/>
            <a:ext cx="211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29 января 2013г.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Текст 3"/>
          <p:cNvSpPr>
            <a:spLocks noGrp="1"/>
          </p:cNvSpPr>
          <p:nvPr>
            <p:ph type="body" idx="1"/>
          </p:nvPr>
        </p:nvSpPr>
        <p:spPr>
          <a:xfrm>
            <a:off x="1086644" y="1143000"/>
            <a:ext cx="3938732" cy="4939258"/>
          </a:xfrm>
        </p:spPr>
        <p:txBody>
          <a:bodyPr/>
          <a:lstStyle/>
          <a:p>
            <a:pPr algn="just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Третью луковицу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ставим в банку без воды, но в тепле и на свету. На банку наклеим белый круг – отсутствие воды. Красный – наличие тепла и желтый -  наличие света.</a:t>
            </a:r>
          </a:p>
          <a:p>
            <a:pPr algn="just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Четвертую луковицу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ставим  в холодильник, где отсутствуют все природные условия, кроме холода. У нее нет тепла, света и воды. </a:t>
            </a:r>
          </a:p>
          <a:p>
            <a:pPr algn="just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первый день эксперимента,  делаем зарисовки лука, и фотографии.</a:t>
            </a:r>
          </a:p>
        </p:txBody>
      </p:sp>
      <p:pic>
        <p:nvPicPr>
          <p:cNvPr id="3075" name="Picture 3" descr="F:\начало эксперимента\SAM_3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44" y="2286000"/>
            <a:ext cx="3413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Текст 3"/>
          <p:cNvSpPr>
            <a:spLocks noGrp="1"/>
          </p:cNvSpPr>
          <p:nvPr>
            <p:ph type="body" idx="1"/>
          </p:nvPr>
        </p:nvSpPr>
        <p:spPr>
          <a:xfrm>
            <a:off x="781844" y="1295400"/>
            <a:ext cx="5041578" cy="4498471"/>
          </a:xfrm>
        </p:spPr>
        <p:txBody>
          <a:bodyPr/>
          <a:lstStyle/>
          <a:p>
            <a:pPr marL="665618" indent="-665618">
              <a:lnSpc>
                <a:spcPct val="80000"/>
              </a:lnSpc>
            </a:pPr>
            <a:endParaRPr lang="ru-RU" sz="900" dirty="0" smtClean="0"/>
          </a:p>
          <a:p>
            <a:pPr marL="665618" indent="-665618">
              <a:lnSpc>
                <a:spcPct val="80000"/>
              </a:lnSpc>
            </a:pPr>
            <a:endParaRPr lang="ru-RU" sz="900" dirty="0" smtClean="0"/>
          </a:p>
          <a:p>
            <a:pPr marL="665618" indent="-665618">
              <a:lnSpc>
                <a:spcPct val="80000"/>
              </a:lnSpc>
            </a:pPr>
            <a:endParaRPr lang="ru-RU" sz="900" dirty="0" smtClean="0"/>
          </a:p>
          <a:p>
            <a:pPr marL="665618" indent="-665618" algn="just">
              <a:lnSpc>
                <a:spcPct val="80000"/>
              </a:lnSpc>
            </a:pPr>
            <a:r>
              <a:rPr lang="ru-RU" sz="900" dirty="0" smtClean="0"/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Через семь дней  предложить детям рассмотреть луковицы и выяснить, 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какие изменения произошли с ними: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1 - я луковица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Воды стало меньше.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Появились маленькие корни.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2 – я луковица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Вода стала грязной.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3 – я луковица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На дне банки появились маленькие капельки воды.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4 – я луковица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Нет изменений.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5244" y="609600"/>
            <a:ext cx="7696199" cy="457200"/>
          </a:xfrm>
          <a:prstGeom prst="rect">
            <a:avLst/>
          </a:prstGeom>
          <a:noFill/>
        </p:spPr>
        <p:txBody>
          <a:bodyPr wrap="none" lIns="88749" tIns="44374" rIns="88749" bIns="44374">
            <a:prstTxWarp prst="textDeflateBottom">
              <a:avLst>
                <a:gd name="adj" fmla="val 9959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200" spc="49" dirty="0" smtClean="0">
                <a:ln w="11430">
                  <a:solidFill>
                    <a:srgbClr val="3333FF"/>
                  </a:solidFill>
                </a:ln>
                <a:solidFill>
                  <a:srgbClr val="C00000"/>
                </a:solidFill>
              </a:rPr>
              <a:t>Седьмой день </a:t>
            </a:r>
            <a:r>
              <a:rPr lang="ru-RU" sz="5200" spc="49" dirty="0">
                <a:ln w="11430">
                  <a:solidFill>
                    <a:srgbClr val="3333FF"/>
                  </a:solidFill>
                </a:ln>
                <a:solidFill>
                  <a:srgbClr val="C00000"/>
                </a:solidFill>
              </a:rPr>
              <a:t>наблюдения</a:t>
            </a:r>
          </a:p>
        </p:txBody>
      </p:sp>
      <p:pic>
        <p:nvPicPr>
          <p:cNvPr id="4098" name="Picture 2" descr="F:\наблюдение_за_луком\2_день\SAM_6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44" y="1066800"/>
            <a:ext cx="2267712" cy="30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наблюдение_за_луком\2_день\SAM_6765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43" y="4419600"/>
            <a:ext cx="3200400" cy="24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Sasha\Рабочий стол\1306924454_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44" y="2136179"/>
            <a:ext cx="1143000" cy="22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Текст 13"/>
          <p:cNvSpPr>
            <a:spLocks noGrp="1"/>
          </p:cNvSpPr>
          <p:nvPr>
            <p:ph type="body" idx="1"/>
          </p:nvPr>
        </p:nvSpPr>
        <p:spPr>
          <a:xfrm>
            <a:off x="781844" y="1678530"/>
            <a:ext cx="2075944" cy="1845993"/>
          </a:xfrm>
        </p:spPr>
        <p:txBody>
          <a:bodyPr>
            <a:noAutofit/>
          </a:bodyPr>
          <a:lstStyle/>
          <a:p>
            <a:r>
              <a:rPr lang="en-US" sz="1800" i="1" u="sng" dirty="0" smtClean="0"/>
              <a:t>1-</a:t>
            </a:r>
            <a:r>
              <a:rPr lang="ru-RU" sz="1800" i="1" u="sng" dirty="0" smtClean="0"/>
              <a:t> я луковица</a:t>
            </a:r>
          </a:p>
          <a:p>
            <a:pPr>
              <a:buFontTx/>
              <a:buChar char="•"/>
            </a:pPr>
            <a:r>
              <a:rPr lang="ru-RU" sz="1800" dirty="0" smtClean="0"/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листики стали выше</a:t>
            </a:r>
          </a:p>
          <a:p>
            <a:pPr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корни стали больше</a:t>
            </a:r>
          </a:p>
          <a:p>
            <a:pPr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воды - меньше</a:t>
            </a:r>
          </a:p>
        </p:txBody>
      </p:sp>
      <p:sp>
        <p:nvSpPr>
          <p:cNvPr id="12293" name="Текст 14"/>
          <p:cNvSpPr>
            <a:spLocks noGrp="1"/>
          </p:cNvSpPr>
          <p:nvPr>
            <p:ph type="body" sz="quarter" idx="3"/>
          </p:nvPr>
        </p:nvSpPr>
        <p:spPr>
          <a:xfrm>
            <a:off x="1887741" y="934576"/>
            <a:ext cx="6672676" cy="609745"/>
          </a:xfrm>
        </p:spPr>
        <p:txBody>
          <a:bodyPr>
            <a:normAutofit lnSpcReduction="1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Через семнадцать дней предложить детям рассмотреть луковицы и выяснить какие изменения произошли с ними: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2684" y="475620"/>
            <a:ext cx="6672676" cy="282873"/>
          </a:xfrm>
          <a:prstGeom prst="rect">
            <a:avLst/>
          </a:prstGeom>
          <a:noFill/>
        </p:spPr>
        <p:txBody>
          <a:bodyPr wrap="none" lIns="88749" tIns="44374" rIns="88749" bIns="44374">
            <a:prstTxWarp prst="textDeflateBottom">
              <a:avLst>
                <a:gd name="adj" fmla="val 9998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100" b="1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Семнадцатый </a:t>
            </a:r>
            <a:r>
              <a:rPr lang="ru-RU" sz="3100" b="1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день наблюдения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9818" y="1544321"/>
            <a:ext cx="1927662" cy="2305606"/>
          </a:xfrm>
          <a:prstGeom prst="rect">
            <a:avLst/>
          </a:prstGeom>
          <a:noFill/>
        </p:spPr>
        <p:txBody>
          <a:bodyPr lIns="88749" tIns="44374" rIns="88749" bIns="44374">
            <a:spAutoFit/>
          </a:bodyPr>
          <a:lstStyle/>
          <a:p>
            <a:pPr>
              <a:defRPr/>
            </a:pPr>
            <a:r>
              <a:rPr lang="ru-RU" sz="1800" b="1" i="1" u="sng" dirty="0"/>
              <a:t>2 – я луковица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/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вода грязная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появился  неприятный запах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корней нет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зеленых листьев нет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7005" y="1544321"/>
            <a:ext cx="2001803" cy="1751608"/>
          </a:xfrm>
          <a:prstGeom prst="rect">
            <a:avLst/>
          </a:prstGeom>
          <a:noFill/>
        </p:spPr>
        <p:txBody>
          <a:bodyPr lIns="88749" tIns="44374" rIns="88749" bIns="44374">
            <a:spAutoFit/>
          </a:bodyPr>
          <a:lstStyle/>
          <a:p>
            <a:pPr>
              <a:defRPr/>
            </a:pPr>
            <a:r>
              <a:rPr lang="ru-RU" sz="1800" b="1" i="1" u="sng" dirty="0"/>
              <a:t>3 – я луковица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появились маленькие листья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выросли корни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капельки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воды на дне банки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7444" y="1588583"/>
            <a:ext cx="2150085" cy="1012944"/>
          </a:xfrm>
          <a:prstGeom prst="rect">
            <a:avLst/>
          </a:prstGeom>
          <a:noFill/>
        </p:spPr>
        <p:txBody>
          <a:bodyPr lIns="88749" tIns="44374" rIns="88749" bIns="44374">
            <a:spAutoFit/>
          </a:bodyPr>
          <a:lstStyle/>
          <a:p>
            <a:pPr>
              <a:defRPr/>
            </a:pPr>
            <a:r>
              <a:rPr lang="ru-RU" b="1" i="1" u="sng" dirty="0">
                <a:latin typeface="+mn-lt"/>
              </a:rPr>
              <a:t>4 – я луковица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нет никаких изменений</a:t>
            </a:r>
          </a:p>
        </p:txBody>
      </p:sp>
      <p:pic>
        <p:nvPicPr>
          <p:cNvPr id="6146" name="Picture 2" descr="F:\наблюдение_за_луком\1_день\SAM_6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37" y="4114800"/>
            <a:ext cx="3811761" cy="27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аблюдение_за_луком\1_день\SAM_6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44" y="4114799"/>
            <a:ext cx="3608561" cy="27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1405</Words>
  <Application>Microsoft Office PowerPoint</Application>
  <PresentationFormat>Произвольный</PresentationFormat>
  <Paragraphs>252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про лук.</vt:lpstr>
      <vt:lpstr> Пословицы и поговорки о луке. </vt:lpstr>
      <vt:lpstr>Стихи о луке.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Sasha</cp:lastModifiedBy>
  <cp:revision>36</cp:revision>
  <cp:lastPrinted>2013-04-23T16:58:30Z</cp:lastPrinted>
  <dcterms:modified xsi:type="dcterms:W3CDTF">2013-05-24T19:05:18Z</dcterms:modified>
</cp:coreProperties>
</file>