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0" r:id="rId14"/>
    <p:sldId id="268" r:id="rId15"/>
    <p:sldId id="269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CCFF99"/>
    <a:srgbClr val="FF33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2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Столбец2</c:v>
                </c:pt>
              </c:strCache>
            </c:strRef>
          </c:tx>
          <c:dLbls>
            <c:dLbl>
              <c:idx val="1"/>
              <c:layout/>
              <c:showVal val="1"/>
            </c:dLbl>
            <c:delete val="1"/>
          </c:dLbls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Лист1!$B$2:$B$3</c:f>
              <c:numCache>
                <c:formatCode>0%</c:formatCode>
                <c:ptCount val="2"/>
                <c:pt idx="0">
                  <c:v>0.79</c:v>
                </c:pt>
                <c:pt idx="1">
                  <c:v>0.2100000000000001</c:v>
                </c:pt>
              </c:numCache>
            </c:numRef>
          </c:val>
        </c:ser>
        <c:firstSliceAng val="0"/>
      </c:pieChart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3C2FF-88FA-4437-8951-14651159FCB9}" type="datetimeFigureOut">
              <a:rPr lang="ru-RU" smtClean="0"/>
              <a:pPr/>
              <a:t>15.06.2012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07AEA-D099-4DFD-8491-B4AD9DE8FE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3C2FF-88FA-4437-8951-14651159FCB9}" type="datetimeFigureOut">
              <a:rPr lang="ru-RU" smtClean="0"/>
              <a:pPr/>
              <a:t>15.06.2012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07AEA-D099-4DFD-8491-B4AD9DE8FE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3C2FF-88FA-4437-8951-14651159FCB9}" type="datetimeFigureOut">
              <a:rPr lang="ru-RU" smtClean="0"/>
              <a:pPr/>
              <a:t>15.06.2012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07AEA-D099-4DFD-8491-B4AD9DE8FE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3C2FF-88FA-4437-8951-14651159FCB9}" type="datetimeFigureOut">
              <a:rPr lang="ru-RU" smtClean="0"/>
              <a:pPr/>
              <a:t>15.06.2012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07AEA-D099-4DFD-8491-B4AD9DE8FE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3C2FF-88FA-4437-8951-14651159FCB9}" type="datetimeFigureOut">
              <a:rPr lang="ru-RU" smtClean="0"/>
              <a:pPr/>
              <a:t>15.06.2012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07AEA-D099-4DFD-8491-B4AD9DE8FE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3C2FF-88FA-4437-8951-14651159FCB9}" type="datetimeFigureOut">
              <a:rPr lang="ru-RU" smtClean="0"/>
              <a:pPr/>
              <a:t>15.06.2012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07AEA-D099-4DFD-8491-B4AD9DE8FE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3C2FF-88FA-4437-8951-14651159FCB9}" type="datetimeFigureOut">
              <a:rPr lang="ru-RU" smtClean="0"/>
              <a:pPr/>
              <a:t>15.06.2012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07AEA-D099-4DFD-8491-B4AD9DE8FE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3C2FF-88FA-4437-8951-14651159FCB9}" type="datetimeFigureOut">
              <a:rPr lang="ru-RU" smtClean="0"/>
              <a:pPr/>
              <a:t>15.06.2012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07AEA-D099-4DFD-8491-B4AD9DE8FE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3C2FF-88FA-4437-8951-14651159FCB9}" type="datetimeFigureOut">
              <a:rPr lang="ru-RU" smtClean="0"/>
              <a:pPr/>
              <a:t>15.06.2012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07AEA-D099-4DFD-8491-B4AD9DE8FE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3C2FF-88FA-4437-8951-14651159FCB9}" type="datetimeFigureOut">
              <a:rPr lang="ru-RU" smtClean="0"/>
              <a:pPr/>
              <a:t>15.06.2012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07AEA-D099-4DFD-8491-B4AD9DE8FE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3C2FF-88FA-4437-8951-14651159FCB9}" type="datetimeFigureOut">
              <a:rPr lang="ru-RU" smtClean="0"/>
              <a:pPr/>
              <a:t>15.06.2012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07AEA-D099-4DFD-8491-B4AD9DE8FE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A3C2FF-88FA-4437-8951-14651159FCB9}" type="datetimeFigureOut">
              <a:rPr lang="ru-RU" smtClean="0"/>
              <a:pPr/>
              <a:t>15.06.2012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507AEA-D099-4DFD-8491-B4AD9DE8FE6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Relationship Id="rId9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85918" y="357166"/>
            <a:ext cx="5572164" cy="321471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FF00"/>
                </a:solidFill>
              </a:rPr>
              <a:t>ДЕТСКИЙ САД, ДЕТСКИЙ САД…</a:t>
            </a:r>
          </a:p>
          <a:p>
            <a:r>
              <a:rPr lang="ru-RU" sz="2800" b="1" dirty="0" smtClean="0">
                <a:solidFill>
                  <a:srgbClr val="FFFF00"/>
                </a:solidFill>
              </a:rPr>
              <a:t>ПОЧЕМУ ТАК ГОВОРЯТ?</a:t>
            </a:r>
          </a:p>
          <a:p>
            <a:r>
              <a:rPr lang="ru-RU" sz="2800" b="1" dirty="0" smtClean="0">
                <a:solidFill>
                  <a:srgbClr val="FFFF00"/>
                </a:solidFill>
              </a:rPr>
              <a:t>ПОТОМУ ЧТО ДРУЖНО В НЁМ</a:t>
            </a:r>
          </a:p>
          <a:p>
            <a:r>
              <a:rPr lang="ru-RU" sz="2800" b="1" dirty="0" smtClean="0">
                <a:solidFill>
                  <a:srgbClr val="FFFF00"/>
                </a:solidFill>
              </a:rPr>
              <a:t>МЫ ОДНОЙ СЕМЬЁЙ РАСТЁМ!</a:t>
            </a:r>
          </a:p>
          <a:p>
            <a:r>
              <a:rPr lang="ru-RU" sz="2800" b="1" dirty="0" smtClean="0">
                <a:solidFill>
                  <a:srgbClr val="FFFF00"/>
                </a:solidFill>
              </a:rPr>
              <a:t>ОТ ТОГО И ГОВОРЯТ:</a:t>
            </a:r>
          </a:p>
          <a:p>
            <a:r>
              <a:rPr lang="ru-RU" sz="2800" b="1" dirty="0" smtClean="0">
                <a:solidFill>
                  <a:srgbClr val="FF0000"/>
                </a:solidFill>
              </a:rPr>
              <a:t>В ЭТОМ ДОМЕ ДЕТСКИЙ САД!</a:t>
            </a:r>
          </a:p>
          <a:p>
            <a:endParaRPr lang="ru-RU" sz="2800" b="1" dirty="0" smtClean="0">
              <a:solidFill>
                <a:srgbClr val="FFFF00"/>
              </a:solidFill>
            </a:endParaRPr>
          </a:p>
          <a:p>
            <a:endParaRPr lang="ru-RU" sz="2800" b="1" dirty="0">
              <a:solidFill>
                <a:srgbClr val="FFFF00"/>
              </a:solidFill>
            </a:endParaRPr>
          </a:p>
        </p:txBody>
      </p:sp>
      <p:pic>
        <p:nvPicPr>
          <p:cNvPr id="1026" name="Picture 2" descr="C:\Users\user\Desktop\старый  ком\40 садик\Мои рисунки\Всё о дс\Мой любимый детский сад\Мой любимый детский сад 668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71736" y="3500438"/>
            <a:ext cx="4143404" cy="3107553"/>
          </a:xfrm>
          <a:prstGeom prst="foldedCorner">
            <a:avLst/>
          </a:prstGeom>
          <a:noFill/>
          <a:ln w="57150">
            <a:solidFill>
              <a:schemeClr val="bg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</a:rPr>
              <a:t>ВЗАИМООТНОШЕНИЯ МЕЖДУ ДЕТЬМИ</a:t>
            </a:r>
            <a:endParaRPr lang="ru-RU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8194" name="Picture 2" descr="C:\Users\user\Desktop\Методист\2011-12 учебный год\Фотографии\Семицветик\Фото 2 Семицветик исправлено\DSCN003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857752" y="3714752"/>
            <a:ext cx="3905277" cy="2928958"/>
          </a:xfrm>
          <a:prstGeom prst="rect">
            <a:avLst/>
          </a:prstGeom>
          <a:ln w="190500" cap="sq">
            <a:solidFill>
              <a:schemeClr val="accent2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Picture 3" descr="C:\Users\user\Desktop\Методист\2011-12 учебный год\Фотографии\Семицветик\Фото 2 Семицветик исправлено\DSCN0189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428992" y="3214686"/>
            <a:ext cx="3802621" cy="2851966"/>
          </a:xfrm>
          <a:prstGeom prst="rect">
            <a:avLst/>
          </a:prstGeom>
          <a:ln w="190500" cap="sq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Picture 3" descr="C:\Users\user\Desktop\Методист\2011-12 учебный год\Фотографии\Семицветик\Фото 2 Семицветик исправлено\DSCN0318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14282" y="1142984"/>
            <a:ext cx="4453473" cy="3340105"/>
          </a:xfrm>
          <a:prstGeom prst="rect">
            <a:avLst/>
          </a:prstGeom>
          <a:ln w="190500" cap="sq">
            <a:solidFill>
              <a:schemeClr val="accent6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Picture 4" descr="C:\Users\user\Desktop\Методист\2011-12 учебный год\Фотографии\Семицветик\Фото 2 Семицветик исправлено\DSCN0234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14282" y="3643314"/>
            <a:ext cx="4017440" cy="3013080"/>
          </a:xfrm>
          <a:prstGeom prst="rect">
            <a:avLst/>
          </a:prstGeom>
          <a:ln w="190500" cap="sq">
            <a:solidFill>
              <a:schemeClr val="accent1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Picture 5" descr="C:\Users\user\Desktop\Методист\2011-12 учебный год\Фотографии\Семицветик\Фото 2 Семицветик исправлено\DSCN0191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4929190" y="1285860"/>
            <a:ext cx="3803126" cy="2852345"/>
          </a:xfrm>
          <a:prstGeom prst="rect">
            <a:avLst/>
          </a:prstGeom>
          <a:ln w="190500" cap="sq">
            <a:solidFill>
              <a:schemeClr val="accent5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>РЕЗУЛЬТАТЫ МОНИТОРИНГА ДЕТЕЙ ГРУППЫ «СЕМИЦВЕТИК»</a:t>
            </a:r>
            <a:endParaRPr lang="ru-RU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21" name="Содержимое 20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5043494" cy="46863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3" name="Заголовок 1"/>
          <p:cNvSpPr txBox="1">
            <a:spLocks/>
          </p:cNvSpPr>
          <p:nvPr/>
        </p:nvSpPr>
        <p:spPr>
          <a:xfrm>
            <a:off x="4857752" y="1785926"/>
            <a:ext cx="3857652" cy="13573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СРЕДНИЙ УРОВЕНЬ – 79 %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УРОВЕНЬ НИЖЕ</a:t>
            </a:r>
            <a:r>
              <a:rPr kumimoji="0" lang="ru-RU" sz="2000" b="1" i="0" u="none" strike="noStrike" kern="1200" cap="none" spc="0" normalizeH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СРЕДНЕГО – 21 %</a:t>
            </a: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050" name="Picture 2" descr="C:\Users\user\Desktop\Методист\2011-12 учебный год\Картинки в детский сад\Дети\62151619_54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60" y="3214686"/>
            <a:ext cx="2886081" cy="34280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Методист\2011-12 учебный год\Картинки в детский сад\Дети\69861986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4" y="3357562"/>
            <a:ext cx="4602431" cy="359647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9916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3100" b="1" dirty="0" smtClean="0">
                <a:solidFill>
                  <a:schemeClr val="accent6">
                    <a:lumMod val="75000"/>
                  </a:schemeClr>
                </a:solidFill>
              </a:rPr>
              <a:t>ПРИОРИТЕТНОЕ НАПРАВЛЕНИЕ В РАБОТЕ:</a:t>
            </a:r>
            <a:br>
              <a:rPr lang="ru-RU" sz="31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3100" b="1" dirty="0" smtClean="0">
                <a:solidFill>
                  <a:schemeClr val="accent6">
                    <a:lumMod val="75000"/>
                  </a:schemeClr>
                </a:solidFill>
              </a:rPr>
              <a:t>СОЦИАЛЬНО-НРАВСТВЕННОЕ ВОСПИТАНИЕ РЕБЁНКА ЧЕРЕЗ ПРИОБЩЕНИЕ К МАЛЫМ ФОРМАМ РУССКОГО ФОЛЬКЛОРА</a:t>
            </a:r>
            <a:endParaRPr lang="ru-RU" sz="31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7" name="Содержимое 16"/>
          <p:cNvSpPr>
            <a:spLocks noGrp="1"/>
          </p:cNvSpPr>
          <p:nvPr>
            <p:ph idx="1"/>
          </p:nvPr>
        </p:nvSpPr>
        <p:spPr>
          <a:xfrm>
            <a:off x="500034" y="2357430"/>
            <a:ext cx="8186766" cy="376873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sz="2400" b="1" dirty="0" smtClean="0"/>
              <a:t>ЦЕЛЬ:</a:t>
            </a:r>
            <a:r>
              <a:rPr lang="ru-RU" sz="2400" dirty="0" smtClean="0"/>
              <a:t> </a:t>
            </a:r>
            <a:r>
              <a:rPr lang="ru-RU" sz="2400" b="1" dirty="0" smtClean="0"/>
              <a:t>ВОСПИТАНИЕ НРАВСТВЕННОЙ И ТВОРЧЕСКИ РАЗВИТОЙ ЛИЧНОСТИ ЧЕРЕЗ АКТИВИЗАЦИЮ ПОЗНАВАТЕЛЬНОЙ ДЕЯТЕЛЬНОСТИ ДОШКОЛЬНИКОВ, ПРИОБЩЕНИЕ К ИСТОКАМ РУССКОЙ НАРОДНОЙ КУЛЬТУРЫ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Методист\2011-12 учебный год\Картинки в детский сад\Разное\0_53536_28b8ed0a_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00826" y="4214818"/>
            <a:ext cx="2261952" cy="226195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Autofit/>
          </a:bodyPr>
          <a:lstStyle/>
          <a:p>
            <a:pPr algn="l"/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>ЗАДАЧИ:</a:t>
            </a:r>
            <a:b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</a:br>
            <a:endParaRPr lang="ru-RU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401080" cy="4983179"/>
          </a:xfrm>
        </p:spPr>
        <p:txBody>
          <a:bodyPr>
            <a:normAutofit/>
          </a:bodyPr>
          <a:lstStyle/>
          <a:p>
            <a:r>
              <a:rPr lang="ru-RU" sz="2000" b="1" dirty="0" smtClean="0"/>
              <a:t>ПОБУЖДАТЬ ИНТЕРЕС К ПРОИЗВЕДЕНИЯМ УСТНОГО НАРОДНОГО ТВОРЧЕСТВА;</a:t>
            </a:r>
          </a:p>
          <a:p>
            <a:r>
              <a:rPr lang="ru-RU" sz="2000" b="1" dirty="0" smtClean="0"/>
              <a:t>ПРИОБЩАТЬ ДЕТЕЙ К ИСТОКАМ РУССКОЙ НАЦИОНАЛЬНОЙ КУЛЬТУРЫ;</a:t>
            </a:r>
          </a:p>
          <a:p>
            <a:r>
              <a:rPr lang="ru-RU" sz="2000" b="1" dirty="0" smtClean="0"/>
              <a:t>СПОСОБСТВОВАТЬ РАЗВИТИЮ ПОЗНАВАТЕЛЬНОЙ АКТИВНОСТИ, ЛЮБОЗНАТЕЛЬНОСТИ,  НРАВСТВЕННОСТИ</a:t>
            </a:r>
          </a:p>
          <a:p>
            <a:r>
              <a:rPr lang="ru-RU" sz="2000" b="1" dirty="0" smtClean="0"/>
              <a:t>СПОСОБСТВОВАТЬ РАЗВИТИЮ У ДЕТЕЙ ЛУЧШИХ ЧЕРТ РУССКОГО ХАРАКТЕРА;</a:t>
            </a:r>
          </a:p>
          <a:p>
            <a:r>
              <a:rPr lang="ru-RU" sz="2000" b="1" dirty="0" smtClean="0"/>
              <a:t>ПОКАЗАТЬ ДЕТЯМ КРАСОТУ РУССКОГО ЯЗЫКА ЧЕРЕЗ УСТНОЕ НАРОДНОЕ ТВОРЧЕСТВО, ВЫРАЖЕННАЯ В ПОТЕШКАХ, ПЕСЕНКАХ, ЗАКЛИЧКАХ;</a:t>
            </a:r>
          </a:p>
          <a:p>
            <a:r>
              <a:rPr lang="ru-RU" sz="2000" b="1" dirty="0" smtClean="0"/>
              <a:t>СПОСОБСТВОВАТЬ АКТИВНОМУ ВОВЛЕЧЕНИЮ РОДИТЕЛЕЙ В СОВМЕСТНУЮ ДЕЯТЕЛЬНОСТЬ С РЕБЁНКОМ В УСЛОВИЯХ СЕМЬИ И ДЕТСКОГО САДА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user\Desktop\Методист\2011-12 учебный год\Фотографии\Семицветик\Фото 2 Семицветик исправлено\DSCN030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28596" y="357166"/>
            <a:ext cx="3517374" cy="2638031"/>
          </a:xfrm>
          <a:prstGeom prst="rect">
            <a:avLst/>
          </a:prstGeom>
          <a:ln w="190500" cap="sq">
            <a:solidFill>
              <a:schemeClr val="accent4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Picture 2" descr="C:\Users\user\Desktop\Методист\2011-12 учебный год\Фотографии\Семицветик\Фото 2 Семицветик исправлено\DSCN0307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928926" y="2000240"/>
            <a:ext cx="3810531" cy="2857898"/>
          </a:xfrm>
          <a:prstGeom prst="rect">
            <a:avLst/>
          </a:prstGeom>
          <a:ln w="190500" cap="sq">
            <a:solidFill>
              <a:schemeClr val="accent6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Picture 3" descr="C:\Users\user\Desktop\Методист\2011-12 учебный год\Фотографии\Семицветик\Фото 2 Семицветик исправлено\DSCN0308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184228" y="357167"/>
            <a:ext cx="3619525" cy="2714644"/>
          </a:xfrm>
          <a:prstGeom prst="rect">
            <a:avLst/>
          </a:prstGeom>
          <a:ln w="190500" cap="sq">
            <a:solidFill>
              <a:schemeClr val="accent3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Picture 4" descr="C:\Users\user\Desktop\Методист\2011-12 учебный год\Фотографии\Семицветик\Фото 2 Семицветик исправлено\DSCN0309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143504" y="3643314"/>
            <a:ext cx="3810026" cy="2857520"/>
          </a:xfrm>
          <a:prstGeom prst="rect">
            <a:avLst/>
          </a:prstGeom>
          <a:ln w="190500" cap="sq">
            <a:solidFill>
              <a:srgbClr val="FFFFCC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Picture 5" descr="C:\Users\user\Desktop\Методист\2011-12 учебный год\Фотографии\Семицветик\Фото 2 Семицветик исправлено\DSCN0311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2714612" y="357167"/>
            <a:ext cx="3714776" cy="2786082"/>
          </a:xfrm>
          <a:prstGeom prst="rect">
            <a:avLst/>
          </a:prstGeom>
          <a:ln w="190500" cap="sq">
            <a:solidFill>
              <a:schemeClr val="accent2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Picture 6" descr="C:\Users\user\Desktop\Методист\2011-12 учебный год\Фотографии\Семицветик\Фото 2 Семицветик исправлено\DSCN0312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357158" y="3571876"/>
            <a:ext cx="3500967" cy="2625725"/>
          </a:xfrm>
          <a:prstGeom prst="rect">
            <a:avLst/>
          </a:prstGeom>
          <a:ln w="190500" cap="sq">
            <a:solidFill>
              <a:schemeClr val="accent1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" name="Picture 7" descr="C:\Users\user\Desktop\Методист\2011-12 учебный год\Фотографии\Семицветик\Фото 2 Семицветик исправлено\DSCN0313.JP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428596" y="1714488"/>
            <a:ext cx="3881969" cy="2911477"/>
          </a:xfrm>
          <a:prstGeom prst="rect">
            <a:avLst/>
          </a:prstGeom>
          <a:ln w="190500" cap="sq">
            <a:solidFill>
              <a:schemeClr val="bg2">
                <a:lumMod val="75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1" name="Picture 8" descr="C:\Users\user\Desktop\Методист\2011-12 учебный год\Фотографии\Семицветик\Фото 2 Семицветик исправлено\DSCN0314.JPG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3500430" y="2786058"/>
            <a:ext cx="4072470" cy="3054353"/>
          </a:xfrm>
          <a:prstGeom prst="rect">
            <a:avLst/>
          </a:prstGeom>
          <a:ln w="190500" cap="sq">
            <a:solidFill>
              <a:schemeClr val="accent5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4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2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71538" y="274638"/>
            <a:ext cx="6357982" cy="939784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</a:rPr>
              <a:t>РАБОТА С РОДИТЕЛЯМИ</a:t>
            </a:r>
            <a:endParaRPr lang="ru-RU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6" name="Содержимое 3" descr="P1050356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6572264" y="3500438"/>
            <a:ext cx="2268740" cy="3024987"/>
          </a:xfrm>
          <a:prstGeom prst="rect">
            <a:avLst/>
          </a:prstGeom>
          <a:ln w="190500" cap="sq">
            <a:solidFill>
              <a:schemeClr val="accent1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Содержимое 5" descr="P1050372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857884" y="428604"/>
            <a:ext cx="3017309" cy="2262982"/>
          </a:xfrm>
          <a:prstGeom prst="rect">
            <a:avLst/>
          </a:prstGeom>
          <a:ln w="190500" cap="sq">
            <a:solidFill>
              <a:srgbClr val="FFFFCC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Picture 3" descr="C:\Users\user\Desktop\Методист\2011-12 учебный год\Фотографии\Семицветик\Фото 2 Семицветик исправлено\P1050373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286380" y="3571876"/>
            <a:ext cx="3160184" cy="2370138"/>
          </a:xfrm>
          <a:prstGeom prst="rect">
            <a:avLst/>
          </a:prstGeom>
          <a:ln w="190500" cap="sq">
            <a:solidFill>
              <a:schemeClr val="accent3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Picture 4" descr="C:\Users\user\Desktop\Методист\2011-12 учебный год\Фотографии\Семицветик\Фото 2 Семицветик исправлено\P1050377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572264" y="2285992"/>
            <a:ext cx="2344343" cy="3125791"/>
          </a:xfrm>
          <a:prstGeom prst="rect">
            <a:avLst/>
          </a:prstGeom>
          <a:ln w="190500" cap="sq">
            <a:solidFill>
              <a:schemeClr val="accent6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" name="Picture 5" descr="C:\Users\user\Desktop\Методист\2011-12 учебный год\Фотографии\Семицветик\Фото 2 Семицветик исправлено\P1050474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1714480" y="3214686"/>
            <a:ext cx="1918993" cy="3411543"/>
          </a:xfrm>
          <a:prstGeom prst="rect">
            <a:avLst/>
          </a:prstGeom>
          <a:ln w="190500" cap="sq">
            <a:solidFill>
              <a:schemeClr val="accent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1" name="Picture 6" descr="C:\Users\user\Desktop\Методист\2011-12 учебный год\Фотографии\Семицветик\Фото 2 Семицветик исправлено\P1070220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285720" y="3286124"/>
            <a:ext cx="1857388" cy="3302024"/>
          </a:xfrm>
          <a:prstGeom prst="rect">
            <a:avLst/>
          </a:prstGeom>
          <a:ln w="190500" cap="sq">
            <a:solidFill>
              <a:schemeClr val="accent4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2" name="Picture 8" descr="C:\Users\user\Desktop\Методист\2011-12 учебный год\Фотографии\Семицветик\Фото 2 Семицветик исправлено\P1050544.JP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2786050" y="3643314"/>
            <a:ext cx="3946002" cy="2959502"/>
          </a:xfrm>
          <a:prstGeom prst="rect">
            <a:avLst/>
          </a:prstGeom>
          <a:ln w="190500" cap="sq">
            <a:solidFill>
              <a:schemeClr val="accent6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4" name="Содержимое 4"/>
          <p:cNvSpPr>
            <a:spLocks noGrp="1"/>
          </p:cNvSpPr>
          <p:nvPr>
            <p:ph idx="1"/>
          </p:nvPr>
        </p:nvSpPr>
        <p:spPr>
          <a:xfrm>
            <a:off x="357158" y="1142985"/>
            <a:ext cx="8429684" cy="4500594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РОДИТЕЛЬСКОЕ СОБРАНИЕ «ДАВАЙТЕ ПОЗНАКОМИМСЯ!»</a:t>
            </a:r>
          </a:p>
          <a:p>
            <a:r>
              <a:rPr lang="ru-RU" sz="2400" b="1" dirty="0" smtClean="0"/>
              <a:t>ВЫСТАВКА ПОДЕЛОК «ОСЕННИЕ ФАНТАЗИИ»</a:t>
            </a:r>
          </a:p>
          <a:p>
            <a:r>
              <a:rPr lang="ru-RU" sz="2400" b="1" dirty="0" smtClean="0"/>
              <a:t>КОНКУРС «НОВОГОДНИХ ЁЛОК ХОРОВОД»</a:t>
            </a:r>
          </a:p>
          <a:p>
            <a:r>
              <a:rPr lang="ru-RU" sz="2400" b="1" dirty="0" smtClean="0"/>
              <a:t>ПЕДСОВЕТ «РОДИТЕЛЬ – ЗАКАЗЧИК, СПОНСОР, ПАРТНЁР?» </a:t>
            </a:r>
          </a:p>
          <a:p>
            <a:r>
              <a:rPr lang="ru-RU" sz="2400" b="1" dirty="0" smtClean="0"/>
              <a:t>ИНДИВИДУАЛЬНЫЕ КОНСУЛЬТАЦИИ, БЕСЕДЫ: «ДРУЖБА СО СВЕРСТНИКАМИ», «СОБЛЮДЕНИЕ РЕЖИМНЫХ МОМЕНТОВ ДОМА И В ДЕТСКОМ САДУ», «РАЗВИВАЕМ ВНИМАНИЕ», «ОДЕЖДА В РАЗНОЕ ВРЕМЯ ГОДА» И Т.Д.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" name="Содержимое 20" descr="DSCN0276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333346" y="357166"/>
            <a:ext cx="4469882" cy="3352411"/>
          </a:xfrm>
          <a:prstGeom prst="rect">
            <a:avLst/>
          </a:prstGeom>
          <a:ln w="190500" cap="sq">
            <a:solidFill>
              <a:schemeClr val="accent6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105" name="Picture 9" descr="C:\Users\user\Desktop\Методист\2011-12 учебный год\Фотографии\Семицветик\Фото 2 Семицветик исправлено\DSCN0277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143372" y="3071810"/>
            <a:ext cx="4714876" cy="3536157"/>
          </a:xfrm>
          <a:prstGeom prst="rect">
            <a:avLst/>
          </a:prstGeom>
          <a:ln w="190500" cap="sq">
            <a:solidFill>
              <a:schemeClr val="accent6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3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II</a:t>
            </a:r>
            <a:r>
              <a:rPr lang="ru-RU" sz="3600" b="1" dirty="0" smtClean="0">
                <a:solidFill>
                  <a:srgbClr val="FF0000"/>
                </a:solidFill>
              </a:rPr>
              <a:t> МЛАДШАЯ ГРУППА «СЕМИЦВЕТИК»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1027" name="Picture 3" descr="C:\Users\user\Desktop\Методист\2011-12 учебный год\Фотографии\Семицветик\Фото 2 Семицветик исправлено\DSCN029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142976" y="1214422"/>
            <a:ext cx="7064958" cy="5298719"/>
          </a:xfrm>
          <a:prstGeom prst="star32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</p:pic>
      <p:sp>
        <p:nvSpPr>
          <p:cNvPr id="4" name="Содержимое 2"/>
          <p:cNvSpPr txBox="1">
            <a:spLocks/>
          </p:cNvSpPr>
          <p:nvPr/>
        </p:nvSpPr>
        <p:spPr>
          <a:xfrm>
            <a:off x="2643174" y="1643050"/>
            <a:ext cx="4114800" cy="10429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СЕМИЦВЕТИК НАШ, ЦВЕТИ,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СЧАСТЬЕ, РАДОСТЬ ПРИНЕСИ!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НАШИ ПРИНЦИПЫ: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РАДОВАТЬСЯ ЖИЗНИ</a:t>
            </a:r>
          </a:p>
          <a:p>
            <a:r>
              <a:rPr lang="ru-RU" dirty="0" smtClean="0"/>
              <a:t>РАЗВИВАТЬСЯ ИГРАЯ</a:t>
            </a:r>
          </a:p>
          <a:p>
            <a:r>
              <a:rPr lang="ru-RU" dirty="0" smtClean="0"/>
              <a:t>БЫТЬ ЛЮБИМЫМ</a:t>
            </a:r>
          </a:p>
          <a:p>
            <a:r>
              <a:rPr lang="ru-RU" dirty="0" smtClean="0"/>
              <a:t>БЫТЬ ЗДОРОВЫМ</a:t>
            </a:r>
          </a:p>
          <a:p>
            <a:r>
              <a:rPr lang="ru-RU" dirty="0" smtClean="0"/>
              <a:t>ИМЕТЬ ДРУЗЕЙ</a:t>
            </a:r>
          </a:p>
          <a:p>
            <a:r>
              <a:rPr lang="ru-RU" dirty="0" smtClean="0"/>
              <a:t>УДИВЛЯТЬСЯ</a:t>
            </a:r>
          </a:p>
          <a:p>
            <a:r>
              <a:rPr lang="ru-RU" dirty="0" smtClean="0"/>
              <a:t>ВЕРИТЬ В ДОБРО</a:t>
            </a:r>
            <a:endParaRPr lang="ru-RU" dirty="0"/>
          </a:p>
        </p:txBody>
      </p:sp>
      <p:pic>
        <p:nvPicPr>
          <p:cNvPr id="1026" name="Picture 2" descr="C:\Users\user\Desktop\Методист\2011-12 учебный год\Картинки в детский сад\Дети\62150912_19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2714620"/>
            <a:ext cx="3552825" cy="3924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>ОСНОВНЫЕ ЗАДАЧИ ВОСПИТАНИЯ </a:t>
            </a:r>
            <a:b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>ДЕТЕЙ НАШЕЙ ГРУППЫ:</a:t>
            </a:r>
            <a:endParaRPr lang="ru-RU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ВОСПИТАНИЕ ЗДОРОВОГО РЕБЁНКА</a:t>
            </a:r>
          </a:p>
          <a:p>
            <a:endParaRPr lang="ru-RU" dirty="0"/>
          </a:p>
          <a:p>
            <a:endParaRPr lang="ru-RU" dirty="0" smtClean="0"/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6" name="Picture 2" descr="C:\Users\user\Desktop\Методист\2011-12 учебный год\Фотографии\Семицветик\Фото 2 Семицветик исправлено\DSCN029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57158" y="2285992"/>
            <a:ext cx="4000528" cy="3000396"/>
          </a:xfrm>
          <a:prstGeom prst="rect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</p:pic>
      <p:pic>
        <p:nvPicPr>
          <p:cNvPr id="7" name="Picture 3" descr="C:\Users\user\Desktop\Методист\2011-12 учебный год\Фотографии\Семицветик\Фото 2 Семицветик исправлено\DSCN0293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572000" y="3554016"/>
            <a:ext cx="4071934" cy="3053952"/>
          </a:xfrm>
          <a:prstGeom prst="rect">
            <a:avLst/>
          </a:prstGeom>
          <a:noFill/>
          <a:ln w="76200">
            <a:solidFill>
              <a:schemeClr val="accent3">
                <a:lumMod val="60000"/>
                <a:lumOff val="4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>
              <a:buFont typeface="Arial" pitchFamily="34" charset="0"/>
              <a:buChar char="•"/>
            </a:pPr>
            <a:r>
              <a:rPr lang="ru-RU" sz="3200" dirty="0" smtClean="0"/>
              <a:t> СОЦИАЛЬНО-НРАВСТВЕННОЕ ВОСПИТАНИЕ   </a:t>
            </a:r>
            <a:br>
              <a:rPr lang="ru-RU" sz="3200" dirty="0" smtClean="0"/>
            </a:br>
            <a:r>
              <a:rPr lang="ru-RU" sz="3200" dirty="0"/>
              <a:t> </a:t>
            </a:r>
            <a:r>
              <a:rPr lang="ru-RU" sz="3200" dirty="0" smtClean="0"/>
              <a:t> РЕБЁНКА ЧЕРЕЗ ПРИОБЩЕНИЕ К МАЛЫМ   </a:t>
            </a:r>
            <a:br>
              <a:rPr lang="ru-RU" sz="3200" dirty="0" smtClean="0"/>
            </a:br>
            <a:r>
              <a:rPr lang="ru-RU" sz="3200" dirty="0"/>
              <a:t> </a:t>
            </a:r>
            <a:r>
              <a:rPr lang="ru-RU" sz="3200" dirty="0" smtClean="0"/>
              <a:t> ФОРМАМ ФОЛЬКЛОРА </a:t>
            </a:r>
            <a:endParaRPr lang="ru-RU" sz="3200" dirty="0"/>
          </a:p>
        </p:txBody>
      </p:sp>
      <p:pic>
        <p:nvPicPr>
          <p:cNvPr id="3076" name="Picture 4" descr="C:\Users\user\Desktop\Методист\2011-12 учебный год\Фотографии\Семицветик\Фото 2 Семицветик исправлено\DSCN024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ln w="190500" cap="sq">
            <a:solidFill>
              <a:schemeClr val="accent2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>
              <a:buFont typeface="Arial" pitchFamily="34" charset="0"/>
              <a:buChar char="•"/>
            </a:pPr>
            <a:r>
              <a:rPr lang="ru-RU" sz="3200" dirty="0" smtClean="0"/>
              <a:t> ХУДОЖЕСТВЕННО – ЭСТЕТИЧЕСКОЕ ВОСПИТАНИЕ</a:t>
            </a:r>
            <a:endParaRPr lang="ru-RU" sz="3200" dirty="0"/>
          </a:p>
        </p:txBody>
      </p:sp>
      <p:pic>
        <p:nvPicPr>
          <p:cNvPr id="4098" name="Picture 2" descr="C:\Users\user\Desktop\Методист\2011-12 учебный год\Фотографии\Семицветик\Фото 2 Семицветик исправлено\DSCN015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28596" y="1571612"/>
            <a:ext cx="4446068" cy="3334551"/>
          </a:xfrm>
          <a:prstGeom prst="rect">
            <a:avLst/>
          </a:prstGeom>
          <a:ln w="190500" cap="sq">
            <a:solidFill>
              <a:srgbClr val="CCFF99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099" name="Picture 3" descr="C:\Users\user\Desktop\Методист\2011-12 учебный год\Фотографии\Семицветик\Фото 2 Семицветик исправлено\DSCN0160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643438" y="3357562"/>
            <a:ext cx="4214810" cy="3161108"/>
          </a:xfrm>
          <a:prstGeom prst="rect">
            <a:avLst/>
          </a:prstGeom>
          <a:ln w="190500" cap="sq">
            <a:solidFill>
              <a:schemeClr val="accent4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>ВОСПИТАТЕЛИ ГРУППЫ</a:t>
            </a:r>
            <a:endParaRPr lang="ru-RU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122" name="Picture 2" descr="C:\Users\user\Desktop\Методист\2011-12 учебный год\Фотографии\Семицветик\Фото 2 Семицветик исправлено\DSCN020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00034" y="1285860"/>
            <a:ext cx="4731820" cy="354886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4">
                <a:lumMod val="40000"/>
                <a:lumOff val="6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123" name="Picture 3" descr="C:\Users\user\Desktop\Методист\2011-12 учебный год\Фотографии\Семицветик\Фото 2 Семицветик исправлено\DSCN0210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429124" y="3429000"/>
            <a:ext cx="4214810" cy="31611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3">
                <a:lumMod val="40000"/>
                <a:lumOff val="6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esktop\Методист\2011-12 учебный год\Картинки в детский сад\Дети\63858895_1284146902_0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9322" y="3000372"/>
            <a:ext cx="3051915" cy="365345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97559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	СПИСОЧНЫЙ СОСТАВ ГРУППЫ: 21 РЕБЁНОК, ИЗ НИХ – 9 МАЛЬЧИКОВ И 12 ДЕВОЧЕК.</a:t>
            </a:r>
          </a:p>
          <a:p>
            <a:pPr>
              <a:buNone/>
            </a:pPr>
            <a:r>
              <a:rPr lang="ru-RU" dirty="0"/>
              <a:t>	</a:t>
            </a:r>
            <a:r>
              <a:rPr lang="en-US" dirty="0" smtClean="0"/>
              <a:t>I</a:t>
            </a:r>
            <a:r>
              <a:rPr lang="ru-RU" dirty="0" smtClean="0"/>
              <a:t> ГРУППУ ЗДОРОВЬЯ ИМЕЮТ – 9 ДЕТЕЙ, </a:t>
            </a:r>
            <a:r>
              <a:rPr lang="en-US" dirty="0" smtClean="0"/>
              <a:t>II</a:t>
            </a:r>
            <a:r>
              <a:rPr lang="ru-RU" dirty="0" smtClean="0"/>
              <a:t> ГРУППУ ЗДОРОВЬЯ – 11 ДЕТЕЙ, </a:t>
            </a:r>
            <a:r>
              <a:rPr lang="en-US" dirty="0" smtClean="0"/>
              <a:t>III</a:t>
            </a:r>
            <a:r>
              <a:rPr lang="ru-RU" dirty="0" smtClean="0"/>
              <a:t> ГРУППА ЗДОРОВЬЯ – 1 РЕБЁНОК. </a:t>
            </a:r>
          </a:p>
          <a:p>
            <a:pPr>
              <a:buNone/>
            </a:pPr>
            <a:r>
              <a:rPr lang="ru-RU" dirty="0"/>
              <a:t>	</a:t>
            </a:r>
            <a:r>
              <a:rPr lang="ru-RU" dirty="0" smtClean="0"/>
              <a:t>СРЕДНЯЯ ПОСЕЩАЕМОСТЬ ЗА 8 МЕСЯЦЕВ – 13 ДЕТЕЙ, ЗАБОЛЕВАЕМОСТЬ – 40 %, ДРУГИЕ ПРИЧИНЫ – 59 %.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</a:rPr>
              <a:t>ОРГАНИЗАЦИЯ РАЗВИВАЮЩЕЙ СРЕДЫ</a:t>
            </a:r>
            <a:endParaRPr lang="ru-RU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Содержимое 3" descr="DSCN0315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571471" y="1357298"/>
            <a:ext cx="5048285" cy="3786214"/>
          </a:xfrm>
          <a:prstGeom prst="rect">
            <a:avLst/>
          </a:prstGeom>
          <a:ln w="190500" cap="sq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170" name="Picture 2" descr="C:\Users\user\Desktop\Методист\2011-12 учебный год\Фотографии\Семицветик\Фото 2 Семицветик исправлено\DSCN0317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714744" y="2428868"/>
            <a:ext cx="5072066" cy="3804050"/>
          </a:xfrm>
          <a:prstGeom prst="rect">
            <a:avLst/>
          </a:prstGeom>
          <a:ln w="190500" cap="sq">
            <a:solidFill>
              <a:schemeClr val="accent4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401</TotalTime>
  <Words>237</Words>
  <Application>Microsoft Office PowerPoint</Application>
  <PresentationFormat>Экран (4:3)</PresentationFormat>
  <Paragraphs>48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II МЛАДШАЯ ГРУППА «СЕМИЦВЕТИК»</vt:lpstr>
      <vt:lpstr>НАШИ ПРИНЦИПЫ:</vt:lpstr>
      <vt:lpstr>ОСНОВНЫЕ ЗАДАЧИ ВОСПИТАНИЯ  ДЕТЕЙ НАШЕЙ ГРУППЫ:</vt:lpstr>
      <vt:lpstr> СОЦИАЛЬНО-НРАВСТВЕННОЕ ВОСПИТАНИЕ      РЕБЁНКА ЧЕРЕЗ ПРИОБЩЕНИЕ К МАЛЫМ      ФОРМАМ ФОЛЬКЛОРА </vt:lpstr>
      <vt:lpstr> ХУДОЖЕСТВЕННО – ЭСТЕТИЧЕСКОЕ ВОСПИТАНИЕ</vt:lpstr>
      <vt:lpstr>ВОСПИТАТЕЛИ ГРУППЫ</vt:lpstr>
      <vt:lpstr>Слайд 8</vt:lpstr>
      <vt:lpstr>ОРГАНИЗАЦИЯ РАЗВИВАЮЩЕЙ СРЕДЫ</vt:lpstr>
      <vt:lpstr>ВЗАИМООТНОШЕНИЯ МЕЖДУ ДЕТЬМИ</vt:lpstr>
      <vt:lpstr>РЕЗУЛЬТАТЫ МОНИТОРИНГА ДЕТЕЙ ГРУППЫ «СЕМИЦВЕТИК»</vt:lpstr>
      <vt:lpstr> ПРИОРИТЕТНОЕ НАПРАВЛЕНИЕ В РАБОТЕ: СОЦИАЛЬНО-НРАВСТВЕННОЕ ВОСПИТАНИЕ РЕБЁНКА ЧЕРЕЗ ПРИОБЩЕНИЕ К МАЛЫМ ФОРМАМ РУССКОГО ФОЛЬКЛОРА</vt:lpstr>
      <vt:lpstr> ЗАДАЧИ: </vt:lpstr>
      <vt:lpstr>Слайд 14</vt:lpstr>
      <vt:lpstr>РАБОТА С РОДИТЕЛЯМИ</vt:lpstr>
      <vt:lpstr>Слайд 16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user1</dc:creator>
  <cp:lastModifiedBy>user1</cp:lastModifiedBy>
  <cp:revision>43</cp:revision>
  <dcterms:created xsi:type="dcterms:W3CDTF">2012-05-23T08:15:46Z</dcterms:created>
  <dcterms:modified xsi:type="dcterms:W3CDTF">2012-06-15T05:07:13Z</dcterms:modified>
</cp:coreProperties>
</file>