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79" r:id="rId7"/>
    <p:sldId id="263" r:id="rId8"/>
    <p:sldId id="264" r:id="rId9"/>
    <p:sldId id="265" r:id="rId10"/>
    <p:sldId id="277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8" r:id="rId22"/>
    <p:sldId id="276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51D"/>
    <a:srgbClr val="7D0505"/>
    <a:srgbClr val="F896E3"/>
    <a:srgbClr val="F77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884" autoAdjust="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EBE8-9AA1-4820-B99E-EF0565906EF9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0055-8B24-4B86-973B-4E64E39F0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285728"/>
            <a:ext cx="1571636" cy="1357322"/>
          </a:xfrm>
          <a:prstGeom prst="teardrop">
            <a:avLst/>
          </a:prstGeom>
          <a:noFill/>
          <a:ln w="38100">
            <a:solidFill>
              <a:srgbClr val="1D751D"/>
            </a:solidFill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РОЕКТ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«СВЁКЛА - ЦАРИЦА ОВОЩЕЙ»</a:t>
            </a:r>
          </a:p>
          <a:p>
            <a:pPr algn="ctr">
              <a:buNone/>
            </a:pP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3082" name="Picture 10" descr="http://im2-tub-ru.yandex.net/i?id=37139528-55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643182"/>
            <a:ext cx="2071702" cy="2593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3" name="Picture 11" descr="C:\Users\Павел\Pictures\ФОТО\фото отпуск 2012\100_27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2857496"/>
            <a:ext cx="207170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5" name="Picture 13" descr="http://im0-tub-ru.yandex.net/i?id=62099655-15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000372"/>
            <a:ext cx="200026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35811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Рассматривание иллюстраций в книгах, альбомах, просмотр презентаций о свёкле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2050" name="Picture 2" descr="H:\фото о свёкле\Фото0409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857224" y="1643050"/>
            <a:ext cx="2839090" cy="3786214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143372" y="2357430"/>
            <a:ext cx="4429156" cy="2561993"/>
          </a:xfrm>
          <a:prstGeom prst="round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1D751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Родителями, детьми и воспитателями </a:t>
            </a:r>
            <a:b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были изготовлены альбомы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3" name="Содержимое 3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2050" name="Picture 2" descr="E:\фото о свёкле\Фото0401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929322" y="2071678"/>
            <a:ext cx="2464546" cy="3286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E:\фото о свёкле\Фото0402 - копия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857225" y="1780182"/>
            <a:ext cx="4143404" cy="3077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C:\Users\Павел\Desktop\фото о свёкле\100_3039.JPG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3500430" y="4572008"/>
            <a:ext cx="2309829" cy="1732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Дома Абдул с мамой знакомился с полезными свойствами свёклы 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1026" name="Picture 2" descr="H:\фото о свёкле\Фото040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884251" y="1643050"/>
            <a:ext cx="3375499" cy="4501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1030" name="Picture 6" descr="http://im2-tub-ru.yandex.net/i?id=282498627-65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5000636"/>
            <a:ext cx="1428760" cy="996809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32" name="Picture 8" descr="http://im6-tub-ru.yandex.net/i?id=397146035-05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4929198"/>
            <a:ext cx="1500198" cy="1004597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34" name="Picture 10" descr="http://im3-tub-ru.yandex.net/i?id=391324801-37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1643050"/>
            <a:ext cx="1428760" cy="1071570"/>
          </a:xfrm>
          <a:prstGeom prst="flowChartConnector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38" name="Picture 14" descr="http://im2-tub-ru.yandex.net/i?id=13151662-64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6644" y="3000372"/>
            <a:ext cx="1133475" cy="1428750"/>
          </a:xfrm>
          <a:prstGeom prst="star16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40" name="Picture 16" descr="http://im2-tub-ru.yandex.net/i?id=179346622-09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00100" y="3143248"/>
            <a:ext cx="1162050" cy="1428750"/>
          </a:xfrm>
          <a:prstGeom prst="star16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42" name="Picture 18" descr="http://im6-tub-ru.yandex.net/i?id=159602778-09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1643050"/>
            <a:ext cx="1657360" cy="1071570"/>
          </a:xfrm>
          <a:prstGeom prst="ellipse">
            <a:avLst/>
          </a:prstGeom>
          <a:noFill/>
          <a:ln w="28575">
            <a:solidFill>
              <a:srgbClr val="1D751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50072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Абдул знакомится с формой, размером свёклы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3" name="Содержимое 3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1026" name="Picture 2" descr="E:\Абдул-проект свекла\IMG_1637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00034" y="1504335"/>
            <a:ext cx="8165855" cy="5103988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7236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Свёклу надо почистить , чтобы приготовить из неё свекольник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2050" name="Picture 2" descr="E:\Абдул-проект свекла\IMG_1639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071538" y="1428736"/>
            <a:ext cx="7072362" cy="4876090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78674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Абдул натирает сырую свёклу для свекольника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3074" name="Picture 2" descr="E:\Абдул-проект свекла\IMG_164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285852" y="1428736"/>
            <a:ext cx="6929486" cy="5000660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78661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Вот какой вкусный сварили свекольник!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4099" name="Picture 3" descr="E:\Абдул-проект свекла\IMG_165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214414" y="1416779"/>
            <a:ext cx="6929486" cy="4768925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143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Из варёной свёклы можно приготовить вкусную икру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2050" name="Picture 2" descr="E:\Абдул-проект свекла\IMG_165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357290" y="1428736"/>
            <a:ext cx="6357982" cy="4768924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215106" cy="1154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Свёклу используют в косметике</a:t>
            </a:r>
            <a:endParaRPr lang="ru-RU" sz="3200" b="1" dirty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1026" name="Picture 2" descr="E:\Абдул-проект свекла\IMG_1641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071538" y="1357298"/>
            <a:ext cx="7143800" cy="4938079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Свёклу используют в лечебных целях, соком свёклы лечат насморк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3074" name="Picture 2" descr="E:\Абдул-проект свекла\IMG_164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 rot="20842288">
            <a:off x="4965507" y="3078376"/>
            <a:ext cx="3628769" cy="2721826"/>
          </a:xfrm>
          <a:prstGeom prst="round2DiagRect">
            <a:avLst/>
          </a:prstGeom>
          <a:noFill/>
          <a:ln w="57150">
            <a:solidFill>
              <a:srgbClr val="1D751D"/>
            </a:solidFill>
          </a:ln>
        </p:spPr>
      </p:pic>
      <p:pic>
        <p:nvPicPr>
          <p:cNvPr id="3075" name="Picture 3" descr="E:\Абдул-проект свекла\IMG_1647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20950386">
            <a:off x="780637" y="1947939"/>
            <a:ext cx="3494611" cy="2621198"/>
          </a:xfrm>
          <a:prstGeom prst="round2DiagRect">
            <a:avLst/>
          </a:prstGeom>
          <a:noFill/>
          <a:ln w="57150">
            <a:solidFill>
              <a:srgbClr val="1D751D"/>
            </a:solidFill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Тип проекта: 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творческий, открытый – в Н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(К)ОШ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I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,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II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вида 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и за ее пределами, фронтальный</a:t>
            </a:r>
          </a:p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Время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долгосрочный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(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сентябрь – апрель)</a:t>
            </a:r>
          </a:p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Вид</a:t>
            </a:r>
            <a:r>
              <a:rPr lang="ru-RU" sz="28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: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детско-родительский</a:t>
            </a:r>
          </a:p>
          <a:p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Участники проекта</a:t>
            </a:r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дети дошкольного отделения 3 года обучения, воспитатели группы, родители</a:t>
            </a:r>
          </a:p>
          <a:p>
            <a:pPr lvl="0"/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Цель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максимально обогатить знания и представления детей о свёкле, её полезных свойствах для человека, бережном отношении к растениям, развивать творческие способности детей, поисковую деятельность</a:t>
            </a:r>
            <a:endParaRPr lang="ru-RU" sz="2400" dirty="0" smtClean="0">
              <a:latin typeface="Arial Narrow" pitchFamily="34" charset="0"/>
            </a:endParaRPr>
          </a:p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285728"/>
            <a:ext cx="1571636" cy="1500198"/>
          </a:xfrm>
          <a:prstGeom prst="teardrop">
            <a:avLst/>
          </a:prstGeom>
          <a:noFill/>
          <a:ln w="38100">
            <a:solidFill>
              <a:srgbClr val="1D751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Вот такая полезная и нужная свёкла!</a:t>
            </a:r>
            <a:endParaRPr lang="ru-RU" sz="3200" b="1" dirty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4098" name="Picture 2" descr="E:\Абдул-проект свекла\IMG_165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357290" y="1357298"/>
            <a:ext cx="6500858" cy="4876089"/>
          </a:xfrm>
          <a:prstGeom prst="roundRect">
            <a:avLst/>
          </a:prstGeom>
          <a:noFill/>
          <a:ln w="57150">
            <a:solidFill>
              <a:srgbClr val="1D751D"/>
            </a:solidFill>
          </a:ln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357166"/>
            <a:ext cx="7143800" cy="61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Результаты проекта: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результате работы над проектом, воспитатели, родители и дети получили удовольствие от совместной деятельности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расширили знания об овощах, способах их выращивания и условиях необходимых для благоприятного произрастания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получили знания о необходимости беречь природу, растения</a:t>
            </a:r>
            <a:endParaRPr kumimoji="0" lang="ru-RU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Педагогам, которые ежедневно работают по нравственному воспитанию детей, формируют чувство сопереживания, сочувствия не только людям, но и животным и растениям, проект явился одним из эффективных методов работы в этом направлении.  Хочется отметить, что у дошкольников в ходе реализации проекта развиваются коммуникативные навыки, творческое мышление, воображение,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самостоятельность.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50019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С</a:t>
            </a:r>
            <a:r>
              <a:rPr lang="ru-RU" sz="4800" b="1" dirty="0" smtClean="0">
                <a:ln w="635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ПАСИБО ЗА ВНИМАНИЕ!</a:t>
            </a:r>
            <a:endParaRPr lang="ru-RU" sz="4800" dirty="0">
              <a:ln w="6350">
                <a:solidFill>
                  <a:schemeClr val="accent6">
                    <a:lumMod val="75000"/>
                  </a:schemeClr>
                </a:solidFill>
              </a:ln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2149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Презентацию подготовила воспитатель дошкольной группы 3 года обучения детей с нарушением слуха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Огирева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 Л.В.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/>
            </a:r>
            <a:b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</a:b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Нижневартовская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 специальная (коррекционная) общеобразовательная школа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I, II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вида</a:t>
            </a:r>
            <a:endParaRPr lang="ru-RU" sz="2000" dirty="0">
              <a:ln w="6350">
                <a:solidFill>
                  <a:schemeClr val="accent6">
                    <a:lumMod val="75000"/>
                  </a:schemeClr>
                </a:solidFill>
              </a:ln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Задачи: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	</a:t>
            </a:r>
            <a:r>
              <a:rPr lang="ru-RU" b="1" i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Познавательные</a:t>
            </a: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Расширять представление о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свёкле,  многообразии её сортов, условиях и месте произрастания, необходимости бережного отношения ко всем растениям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Способствовать поиску новой информации об этом овоще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Развивать творческое воображение, мышление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Развивать коммуникативные навыки</a:t>
            </a:r>
            <a:endParaRPr lang="ru-RU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</a:t>
            </a:r>
            <a:r>
              <a:rPr lang="ru-RU" b="1" i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Воспитательные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Формировать интерес к произведениям малой фольклорной формы (загадки, пословицы, поговорки);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Повышать заинтересованность родителей в продуктивной 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досуговой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деятельности с детьми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214290"/>
            <a:ext cx="1714512" cy="1428760"/>
          </a:xfrm>
          <a:prstGeom prst="teardrop">
            <a:avLst/>
          </a:prstGeom>
          <a:noFill/>
          <a:ln w="38100">
            <a:solidFill>
              <a:srgbClr val="1D751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Предполагаемые результаты: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Ощущение удовлетворенности и удовольствия 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 от совместной деятельности детей, родителей и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 воспитателей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Создание копилки познавательной информации</a:t>
            </a:r>
          </a:p>
          <a:p>
            <a:pPr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</a:t>
            </a: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Выход продукции: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Фотоальбомы по теме проекта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Альбом детских творческих работ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Рецепты блюд из свёклы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Альбом стихов, загадок, поговорок о свёкле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Презентация проекта </a:t>
            </a: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09650">
            <a:off x="7538857" y="245029"/>
            <a:ext cx="1535240" cy="1367281"/>
          </a:xfrm>
          <a:prstGeom prst="teardrop">
            <a:avLst/>
          </a:prstGeom>
          <a:noFill/>
          <a:ln w="38100">
            <a:solidFill>
              <a:srgbClr val="1D751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Этапы работы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Подготовительный этап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–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постановка цели, 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обсуждение плана достижения цели,  подготовка и изучение методической литературы по теме проекта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Первый этап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– познавательный. Проведение тематических занятий (ознакомление с окружающим, изобразительная деятельность), дидактические игры, просмотр презентаций о свёкле </a:t>
            </a:r>
          </a:p>
          <a:p>
            <a:pPr>
              <a:buNone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Второй этап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–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исследовательский. Домашние задания</a:t>
            </a:r>
          </a:p>
          <a:p>
            <a:pPr>
              <a:buNone/>
            </a:pP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Третий этап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–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практический.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Изготовление поделок, рисунков, альбомов, домашние задания</a:t>
            </a:r>
          </a:p>
          <a:p>
            <a:pPr>
              <a:buNone/>
            </a:pP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Четвертый этап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–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заключительный. Презентация проекта на родительском собрании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627002" y="227663"/>
            <a:ext cx="1448213" cy="1330574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627002" y="227663"/>
            <a:ext cx="1448213" cy="1330574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857232"/>
          <a:ext cx="8429684" cy="6078832"/>
        </p:xfrm>
        <a:graphic>
          <a:graphicData uri="http://schemas.openxmlformats.org/drawingml/2006/table">
            <a:tbl>
              <a:tblPr/>
              <a:tblGrid>
                <a:gridCol w="500066"/>
                <a:gridCol w="4353580"/>
                <a:gridCol w="1516369"/>
                <a:gridCol w="2059669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200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Ответственные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Постановка цели проекта, обсуждение плана достижения цели.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Сентябрь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Воспитатели, родители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Сбор, накопление материала.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Октябрь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Воспитатели, родители, дети.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3. 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Изготовление альбомов по теме проекта.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Ноябрь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Родители, дети, воспитатели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Занятия по теме проекта (</a:t>
                      </a:r>
                      <a:r>
                        <a:rPr lang="ru-RU" sz="1800" b="1" cap="none" spc="0" dirty="0" err="1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изодеятельность</a:t>
                      </a: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, ознакомление с окружающим).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Октябрь-апрель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Воспитатели, дети.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Домашние задания детям для выполнения совместно с родителями (лечебные свойства свёклы, применение в косметике, кулинарии). Фотоальбомы.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Родители, дети.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Дидактические игры «Собери картинку», просмотр презентаций о свёкле.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Ноябрь-январь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Воспитатели, дети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Библиотечка рецептов блюд со свёклой.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Февраль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Родители, воспитатели.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Оформление альбома детских творческих </a:t>
                      </a:r>
                      <a:r>
                        <a:rPr lang="ru-RU" sz="18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работ,</a:t>
                      </a:r>
                      <a:r>
                        <a:rPr lang="ru-RU" sz="18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 презентация проекта на </a:t>
                      </a:r>
                      <a:r>
                        <a:rPr lang="ru-RU" sz="1800" b="1" cap="none" spc="0" baseline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род.собрании</a:t>
                      </a: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Март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Апрель </a:t>
                      </a: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Воспитатели.</a:t>
                      </a: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355" marR="5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1697"/>
            <a:ext cx="11429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85728"/>
            <a:ext cx="446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работы над проектом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Виды деятельности используемые для реализации проекта </a:t>
            </a:r>
            <a:endParaRPr lang="ru-RU" sz="3200" b="1" dirty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629246">
            <a:off x="7882242" y="270802"/>
            <a:ext cx="1276736" cy="1255441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sp>
        <p:nvSpPr>
          <p:cNvPr id="5" name="Капля 4"/>
          <p:cNvSpPr/>
          <p:nvPr/>
        </p:nvSpPr>
        <p:spPr>
          <a:xfrm rot="11377889">
            <a:off x="5737837" y="1167762"/>
            <a:ext cx="2186499" cy="2165023"/>
          </a:xfrm>
          <a:prstGeom prst="teardrop">
            <a:avLst/>
          </a:prstGeom>
          <a:solidFill>
            <a:srgbClr val="F896E3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4506198">
            <a:off x="925754" y="1110758"/>
            <a:ext cx="2220394" cy="2207592"/>
          </a:xfrm>
          <a:prstGeom prst="teardrop">
            <a:avLst/>
          </a:prstGeom>
          <a:solidFill>
            <a:srgbClr val="99FF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14678" y="2571744"/>
            <a:ext cx="2500330" cy="2071702"/>
          </a:xfrm>
          <a:prstGeom prst="ellipse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 rot="16200000">
            <a:off x="5572132" y="4143380"/>
            <a:ext cx="2071702" cy="2214578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>
            <a:off x="1214414" y="4214818"/>
            <a:ext cx="2214578" cy="214314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868" y="2857496"/>
            <a:ext cx="1857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Совместная деятельность взрослых и детей</a:t>
            </a:r>
            <a:endParaRPr lang="ru-RU" sz="2200" b="1" dirty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484" y="1421176"/>
            <a:ext cx="2173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b="1" dirty="0" smtClean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Различные виды изобразительной деятельности</a:t>
            </a:r>
          </a:p>
          <a:p>
            <a:endParaRPr lang="ru-RU" b="1" dirty="0" smtClean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1571612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худ. литературы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иллюстраций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Презентаций о свёкле</a:t>
            </a:r>
            <a:endParaRPr lang="ru-RU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457200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 по ознакомлению с окружающим</a:t>
            </a:r>
            <a:endParaRPr lang="ru-RU" b="1" dirty="0">
              <a:ln w="317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442913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43866" cy="14398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 занятиях по изобразительной деятельности мы знакомились с формой, цветом, размером свёклы</a:t>
            </a:r>
            <a:endParaRPr lang="ru-RU" sz="2800" dirty="0">
              <a:ln w="3175">
                <a:solidFill>
                  <a:schemeClr val="accent6">
                    <a:lumMod val="50000"/>
                  </a:schemeClr>
                </a:solidFill>
              </a:ln>
              <a:latin typeface="Arial Narrow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1026" name="Picture 2" descr="C:\Users\Павел\Pictures\ФОТО\M863 Digital Camera новейшие\Фото031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286116" y="1643050"/>
            <a:ext cx="2428892" cy="3239173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27" name="Picture 3" descr="C:\Users\Павел\Pictures\ФОТО\M863 Digital Camera новейшие\Фото0314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357158" y="1285860"/>
            <a:ext cx="2124883" cy="2833746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28" name="Picture 4" descr="C:\Users\Павел\Pictures\ФОТО\M863 Digital Camera новейшие\Фото0318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1428728" y="3786190"/>
            <a:ext cx="2071702" cy="2762825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5" name="Picture 6" descr="H:\фото о свёкле\Фото03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1357298"/>
            <a:ext cx="2122473" cy="2830534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29" name="Picture 5" descr="C:\Users\Павел\Pictures\ФОТО\M863 Digital Camera новейшие\Фото03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52751" y="3802310"/>
            <a:ext cx="2085542" cy="2781281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нашего творчества</a:t>
            </a:r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3" name="Содержимое 3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171767">
            <a:off x="7704138" y="227013"/>
            <a:ext cx="1439862" cy="1260475"/>
          </a:xfrm>
          <a:prstGeom prst="teardrop">
            <a:avLst/>
          </a:prstGeom>
          <a:noFill/>
          <a:ln w="38100">
            <a:solidFill>
              <a:srgbClr val="30C230"/>
            </a:solidFill>
            <a:miter lim="800000"/>
            <a:headEnd/>
            <a:tailEnd/>
          </a:ln>
        </p:spPr>
      </p:pic>
      <p:pic>
        <p:nvPicPr>
          <p:cNvPr id="2050" name="Picture 2" descr="C:\Users\Павел\Pictures\ФОТО\M863 Digital Camera новейшие\Фото032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 rot="20954370">
            <a:off x="552230" y="3259831"/>
            <a:ext cx="2303412" cy="3071834"/>
          </a:xfrm>
          <a:prstGeom prst="roundRect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2051" name="Picture 3" descr="C:\Users\Павел\Pictures\ФОТО\M863 Digital Camera новейшие\Фото0321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3714744" y="3714752"/>
            <a:ext cx="2035555" cy="2714620"/>
          </a:xfrm>
          <a:prstGeom prst="ellipse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2052" name="Picture 4" descr="C:\Users\Павел\Pictures\ФОТО\M863 Digital Camera новейшие\Фото0323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 rot="588011">
            <a:off x="6388263" y="3245432"/>
            <a:ext cx="2303412" cy="3071834"/>
          </a:xfrm>
          <a:prstGeom prst="roundRect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26" name="Picture 2" descr="E:\фото о свёкле\Фото0395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4786314" y="1214422"/>
            <a:ext cx="1697116" cy="2263276"/>
          </a:xfrm>
          <a:prstGeom prst="roundRect">
            <a:avLst/>
          </a:prstGeom>
          <a:noFill/>
          <a:ln w="38100">
            <a:solidFill>
              <a:srgbClr val="1D751D"/>
            </a:solidFill>
          </a:ln>
        </p:spPr>
      </p:pic>
      <p:pic>
        <p:nvPicPr>
          <p:cNvPr id="1027" name="Picture 3" descr="E:\фото о свёкле\Фото0399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2714612" y="1214422"/>
            <a:ext cx="1714512" cy="2286476"/>
          </a:xfrm>
          <a:prstGeom prst="roundRect">
            <a:avLst/>
          </a:prstGeom>
          <a:noFill/>
          <a:ln w="38100">
            <a:solidFill>
              <a:srgbClr val="1D751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605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Виды деятельности используемые для реализации проекта </vt:lpstr>
      <vt:lpstr>На занятиях по изобразительной деятельности мы знакомились с формой, цветом, размером свёклы</vt:lpstr>
      <vt:lpstr>Результаты нашего творчества</vt:lpstr>
      <vt:lpstr>Рассматривание иллюстраций в книгах, альбомах, просмотр презентаций о свёкле</vt:lpstr>
      <vt:lpstr>Родителями, детьми и воспитателями  были изготовлены альбомы</vt:lpstr>
      <vt:lpstr>Дома Абдул с мамой знакомился с полезными свойствами свёклы </vt:lpstr>
      <vt:lpstr>Абдул знакомится с формой, размером свёклы</vt:lpstr>
      <vt:lpstr>Свёклу надо почистить , чтобы приготовить из неё свекольник</vt:lpstr>
      <vt:lpstr>Абдул натирает сырую свёклу для свекольника</vt:lpstr>
      <vt:lpstr>Вот какой вкусный сварили свекольник!</vt:lpstr>
      <vt:lpstr>Из варёной свёклы можно приготовить вкусную икру</vt:lpstr>
      <vt:lpstr>Свёклу используют в косметике</vt:lpstr>
      <vt:lpstr>Свёклу используют в лечебных целях, соком свёклы лечат насморк</vt:lpstr>
      <vt:lpstr>Вот такая полезная и нужная свёкла!</vt:lpstr>
      <vt:lpstr>Слайд 21</vt:lpstr>
      <vt:lpstr>СПАСИБО ЗА ВНИМАНИЕ!</vt:lpstr>
      <vt:lpstr>Презентацию подготовила воспитатель дошкольной группы 3 года обучения детей с нарушением слуха Огирева Л.В.   Нижневартовская специальная (коррекционная) общеобразовательная школа I, II вида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Павел</cp:lastModifiedBy>
  <cp:revision>45</cp:revision>
  <dcterms:modified xsi:type="dcterms:W3CDTF">2013-05-20T12:22:46Z</dcterms:modified>
</cp:coreProperties>
</file>