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6" r:id="rId13"/>
    <p:sldId id="273" r:id="rId14"/>
    <p:sldId id="274" r:id="rId15"/>
    <p:sldId id="275" r:id="rId16"/>
    <p:sldId id="277" r:id="rId17"/>
    <p:sldId id="278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C5F9FF"/>
    <a:srgbClr val="939E6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60"/>
  </p:normalViewPr>
  <p:slideViewPr>
    <p:cSldViewPr>
      <p:cViewPr varScale="1">
        <p:scale>
          <a:sx n="75" d="100"/>
          <a:sy n="75" d="100"/>
        </p:scale>
        <p:origin x="-3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EFD33-2D3B-4587-B186-7C75644D68F1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55347-F51E-4B13-B50F-24DCFF36DF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1DA1D-D829-41C8-8B4F-90B3531AA5E0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DA839-B08B-4FD6-A842-1670CC5E6A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A50A5-6C51-4361-BDC4-DA99CD57119B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E747E-C997-4FE9-813C-1990C2EBD4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BE6DB-F6FB-4241-8D85-E856005EA1E2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0A4CD-E4A2-4C36-8FE7-1F29F3D95B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21855-9A41-4BDE-BEC8-1C8151C8EB7E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24B58-F736-4B31-96CC-BC1D1479BF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EAD2C-3BFA-4AEF-868F-C6CAFADFE176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67339-6DB9-4B35-9D78-DF6034815F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FEAFF-41E9-429B-9C90-0DA4EE80FDA6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5FE3F-2C03-4A50-A10C-65B37EE753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2170-3EE7-436E-BB5F-51A98B8C6FE5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A0857-309F-4667-ADCB-81CE6919B0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6EB5C-BADA-4DB3-8248-07897A42F222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8C42C-8954-4189-9FD6-370925F0AF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78C7B-5230-437D-A5C7-4938E87B9C2E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FC023-6B4E-495A-9E26-DAA9E4E94D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01E30-2236-4FCE-8902-E1CDA469F220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FB37F-0108-489B-9235-F642E8AB79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926DE65B-AE34-455B-98C2-B21EF3784CAC}" type="datetimeFigureOut">
              <a:rPr lang="ru-RU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94DE823-62C4-43E4-A597-B48234F3EF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584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584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358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3586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86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86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3586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86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86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3586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87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87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87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87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87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87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87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3587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7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3588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3588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88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88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88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88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88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89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89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3589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F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14375" y="1071563"/>
            <a:ext cx="7772400" cy="1470025"/>
          </a:xfrm>
        </p:spPr>
        <p:txBody>
          <a:bodyPr anchor="ctr"/>
          <a:lstStyle/>
          <a:p>
            <a:pPr eaLnBrk="1" hangingPunct="1">
              <a:defRPr/>
            </a:pPr>
            <a:r>
              <a:rPr lang="ru-RU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Тест для педагогов </a:t>
            </a:r>
            <a:br>
              <a:rPr lang="ru-RU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дошкольных учреждений</a:t>
            </a:r>
            <a:r>
              <a:rPr lang="ru-RU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727075" y="3248025"/>
            <a:ext cx="7616825" cy="1417638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ru-RU" sz="28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Обучение элементам спортивных игр в ДОУ 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endParaRPr lang="ru-RU" sz="2000" b="1" smtClean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Подготовила: </a:t>
            </a:r>
            <a:r>
              <a:rPr lang="ru-RU" sz="160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руководитель физического воспитания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ru-RU" sz="160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ИМБДОУ ДСКВ «Сказка</a:t>
            </a:r>
            <a:r>
              <a:rPr lang="ru-RU" sz="160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» </a:t>
            </a:r>
            <a:r>
              <a:rPr lang="ru-RU" sz="160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Лагвилава Н.А.</a:t>
            </a:r>
            <a:endParaRPr lang="ru-RU" sz="1600" smtClean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5929313" y="0"/>
            <a:ext cx="3214687" cy="4286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000099"/>
                </a:solidFill>
                <a:latin typeface="Arial" charset="0"/>
              </a:rPr>
              <a:t>Вопрос 4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00375" y="5786438"/>
            <a:ext cx="3000375" cy="7858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>
                <a:solidFill>
                  <a:srgbClr val="000099"/>
                </a:solidFill>
                <a:latin typeface="Arial" charset="0"/>
              </a:rPr>
              <a:t>2 балла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9750" y="1484313"/>
            <a:ext cx="7786688" cy="5191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>
                <a:solidFill>
                  <a:srgbClr val="000099"/>
                </a:solidFill>
                <a:latin typeface="Arial" charset="0"/>
              </a:rPr>
              <a:t>Обучение передвижению на лыжах </a:t>
            </a:r>
          </a:p>
        </p:txBody>
      </p:sp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971550" y="2565400"/>
            <a:ext cx="3143250" cy="25638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000099"/>
                </a:solidFill>
                <a:latin typeface="Arial" charset="0"/>
              </a:rPr>
              <a:t>Сначала обучают поворотам на месте и в движении, торможению, подъемам на горку и спускам с нее, после этого обучают ступающему и скользящему шагу без палок.</a:t>
            </a:r>
          </a:p>
        </p:txBody>
      </p:sp>
      <p:sp>
        <p:nvSpPr>
          <p:cNvPr id="14" name="TextBox 13">
            <a:hlinkClick r:id="rId3" action="ppaction://hlinksldjump"/>
          </p:cNvPr>
          <p:cNvSpPr txBox="1"/>
          <p:nvPr/>
        </p:nvSpPr>
        <p:spPr>
          <a:xfrm>
            <a:off x="4859338" y="2565400"/>
            <a:ext cx="3429000" cy="25304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>
                <a:solidFill>
                  <a:srgbClr val="000099"/>
                </a:solidFill>
                <a:latin typeface="Arial" charset="0"/>
              </a:rPr>
              <a:t>Сначала обучают ступающему и скользящему шагу без палок, после этого поворотом на месте и в движении, торможению, подъемам на горку и спускам с нее.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5929313" y="0"/>
            <a:ext cx="3214687" cy="4286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Вопрос 4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59113" y="6072188"/>
            <a:ext cx="3000375" cy="7858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tx1"/>
                </a:solidFill>
              </a:rPr>
              <a:t>3 балла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8313" y="981075"/>
            <a:ext cx="7786687" cy="13731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endParaRPr lang="ru-RU" sz="2800" b="1">
              <a:solidFill>
                <a:srgbClr val="000099"/>
              </a:solidFill>
              <a:latin typeface="Arial" charset="0"/>
            </a:endParaRPr>
          </a:p>
          <a:p>
            <a:pPr algn="ctr">
              <a:defRPr/>
            </a:pPr>
            <a:r>
              <a:rPr lang="ru-RU" sz="2800" b="1">
                <a:solidFill>
                  <a:srgbClr val="000099"/>
                </a:solidFill>
                <a:latin typeface="Arial" charset="0"/>
              </a:rPr>
              <a:t>Обучение передвижению на лыжах </a:t>
            </a:r>
          </a:p>
          <a:p>
            <a:pPr algn="ctr">
              <a:defRPr/>
            </a:pPr>
            <a:endParaRPr lang="ru-RU" sz="2800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827088" y="2708275"/>
            <a:ext cx="3143250" cy="31400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>
                <a:solidFill>
                  <a:srgbClr val="000099"/>
                </a:solidFill>
                <a:latin typeface="Arial" charset="0"/>
              </a:rPr>
              <a:t>Сначала обучают поворотам на месте и в движении, торможению, подъемам на горку и спускам с нее, после этого обучают ступающему и скользящему шагу без палок.</a:t>
            </a:r>
          </a:p>
        </p:txBody>
      </p:sp>
      <p:sp>
        <p:nvSpPr>
          <p:cNvPr id="14" name="TextBox 13">
            <a:hlinkClick r:id="rId3" action="ppaction://hlinksldjump"/>
          </p:cNvPr>
          <p:cNvSpPr txBox="1"/>
          <p:nvPr/>
        </p:nvSpPr>
        <p:spPr>
          <a:xfrm>
            <a:off x="4787900" y="2708275"/>
            <a:ext cx="3429000" cy="31400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>
                <a:solidFill>
                  <a:srgbClr val="000099"/>
                </a:solidFill>
                <a:latin typeface="Arial" charset="0"/>
              </a:rPr>
              <a:t>Сначала обучают ступающему и скользящему шагу без палок, после этого поворотом на месте и в движении, торможению, подъемам на горку и спускам с нее.</a:t>
            </a:r>
          </a:p>
          <a:p>
            <a:pPr>
              <a:defRPr/>
            </a:pPr>
            <a:endParaRPr lang="ru-RU" sz="2000" b="1">
              <a:solidFill>
                <a:srgbClr val="000099"/>
              </a:solidFill>
              <a:latin typeface="Arial" charset="0"/>
            </a:endParaRPr>
          </a:p>
          <a:p>
            <a:pPr>
              <a:defRPr/>
            </a:pPr>
            <a:endParaRPr lang="ru-RU" sz="2000" b="1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25" y="1214438"/>
            <a:ext cx="5857875" cy="35718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1500">
                <a:solidFill>
                  <a:srgbClr val="000099"/>
                </a:solidFill>
                <a:latin typeface="Calibri" pitchFamily="34" charset="0"/>
              </a:rPr>
              <a:t>0</a:t>
            </a:r>
          </a:p>
          <a:p>
            <a:pPr algn="ctr">
              <a:defRPr/>
            </a:pPr>
            <a:r>
              <a:rPr lang="ru-RU" sz="11500">
                <a:solidFill>
                  <a:srgbClr val="000099"/>
                </a:solidFill>
                <a:latin typeface="Calibri" pitchFamily="34" charset="0"/>
              </a:rPr>
              <a:t>баллов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25" y="1214438"/>
            <a:ext cx="5857875" cy="35718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1500">
                <a:solidFill>
                  <a:srgbClr val="000099"/>
                </a:solidFill>
                <a:latin typeface="Calibri" pitchFamily="34" charset="0"/>
              </a:rPr>
              <a:t>1</a:t>
            </a:r>
          </a:p>
          <a:p>
            <a:pPr algn="ctr">
              <a:defRPr/>
            </a:pPr>
            <a:r>
              <a:rPr lang="ru-RU" sz="11500">
                <a:solidFill>
                  <a:srgbClr val="000099"/>
                </a:solidFill>
                <a:latin typeface="Calibri" pitchFamily="34" charset="0"/>
              </a:rPr>
              <a:t>балл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25" y="1214438"/>
            <a:ext cx="5857875" cy="35718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0" dirty="0">
                <a:solidFill>
                  <a:schemeClr val="tx1"/>
                </a:solidFill>
              </a:rPr>
              <a:t>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0" dirty="0">
                <a:solidFill>
                  <a:schemeClr val="tx1"/>
                </a:solidFill>
              </a:rPr>
              <a:t>балла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25" y="1214438"/>
            <a:ext cx="5857875" cy="35718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1500">
                <a:solidFill>
                  <a:srgbClr val="000099"/>
                </a:solidFill>
                <a:latin typeface="Calibri" pitchFamily="34" charset="0"/>
              </a:rPr>
              <a:t>3</a:t>
            </a:r>
          </a:p>
          <a:p>
            <a:pPr algn="ctr">
              <a:defRPr/>
            </a:pPr>
            <a:r>
              <a:rPr lang="ru-RU" sz="11500">
                <a:solidFill>
                  <a:srgbClr val="000099"/>
                </a:solidFill>
                <a:latin typeface="Calibri" pitchFamily="34" charset="0"/>
              </a:rPr>
              <a:t>балла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25" y="1214438"/>
            <a:ext cx="5857875" cy="35718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1500">
                <a:solidFill>
                  <a:srgbClr val="000099"/>
                </a:solidFill>
                <a:latin typeface="Calibri" pitchFamily="34" charset="0"/>
              </a:rPr>
              <a:t>4</a:t>
            </a:r>
          </a:p>
          <a:p>
            <a:pPr algn="ctr">
              <a:defRPr/>
            </a:pPr>
            <a:r>
              <a:rPr lang="ru-RU" sz="11500">
                <a:solidFill>
                  <a:srgbClr val="000099"/>
                </a:solidFill>
                <a:latin typeface="Calibri" pitchFamily="34" charset="0"/>
              </a:rPr>
              <a:t>балла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25" y="1214438"/>
            <a:ext cx="5857875" cy="35718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1500">
                <a:solidFill>
                  <a:srgbClr val="000099"/>
                </a:solidFill>
                <a:latin typeface="Calibri" pitchFamily="34" charset="0"/>
              </a:rPr>
              <a:t>5</a:t>
            </a:r>
          </a:p>
          <a:p>
            <a:pPr algn="ctr">
              <a:defRPr/>
            </a:pPr>
            <a:r>
              <a:rPr lang="ru-RU" sz="11500">
                <a:solidFill>
                  <a:srgbClr val="000099"/>
                </a:solidFill>
                <a:latin typeface="Calibri" pitchFamily="34" charset="0"/>
              </a:rPr>
              <a:t>баллов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71625" y="1214438"/>
            <a:ext cx="5786438" cy="21653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>
                <a:solidFill>
                  <a:srgbClr val="000099"/>
                </a:solidFill>
                <a:latin typeface="Arial" charset="0"/>
              </a:rPr>
              <a:t>При обучении элементам какой спортивной игре используются эти правила?</a:t>
            </a:r>
          </a:p>
          <a:p>
            <a:pPr algn="ctr">
              <a:defRPr/>
            </a:pPr>
            <a:r>
              <a:rPr lang="ru-RU" sz="1600" b="1">
                <a:solidFill>
                  <a:srgbClr val="000099"/>
                </a:solidFill>
                <a:latin typeface="Arial" charset="0"/>
              </a:rPr>
              <a:t>Дети становятся по одну сторону площадки. Каждый получает мяч и гимнастическую палку. Держа палку двумя руками за один конец дети другим концом катят мяч на противоположную сторону площадки.</a:t>
            </a:r>
            <a:endParaRPr lang="ru-RU" sz="1600" b="1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539750" y="4076700"/>
            <a:ext cx="3925888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>
                <a:solidFill>
                  <a:srgbClr val="000099"/>
                </a:solidFill>
                <a:latin typeface="Arial" charset="0"/>
              </a:rPr>
              <a:t>Хоккей</a:t>
            </a:r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4859338" y="4076700"/>
            <a:ext cx="3816350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>
                <a:solidFill>
                  <a:srgbClr val="000099"/>
                </a:solidFill>
                <a:latin typeface="Arial" charset="0"/>
              </a:rPr>
              <a:t>Футбол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929313" y="0"/>
            <a:ext cx="3214687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99"/>
                </a:solidFill>
                <a:latin typeface="Arial" charset="0"/>
              </a:rPr>
              <a:t>Вопрос 1</a:t>
            </a:r>
            <a:r>
              <a:rPr lang="ru-RU" sz="2400">
                <a:solidFill>
                  <a:schemeClr val="tx1"/>
                </a:solidFill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76375" y="714375"/>
            <a:ext cx="6264275" cy="1371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endParaRPr lang="ru-RU" sz="2400" b="1">
              <a:solidFill>
                <a:srgbClr val="000099"/>
              </a:solidFill>
              <a:latin typeface="Arial" charset="0"/>
            </a:endParaRPr>
          </a:p>
          <a:p>
            <a:pPr algn="ctr">
              <a:defRPr/>
            </a:pPr>
            <a:r>
              <a:rPr lang="ru-RU" sz="2400" b="1">
                <a:solidFill>
                  <a:srgbClr val="000099"/>
                </a:solidFill>
                <a:latin typeface="Arial" charset="0"/>
              </a:rPr>
              <a:t>Обучение способам действия в хоккее</a:t>
            </a:r>
          </a:p>
          <a:p>
            <a:pPr algn="ctr">
              <a:defRPr/>
            </a:pPr>
            <a:r>
              <a:rPr lang="ru-RU" b="1">
                <a:latin typeface="Arial" charset="0"/>
              </a:rPr>
              <a:t/>
            </a:r>
            <a:br>
              <a:rPr lang="ru-RU" b="1">
                <a:latin typeface="Arial" charset="0"/>
              </a:rPr>
            </a:br>
            <a:endParaRPr lang="ru-RU" b="1">
              <a:latin typeface="Arial" charset="0"/>
            </a:endParaRP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250825" y="2420938"/>
            <a:ext cx="4357688" cy="28352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>
                <a:solidFill>
                  <a:srgbClr val="000099"/>
                </a:solidFill>
                <a:latin typeface="Arial" charset="0"/>
              </a:rPr>
              <a:t>Все движения осуществляются в положении стойки – туловище наклонено вперед, ноги слегка согнуты, клюшка находится на льду. Клюшку игрок держит двумя руками, одной рукой сверху за конец рукоятки, другой снизу на 30-40 см от конца рукоятки.</a:t>
            </a:r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4716463" y="2420938"/>
            <a:ext cx="4214812" cy="22256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>
                <a:solidFill>
                  <a:srgbClr val="000099"/>
                </a:solidFill>
                <a:latin typeface="Arial" charset="0"/>
              </a:rPr>
              <a:t>Все движения осуществляются в положении стойки – туловище наклонено слегка назад, ноги согнуты, клюшка находится на льду. Клюшку игрок держит двумя руками сверху за конец рукоятки.</a:t>
            </a:r>
            <a:endParaRPr lang="ru-RU" sz="2000" b="1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29313" y="0"/>
            <a:ext cx="3214687" cy="4286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99"/>
                </a:solidFill>
                <a:latin typeface="Arial" charset="0"/>
              </a:rPr>
              <a:t>Вопрос 2</a:t>
            </a:r>
            <a:r>
              <a:rPr lang="ru-RU" sz="2400">
                <a:solidFill>
                  <a:schemeClr val="tx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00375" y="5786438"/>
            <a:ext cx="3000375" cy="7858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>
                <a:solidFill>
                  <a:srgbClr val="000099"/>
                </a:solidFill>
                <a:latin typeface="Calibri" pitchFamily="34" charset="0"/>
              </a:rPr>
              <a:t>0 баллов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00188" y="714375"/>
            <a:ext cx="6240462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>
                <a:solidFill>
                  <a:srgbClr val="000099"/>
                </a:solidFill>
                <a:latin typeface="Arial" charset="0"/>
              </a:rPr>
              <a:t>Обучение способам действия в хоккее</a:t>
            </a: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250825" y="2420938"/>
            <a:ext cx="4357688" cy="28352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>
                <a:solidFill>
                  <a:srgbClr val="000099"/>
                </a:solidFill>
                <a:latin typeface="Arial" charset="0"/>
              </a:rPr>
              <a:t>Все движения осуществляются в положении стойки – туловище наклонено вперед, ноги слегка согнуты, клюшка находится на льду. Клюшку игрок держит двумя руками, одной рукой сверху за конец рукоятки, другой снизу на 30-40 см от конца рукоятки.</a:t>
            </a:r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4716463" y="2420938"/>
            <a:ext cx="4214812" cy="28352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>
                <a:solidFill>
                  <a:srgbClr val="000099"/>
                </a:solidFill>
                <a:latin typeface="Arial" charset="0"/>
              </a:rPr>
              <a:t>Все движения осуществляются в положении стойки – туловище наклонено слегка назад, ноги согнуты, клюшка находится на льду. Клюшку игрок держит двумя руками сверху за конец рукоятки.</a:t>
            </a:r>
          </a:p>
          <a:p>
            <a:pPr>
              <a:defRPr/>
            </a:pPr>
            <a:endParaRPr lang="ru-RU" sz="2000" b="1">
              <a:solidFill>
                <a:srgbClr val="000099"/>
              </a:solidFill>
              <a:latin typeface="Arial" charset="0"/>
            </a:endParaRPr>
          </a:p>
          <a:p>
            <a:pPr>
              <a:defRPr/>
            </a:pPr>
            <a:endParaRPr lang="ru-RU" sz="2000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29313" y="0"/>
            <a:ext cx="3214687" cy="4286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99"/>
                </a:solidFill>
                <a:latin typeface="Arial" charset="0"/>
              </a:rPr>
              <a:t>Вопрос 2</a:t>
            </a:r>
            <a:r>
              <a:rPr lang="ru-RU" sz="2400">
                <a:solidFill>
                  <a:schemeClr val="tx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00375" y="5786438"/>
            <a:ext cx="3000375" cy="7858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>
                <a:solidFill>
                  <a:srgbClr val="000099"/>
                </a:solidFill>
                <a:latin typeface="Arial" charset="0"/>
              </a:rPr>
              <a:t>1 балл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1500" y="714375"/>
            <a:ext cx="7786688" cy="9461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>
                <a:solidFill>
                  <a:srgbClr val="000099"/>
                </a:solidFill>
                <a:latin typeface="Arial" charset="0"/>
              </a:rPr>
              <a:t>Правила ведения мяча при обучении элементам спортивной игры баскетбол</a:t>
            </a: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4716463" y="1989138"/>
            <a:ext cx="4178300" cy="22256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ru-RU" sz="2000" b="1">
                <a:solidFill>
                  <a:srgbClr val="000099"/>
                </a:solidFill>
                <a:latin typeface="Arial" charset="0"/>
              </a:rPr>
              <a:t>Вести мяч спереди – сбоку, а не прямо перед собой.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000" b="1">
                <a:solidFill>
                  <a:srgbClr val="000099"/>
                </a:solidFill>
                <a:latin typeface="Arial" charset="0"/>
              </a:rPr>
              <a:t>Смотреть вперед, а не вниз на мяч.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000" b="1">
                <a:solidFill>
                  <a:srgbClr val="000099"/>
                </a:solidFill>
                <a:latin typeface="Arial" charset="0"/>
              </a:rPr>
              <a:t>Не бить по мячу, а толкать его вниз.</a:t>
            </a:r>
          </a:p>
          <a:p>
            <a:pPr marL="342900" indent="-342900">
              <a:defRPr/>
            </a:pPr>
            <a:endParaRPr lang="ru-RU" sz="2000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395288" y="1989138"/>
            <a:ext cx="4071937" cy="22256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ru-RU" sz="2000" b="1">
                <a:solidFill>
                  <a:srgbClr val="000099"/>
                </a:solidFill>
                <a:latin typeface="Arial" charset="0"/>
              </a:rPr>
              <a:t>1. Вести мяч прямо перед собой.</a:t>
            </a:r>
          </a:p>
          <a:p>
            <a:pPr marL="342900" indent="-342900">
              <a:defRPr/>
            </a:pPr>
            <a:r>
              <a:rPr lang="ru-RU" sz="2000" b="1">
                <a:solidFill>
                  <a:srgbClr val="000099"/>
                </a:solidFill>
                <a:latin typeface="Arial" charset="0"/>
              </a:rPr>
              <a:t>2. Смотреть вперед, а не вниз на мяч.</a:t>
            </a:r>
          </a:p>
          <a:p>
            <a:pPr marL="342900" indent="-342900">
              <a:defRPr/>
            </a:pPr>
            <a:r>
              <a:rPr lang="ru-RU" sz="2000" b="1">
                <a:solidFill>
                  <a:srgbClr val="000099"/>
                </a:solidFill>
                <a:latin typeface="Arial" charset="0"/>
              </a:rPr>
              <a:t>3. Бить по мячу расслабленной ладонью.</a:t>
            </a:r>
          </a:p>
          <a:p>
            <a:pPr marL="342900" indent="-342900">
              <a:defRPr/>
            </a:pPr>
            <a:endParaRPr lang="ru-RU" sz="2000" b="1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29313" y="0"/>
            <a:ext cx="3214687" cy="4286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99"/>
                </a:solidFill>
                <a:latin typeface="Arial" charset="0"/>
              </a:rPr>
              <a:t>Вопрос 3</a:t>
            </a:r>
            <a:r>
              <a:rPr lang="ru-RU" sz="2400">
                <a:solidFill>
                  <a:schemeClr val="tx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00375" y="5786438"/>
            <a:ext cx="3000375" cy="7858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>
                <a:solidFill>
                  <a:srgbClr val="000099"/>
                </a:solidFill>
                <a:latin typeface="Arial" charset="0"/>
              </a:rPr>
              <a:t>0 баллов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8313" y="1052513"/>
            <a:ext cx="7786687" cy="7016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>
                <a:solidFill>
                  <a:srgbClr val="000099"/>
                </a:solidFill>
                <a:latin typeface="Arial" charset="0"/>
              </a:rPr>
              <a:t>Правила ведения мяча при обучении элементам спортивной игры баскетбол</a:t>
            </a: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4427538" y="2205038"/>
            <a:ext cx="4321175" cy="19208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ru-RU" sz="2000" b="1">
                <a:solidFill>
                  <a:srgbClr val="000099"/>
                </a:solidFill>
                <a:latin typeface="Arial" charset="0"/>
              </a:rPr>
              <a:t>Вести мяч спереди – сбоку, а не прямо перед собой;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000" b="1">
                <a:solidFill>
                  <a:srgbClr val="000099"/>
                </a:solidFill>
                <a:latin typeface="Arial" charset="0"/>
              </a:rPr>
              <a:t>Смотреть вперед, а не вниз на мяч.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000" b="1">
                <a:solidFill>
                  <a:srgbClr val="000099"/>
                </a:solidFill>
                <a:latin typeface="Arial" charset="0"/>
              </a:rPr>
              <a:t>Не бить по мячу, а толкать его вниз.</a:t>
            </a:r>
            <a:endParaRPr lang="ru-RU" sz="2000" b="1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395288" y="2205038"/>
            <a:ext cx="3856037" cy="19208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>
                <a:solidFill>
                  <a:srgbClr val="000099"/>
                </a:solidFill>
                <a:latin typeface="Arial" charset="0"/>
              </a:rPr>
              <a:t>1. Вести мяч прямо перед собой;</a:t>
            </a:r>
          </a:p>
          <a:p>
            <a:pPr>
              <a:defRPr/>
            </a:pPr>
            <a:r>
              <a:rPr lang="ru-RU" sz="2000" b="1">
                <a:solidFill>
                  <a:srgbClr val="000099"/>
                </a:solidFill>
                <a:latin typeface="Arial" charset="0"/>
              </a:rPr>
              <a:t>2. Смотреть вперед, а не вниз на мяч.</a:t>
            </a:r>
          </a:p>
          <a:p>
            <a:pPr>
              <a:defRPr/>
            </a:pPr>
            <a:r>
              <a:rPr lang="ru-RU" sz="2000" b="1">
                <a:solidFill>
                  <a:srgbClr val="000099"/>
                </a:solidFill>
                <a:latin typeface="Arial" charset="0"/>
              </a:rPr>
              <a:t>3. Бить по мячу расслабленной ладонью.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929313" y="0"/>
            <a:ext cx="3214687" cy="4286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99"/>
                </a:solidFill>
                <a:latin typeface="Arial" charset="0"/>
              </a:rPr>
              <a:t>Вопрос 3</a:t>
            </a:r>
            <a:r>
              <a:rPr lang="ru-RU" sz="2400">
                <a:solidFill>
                  <a:schemeClr val="tx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00375" y="5786438"/>
            <a:ext cx="3000375" cy="7858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>
                <a:solidFill>
                  <a:srgbClr val="000099"/>
                </a:solidFill>
                <a:latin typeface="Arial" charset="0"/>
              </a:rPr>
              <a:t>1 балл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1500" y="714375"/>
            <a:ext cx="7786688" cy="7016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>
                <a:solidFill>
                  <a:srgbClr val="000099"/>
                </a:solidFill>
                <a:latin typeface="Arial" charset="0"/>
              </a:rPr>
              <a:t>Правила ведения мяча при обучении элементам спортивной игры баскетбол</a:t>
            </a: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4786313" y="1714500"/>
            <a:ext cx="4178300" cy="19208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ru-RU" sz="2000" b="1">
                <a:solidFill>
                  <a:srgbClr val="000099"/>
                </a:solidFill>
                <a:latin typeface="Arial" charset="0"/>
              </a:rPr>
              <a:t>Вести мяч спереди – сбоку, а не прямо перед собой;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000" b="1">
                <a:solidFill>
                  <a:srgbClr val="000099"/>
                </a:solidFill>
                <a:latin typeface="Arial" charset="0"/>
              </a:rPr>
              <a:t>Смотреть вперед, а не вниз на мяч.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000" b="1">
                <a:solidFill>
                  <a:srgbClr val="000099"/>
                </a:solidFill>
                <a:latin typeface="Arial" charset="0"/>
              </a:rPr>
              <a:t>Не бить по мячу, а толкать его вниз.</a:t>
            </a:r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428625" y="1714500"/>
            <a:ext cx="4214813" cy="19208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>
                <a:solidFill>
                  <a:srgbClr val="000099"/>
                </a:solidFill>
                <a:latin typeface="Arial" charset="0"/>
              </a:rPr>
              <a:t>1. Вести мяч прямо перед собой;</a:t>
            </a:r>
          </a:p>
          <a:p>
            <a:pPr>
              <a:defRPr/>
            </a:pPr>
            <a:r>
              <a:rPr lang="ru-RU" sz="2000" b="1">
                <a:solidFill>
                  <a:srgbClr val="000099"/>
                </a:solidFill>
                <a:latin typeface="Arial" charset="0"/>
              </a:rPr>
              <a:t>2. Смотреть вперед, а не вниз на мяч.</a:t>
            </a:r>
          </a:p>
          <a:p>
            <a:pPr>
              <a:defRPr/>
            </a:pPr>
            <a:r>
              <a:rPr lang="ru-RU" sz="2000" b="1">
                <a:solidFill>
                  <a:srgbClr val="000099"/>
                </a:solidFill>
                <a:latin typeface="Arial" charset="0"/>
              </a:rPr>
              <a:t>3. Бить по мячу расслабленной ладонью.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929313" y="0"/>
            <a:ext cx="3214687" cy="4286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rgbClr val="000099"/>
                </a:solidFill>
                <a:latin typeface="Arial" charset="0"/>
              </a:rPr>
              <a:t>Вопрос 3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00375" y="5786438"/>
            <a:ext cx="3000375" cy="7858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>
                <a:solidFill>
                  <a:srgbClr val="000099"/>
                </a:solidFill>
                <a:latin typeface="Arial" charset="0"/>
              </a:rPr>
              <a:t>2 балла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5929313" y="0"/>
            <a:ext cx="3214687" cy="4286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99"/>
                </a:solidFill>
                <a:latin typeface="Arial" charset="0"/>
              </a:rPr>
              <a:t>Вопрос 4</a:t>
            </a:r>
            <a:r>
              <a:rPr lang="ru-RU" sz="2400">
                <a:solidFill>
                  <a:srgbClr val="00009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00375" y="5786438"/>
            <a:ext cx="3000375" cy="7858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>
                <a:solidFill>
                  <a:srgbClr val="000099"/>
                </a:solidFill>
                <a:latin typeface="Arial" charset="0"/>
              </a:rPr>
              <a:t>0 баллов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1188" y="1268413"/>
            <a:ext cx="7786687" cy="5191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>
                <a:solidFill>
                  <a:srgbClr val="000099"/>
                </a:solidFill>
                <a:latin typeface="Arial" charset="0"/>
              </a:rPr>
              <a:t>Обучение передвижению на лыжах</a:t>
            </a:r>
            <a:r>
              <a:rPr lang="ru-RU" b="1">
                <a:latin typeface="Arial" charset="0"/>
              </a:rPr>
              <a:t> </a:t>
            </a:r>
          </a:p>
        </p:txBody>
      </p:sp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900113" y="2276475"/>
            <a:ext cx="3455987" cy="28352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>
                <a:solidFill>
                  <a:srgbClr val="000099"/>
                </a:solidFill>
                <a:latin typeface="Arial" charset="0"/>
              </a:rPr>
              <a:t>Сначала обучают поворотам на месте и в движении, торможению, подъемам на горку и спускам с нее, после этого обучают ступающему и скользящему шагу без палок.</a:t>
            </a:r>
          </a:p>
        </p:txBody>
      </p:sp>
      <p:sp>
        <p:nvSpPr>
          <p:cNvPr id="14" name="TextBox 13">
            <a:hlinkClick r:id="rId3" action="ppaction://hlinksldjump"/>
          </p:cNvPr>
          <p:cNvSpPr txBox="1"/>
          <p:nvPr/>
        </p:nvSpPr>
        <p:spPr>
          <a:xfrm>
            <a:off x="4787900" y="2349500"/>
            <a:ext cx="3960813" cy="28352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>
                <a:solidFill>
                  <a:srgbClr val="000099"/>
                </a:solidFill>
                <a:latin typeface="Arial" charset="0"/>
              </a:rPr>
              <a:t>Сначала обучают ступающему и скользящему шагу без палок, после этого поворотом на месте и в движении, торможению, подъемам на горку и спускам с нее.</a:t>
            </a:r>
          </a:p>
          <a:p>
            <a:pPr>
              <a:defRPr/>
            </a:pPr>
            <a:endParaRPr lang="ru-RU" sz="2000" b="1">
              <a:solidFill>
                <a:srgbClr val="000099"/>
              </a:solidFill>
              <a:latin typeface="Arial" charset="0"/>
            </a:endParaRPr>
          </a:p>
          <a:p>
            <a:pPr>
              <a:defRPr/>
            </a:pPr>
            <a:endParaRPr lang="ru-RU" sz="2000" b="1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5929313" y="0"/>
            <a:ext cx="3214687" cy="4286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0099"/>
                </a:solidFill>
                <a:latin typeface="Arial" charset="0"/>
              </a:rPr>
              <a:t>Вопрос 4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00375" y="5786438"/>
            <a:ext cx="3000375" cy="7858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>
                <a:solidFill>
                  <a:srgbClr val="000099"/>
                </a:solidFill>
                <a:latin typeface="Arial" charset="0"/>
              </a:rPr>
              <a:t>1 балл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9750" y="1341438"/>
            <a:ext cx="7786688" cy="5191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>
                <a:solidFill>
                  <a:srgbClr val="000099"/>
                </a:solidFill>
                <a:latin typeface="Arial" charset="0"/>
              </a:rPr>
              <a:t>Обучение передвижению на лыжах </a:t>
            </a:r>
          </a:p>
        </p:txBody>
      </p:sp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755650" y="2349500"/>
            <a:ext cx="3143250" cy="31400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>
                <a:solidFill>
                  <a:srgbClr val="000099"/>
                </a:solidFill>
                <a:latin typeface="Arial" charset="0"/>
              </a:rPr>
              <a:t>Сначала обучают поворотам на месте и в движении, торможению, подъемам на горку и спускам с нее, после этого обучают ступающему и скользящему шагу без палок.</a:t>
            </a:r>
          </a:p>
        </p:txBody>
      </p:sp>
      <p:sp>
        <p:nvSpPr>
          <p:cNvPr id="14" name="TextBox 13">
            <a:hlinkClick r:id="rId3" action="ppaction://hlinksldjump"/>
          </p:cNvPr>
          <p:cNvSpPr txBox="1"/>
          <p:nvPr/>
        </p:nvSpPr>
        <p:spPr>
          <a:xfrm>
            <a:off x="4427538" y="2420938"/>
            <a:ext cx="3429000" cy="31400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>
                <a:solidFill>
                  <a:srgbClr val="000099"/>
                </a:solidFill>
                <a:latin typeface="Arial" charset="0"/>
              </a:rPr>
              <a:t>Сначала обучают ступающему и скользящему шагу без палок, после этого поворотом на месте и в движении, торможению, подъемам на горку и спускам с нее.</a:t>
            </a:r>
          </a:p>
          <a:p>
            <a:pPr>
              <a:defRPr/>
            </a:pPr>
            <a:endParaRPr lang="ru-RU" sz="2000" b="1">
              <a:solidFill>
                <a:srgbClr val="000099"/>
              </a:solidFill>
              <a:latin typeface="Arial" charset="0"/>
            </a:endParaRPr>
          </a:p>
          <a:p>
            <a:pPr>
              <a:defRPr/>
            </a:pPr>
            <a:endParaRPr lang="ru-RU" sz="2000" b="1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259</TotalTime>
  <Words>610</Words>
  <PresentationFormat>Экран (4:3)</PresentationFormat>
  <Paragraphs>82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Comic Sans MS</vt:lpstr>
      <vt:lpstr>Arial</vt:lpstr>
      <vt:lpstr>Calibri</vt:lpstr>
      <vt:lpstr>Times New Roman</vt:lpstr>
      <vt:lpstr>Пастель</vt:lpstr>
      <vt:lpstr>Пастель</vt:lpstr>
      <vt:lpstr>Тест для педагогов  дошкольных учреждений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для педагогов дошкольных учреждений </dc:title>
  <dc:creator>ывваккыевв</dc:creator>
  <cp:lastModifiedBy>123</cp:lastModifiedBy>
  <cp:revision>10</cp:revision>
  <dcterms:created xsi:type="dcterms:W3CDTF">2012-01-25T05:27:51Z</dcterms:created>
  <dcterms:modified xsi:type="dcterms:W3CDTF">2013-01-17T11:41:52Z</dcterms:modified>
</cp:coreProperties>
</file>