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2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2" r:id="rId9"/>
    <p:sldId id="283" r:id="rId10"/>
    <p:sldId id="284" r:id="rId11"/>
    <p:sldId id="281" r:id="rId12"/>
    <p:sldId id="272" r:id="rId13"/>
    <p:sldId id="264" r:id="rId14"/>
    <p:sldId id="263" r:id="rId15"/>
    <p:sldId id="265" r:id="rId16"/>
    <p:sldId id="273" r:id="rId17"/>
    <p:sldId id="274" r:id="rId18"/>
    <p:sldId id="285" r:id="rId19"/>
    <p:sldId id="286" r:id="rId20"/>
    <p:sldId id="26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7523E0B-C79D-43A0-BF8D-38379624E517}" type="datetimeFigureOut">
              <a:rPr lang="ru-RU"/>
              <a:pPr>
                <a:defRPr/>
              </a:pPr>
              <a:t>22.05.2013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7772865-4804-46A1-B725-569679B91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ппп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B77E4-1E8A-4B95-8764-5B917A918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B3A6B-79C7-4740-9969-A57D81B5D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4252A-248B-4F82-BA63-3CC8DA92C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C6DB4-BEFA-4E30-A283-010723C9E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84A24-3135-47E8-A276-EB712801F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9A41C-5FE0-4F6A-AD87-811BC700B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7E8F6-86F1-4A44-8D48-972AAABAF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8E477-1421-4A22-9409-CC075AB2D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EBE19-CA42-4794-8BCA-232ED9826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69547-01F5-446B-8488-999D73393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9EB73-2095-4D58-A27C-0E5FFC86A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3B350-DDC9-4307-BFBF-9081B6D31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07376-3B95-405D-8354-346C22203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68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74AC99-BDCC-46BD-9590-A9695C8B3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3573463"/>
            <a:ext cx="7772400" cy="137160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Ему ты руку протяни и научись любить такого</a:t>
            </a:r>
            <a:b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Ребенок-это целый мир</a:t>
            </a:r>
            <a:b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И жизни вечная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основа!</a:t>
            </a:r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778500"/>
            <a:ext cx="8631238" cy="1079500"/>
          </a:xfrm>
        </p:spPr>
        <p:txBody>
          <a:bodyPr/>
          <a:lstStyle/>
          <a:p>
            <a:pPr algn="ctr" eaLnBrk="1" hangingPunct="1"/>
            <a:r>
              <a:rPr lang="ru-RU" sz="1800" b="1" dirty="0" smtClean="0">
                <a:latin typeface="Georgia" pitchFamily="18" charset="0"/>
              </a:rPr>
              <a:t>Учитель-логопед </a:t>
            </a:r>
          </a:p>
          <a:p>
            <a:pPr algn="ctr" eaLnBrk="1" hangingPunct="1"/>
            <a:r>
              <a:rPr lang="ru-RU" sz="1800" b="1" dirty="0" smtClean="0">
                <a:latin typeface="Georgia" pitchFamily="18" charset="0"/>
              </a:rPr>
              <a:t>Имашева Айгуль Жумабековна</a:t>
            </a:r>
          </a:p>
          <a:p>
            <a:pPr algn="ctr" eaLnBrk="1" hangingPunct="1"/>
            <a:r>
              <a:rPr lang="ru-RU" sz="1800" b="1" dirty="0" smtClean="0">
                <a:latin typeface="Georgia" pitchFamily="18" charset="0"/>
              </a:rPr>
              <a:t>НРМДОБУ «Детский сад «Капелька»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395288" y="333375"/>
            <a:ext cx="8497887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C00000"/>
                </a:solidFill>
                <a:latin typeface="Georgia" pitchFamily="18" charset="0"/>
              </a:rPr>
              <a:t>Поможем нашим детям говорить правильно и красиво!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001000" cy="757238"/>
          </a:xfrm>
        </p:spPr>
        <p:txBody>
          <a:bodyPr/>
          <a:lstStyle/>
          <a:p>
            <a:r>
              <a:rPr lang="ru-RU" sz="4400" smtClean="0">
                <a:solidFill>
                  <a:srgbClr val="9933FF"/>
                </a:solidFill>
                <a:latin typeface="Georgia" pitchFamily="18" charset="0"/>
              </a:rPr>
              <a:t>Прочитай по первым звукам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28800"/>
            <a:ext cx="7848600" cy="3687763"/>
          </a:xfrm>
        </p:spPr>
        <p:txBody>
          <a:bodyPr/>
          <a:lstStyle/>
          <a:p>
            <a:pPr>
              <a:buFontTx/>
              <a:buNone/>
            </a:pPr>
            <a:r>
              <a:rPr lang="ru-RU" sz="9600" smtClean="0"/>
              <a:t>    </a:t>
            </a:r>
            <a:r>
              <a:rPr lang="ru-RU" sz="9600" smtClean="0">
                <a:solidFill>
                  <a:srgbClr val="9933FF"/>
                </a:solidFill>
                <a:latin typeface="Georgia" pitchFamily="18" charset="0"/>
              </a:rPr>
              <a:t>Ш  А  Р</a:t>
            </a:r>
          </a:p>
          <a:p>
            <a:pPr>
              <a:buFontTx/>
              <a:buNone/>
            </a:pPr>
            <a:r>
              <a:rPr lang="ru-RU" sz="9600" smtClean="0">
                <a:solidFill>
                  <a:srgbClr val="9933FF"/>
                </a:solidFill>
                <a:latin typeface="Georgia" pitchFamily="18" charset="0"/>
              </a:rPr>
              <a:t>         М  А  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7"/>
          <p:cNvSpPr>
            <a:spLocks noChangeArrowheads="1"/>
          </p:cNvSpPr>
          <p:nvPr/>
        </p:nvSpPr>
        <p:spPr bwMode="auto">
          <a:xfrm>
            <a:off x="323850" y="549275"/>
            <a:ext cx="8820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Georgia" pitchFamily="18" charset="0"/>
              </a:rPr>
              <a:t>Артикуляционная гимнастика</a:t>
            </a:r>
            <a:endParaRPr lang="ru-RU"/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0" y="1916113"/>
            <a:ext cx="86058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 eaLnBrk="0" hangingPunct="0">
              <a:lnSpc>
                <a:spcPct val="150000"/>
              </a:lnSpc>
            </a:pPr>
            <a:r>
              <a:rPr lang="ru-RU" sz="2400">
                <a:latin typeface="Georgia" pitchFamily="18" charset="0"/>
                <a:cs typeface="Times New Roman" pitchFamily="18" charset="0"/>
              </a:rPr>
              <a:t>- специальные упражнения для развития подвижности, ловкости языка, губ, щек, уздечки.</a:t>
            </a:r>
            <a:endParaRPr lang="ru-RU" sz="2400">
              <a:latin typeface="Georgia" pitchFamily="18" charset="0"/>
            </a:endParaRPr>
          </a:p>
          <a:p>
            <a:pPr indent="228600" algn="just" eaLnBrk="0" hangingPunct="0"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Цель артикуляционной гимнастики </a:t>
            </a:r>
            <a:r>
              <a:rPr lang="ru-RU" sz="2400">
                <a:latin typeface="Georgia" pitchFamily="18" charset="0"/>
                <a:cs typeface="Times New Roman" pitchFamily="18" charset="0"/>
              </a:rPr>
              <a:t>– выработка полноценных движений и определенных положений органов артикуляционного аппарата, необходимых для правильного произношения звуков. </a:t>
            </a:r>
            <a:endParaRPr lang="ru-RU" sz="2400">
              <a:latin typeface="Georgia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581128"/>
            <a:ext cx="3384376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44675"/>
            <a:ext cx="4537075" cy="539750"/>
          </a:xfrm>
        </p:spPr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002060"/>
                </a:solidFill>
                <a:latin typeface="Georgia" pitchFamily="18" charset="0"/>
              </a:rPr>
              <a:t>«заборчик»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5867400" cy="2447925"/>
          </a:xfrm>
        </p:spPr>
        <p:txBody>
          <a:bodyPr/>
          <a:lstStyle/>
          <a:p>
            <a:pPr algn="ctr" eaLnBrk="1" hangingPunct="1">
              <a:defRPr/>
            </a:pPr>
            <a:endParaRPr lang="ru-RU" dirty="0" smtClean="0"/>
          </a:p>
          <a:p>
            <a:pPr marL="0" indent="-360000" eaLnBrk="1" hangingPunct="1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sz="2800" dirty="0" smtClean="0">
                <a:latin typeface="Georgia" pitchFamily="18" charset="0"/>
              </a:rPr>
              <a:t>губы раскрыты: верхняя губа высоко поднята, нижняя опущена; зубы сомкнуты</a:t>
            </a: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0" y="40481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КОМПЛЕКС  УНИВЕРСАЛЬНЫХ  УПРАЖНЕНИЙ ДЛЯ ГУБ И ЯЗЫКА</a:t>
            </a:r>
            <a:endParaRPr lang="ru-RU" sz="660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72816"/>
            <a:ext cx="2728462" cy="2103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77072"/>
            <a:ext cx="2664296" cy="213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0" y="4508500"/>
            <a:ext cx="640873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lvl="1" indent="228600" eaLnBrk="0" hangingPunct="0">
              <a:buFont typeface="Wingdings" pitchFamily="2" charset="2"/>
              <a:buChar char="q"/>
            </a:pPr>
            <a:r>
              <a:rPr lang="ru-RU" sz="280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 </a:t>
            </a:r>
            <a:r>
              <a:rPr lang="ru-RU" sz="2800">
                <a:solidFill>
                  <a:srgbClr val="161616"/>
                </a:solidFill>
                <a:latin typeface="Georgia" pitchFamily="18" charset="0"/>
                <a:cs typeface="Times New Roman" pitchFamily="18" charset="0"/>
              </a:rPr>
              <a:t>сомкнутые губы вытянуты       вперед. Удерживать их в таком положении под счет от 1 до 5–10. </a:t>
            </a:r>
            <a:endParaRPr lang="ru-RU" sz="2800">
              <a:solidFill>
                <a:srgbClr val="161616"/>
              </a:solidFill>
              <a:latin typeface="Georgia" pitchFamily="18" charset="0"/>
            </a:endParaRPr>
          </a:p>
        </p:txBody>
      </p:sp>
      <p:sp>
        <p:nvSpPr>
          <p:cNvPr id="14344" name="TextBox 11"/>
          <p:cNvSpPr txBox="1">
            <a:spLocks noChangeArrowheads="1"/>
          </p:cNvSpPr>
          <p:nvPr/>
        </p:nvSpPr>
        <p:spPr bwMode="auto">
          <a:xfrm>
            <a:off x="1187450" y="3933825"/>
            <a:ext cx="30972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2060"/>
                </a:solidFill>
                <a:latin typeface="Georgia" pitchFamily="18" charset="0"/>
              </a:rPr>
              <a:t>«</a:t>
            </a:r>
            <a:r>
              <a:rPr lang="ru-RU">
                <a:solidFill>
                  <a:srgbClr val="002060"/>
                </a:solidFill>
                <a:latin typeface="Georgia" pitchFamily="18" charset="0"/>
              </a:rPr>
              <a:t>трубочка</a:t>
            </a:r>
            <a:r>
              <a:rPr lang="ru-RU" sz="3600">
                <a:solidFill>
                  <a:srgbClr val="002060"/>
                </a:solidFill>
                <a:latin typeface="Georgia" pitchFamily="18" charset="0"/>
              </a:rPr>
              <a:t>»</a:t>
            </a:r>
            <a:endParaRPr lang="ru-RU" sz="440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981075"/>
            <a:ext cx="4392613" cy="611188"/>
          </a:xfrm>
        </p:spPr>
        <p:txBody>
          <a:bodyPr/>
          <a:lstStyle/>
          <a:p>
            <a:pPr algn="ctr" eaLnBrk="1" hangingPunct="1"/>
            <a:r>
              <a:rPr lang="ru-RU" sz="4400" smtClean="0">
                <a:solidFill>
                  <a:srgbClr val="002060"/>
                </a:solidFill>
                <a:latin typeface="Georgia" pitchFamily="18" charset="0"/>
              </a:rPr>
              <a:t>«лопаточка»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6659563" cy="1943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600" smtClean="0"/>
          </a:p>
          <a:p>
            <a:pPr algn="ctr" eaLnBrk="1" hangingPunct="1">
              <a:buFont typeface="Wingdings" pitchFamily="2" charset="2"/>
              <a:buChar char="q"/>
            </a:pPr>
            <a:r>
              <a:rPr lang="ru-RU" sz="2800" smtClean="0">
                <a:latin typeface="Georgia" pitchFamily="18" charset="0"/>
              </a:rPr>
              <a:t>губы раскрыты, зубы разомкнуты, широкий язык лежит на нижней губе.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44824"/>
            <a:ext cx="246627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Прямоугольник 6"/>
          <p:cNvSpPr>
            <a:spLocks noChangeArrowheads="1"/>
          </p:cNvSpPr>
          <p:nvPr/>
        </p:nvSpPr>
        <p:spPr bwMode="auto">
          <a:xfrm>
            <a:off x="1116013" y="3789363"/>
            <a:ext cx="3006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Georgia" pitchFamily="18" charset="0"/>
              </a:rPr>
              <a:t>«иголочка»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850" y="4508500"/>
            <a:ext cx="5832475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rgbClr val="C00000"/>
                </a:solidFill>
                <a:latin typeface="Georgia" pitchFamily="18" charset="0"/>
              </a:rPr>
              <a:t> 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губы раскрыты, зубы разомкнуты, виден узкий напряжённый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язык. 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pic>
        <p:nvPicPr>
          <p:cNvPr id="9" name="Picture 8" descr="100_6710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940152" y="4077072"/>
            <a:ext cx="2726185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836613"/>
            <a:ext cx="3024187" cy="684212"/>
          </a:xfrm>
        </p:spPr>
        <p:txBody>
          <a:bodyPr/>
          <a:lstStyle/>
          <a:p>
            <a:pPr algn="ctr" eaLnBrk="1" hangingPunct="1"/>
            <a:r>
              <a:rPr lang="ru-RU" sz="4400" smtClean="0">
                <a:solidFill>
                  <a:srgbClr val="002060"/>
                </a:solidFill>
                <a:latin typeface="Georgia" pitchFamily="18" charset="0"/>
              </a:rPr>
              <a:t>«часики»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00213"/>
            <a:ext cx="6227763" cy="2089150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ru-RU" sz="2800" smtClean="0">
                <a:latin typeface="Georgia" pitchFamily="18" charset="0"/>
              </a:rPr>
              <a:t>губы раскрыты,  зубы разомкнуты, напряжённый узкий язык движется влево-вправо.</a:t>
            </a:r>
          </a:p>
        </p:txBody>
      </p:sp>
      <p:pic>
        <p:nvPicPr>
          <p:cNvPr id="7172" name="Picture 8" descr="100_6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772816"/>
            <a:ext cx="2664296" cy="1637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9" descr="100_67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8640"/>
            <a:ext cx="2981131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539750" y="3429000"/>
            <a:ext cx="2474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Georgia" pitchFamily="18" charset="0"/>
              </a:rPr>
              <a:t>«качели»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076700"/>
            <a:ext cx="4427538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28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губы раскрыты,  зубы разомкнуты,  широкий язык поднимается вверх, затем опускается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вниз.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pic>
        <p:nvPicPr>
          <p:cNvPr id="8" name="Picture 11" descr="100_66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645024"/>
            <a:ext cx="2520280" cy="1675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100_66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653136"/>
            <a:ext cx="2267744" cy="1759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765175"/>
            <a:ext cx="3168650" cy="611188"/>
          </a:xfrm>
        </p:spPr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002060"/>
                </a:solidFill>
                <a:latin typeface="Georgia" pitchFamily="18" charset="0"/>
              </a:rPr>
              <a:t>«чашечка»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68413"/>
            <a:ext cx="6588125" cy="2305050"/>
          </a:xfrm>
        </p:spPr>
        <p:txBody>
          <a:bodyPr/>
          <a:lstStyle/>
          <a:p>
            <a:pPr eaLnBrk="1" hangingPunct="1"/>
            <a:endParaRPr lang="ru-RU" sz="2600" smtClean="0"/>
          </a:p>
          <a:p>
            <a:pPr eaLnBrk="1" hangingPunct="1">
              <a:buFont typeface="Wingdings" pitchFamily="2" charset="2"/>
              <a:buChar char="q"/>
            </a:pPr>
            <a:r>
              <a:rPr lang="ru-RU" sz="2800" smtClean="0">
                <a:latin typeface="Georgia" pitchFamily="18" charset="0"/>
              </a:rPr>
              <a:t>губы раскрыты,  зубы разомкнуты,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latin typeface="Georgia" pitchFamily="18" charset="0"/>
              </a:rPr>
              <a:t>широкий язык принимает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latin typeface="Georgia" pitchFamily="18" charset="0"/>
              </a:rPr>
              <a:t>форму чашечки.</a:t>
            </a:r>
            <a:r>
              <a:rPr lang="ru-RU" sz="2600" smtClean="0">
                <a:latin typeface="Georgia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ru-RU" sz="2600" smtClean="0">
              <a:latin typeface="Georgia" pitchFamily="18" charset="0"/>
            </a:endParaRPr>
          </a:p>
        </p:txBody>
      </p:sp>
      <p:pic>
        <p:nvPicPr>
          <p:cNvPr id="8196" name="Picture 7" descr="100_649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20000" contrast="20000"/>
          </a:blip>
          <a:srcRect l="29527" t="59055" r="44292" b="19685"/>
          <a:stretch>
            <a:fillRect/>
          </a:stretch>
        </p:blipFill>
        <p:spPr>
          <a:xfrm>
            <a:off x="5076056" y="260648"/>
            <a:ext cx="2232025" cy="1566862"/>
          </a:xfrm>
          <a:effectLst>
            <a:softEdge rad="112500"/>
          </a:effectLst>
        </p:spPr>
      </p:pic>
      <p:pic>
        <p:nvPicPr>
          <p:cNvPr id="8197" name="Picture 10" descr="100_6650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372200" y="1844824"/>
            <a:ext cx="2173288" cy="162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149080"/>
            <a:ext cx="2549004" cy="2167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95288" y="3429000"/>
            <a:ext cx="4392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«вкусное варенье»</a:t>
            </a:r>
            <a:endParaRPr lang="ru-RU" sz="800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3924300"/>
            <a:ext cx="622776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 eaLnBrk="0" hangingPunct="0">
              <a:buFont typeface="Wingdings" pitchFamily="2" charset="2"/>
              <a:buChar char="q"/>
            </a:pPr>
            <a:r>
              <a:rPr lang="ru-RU" sz="240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 </a:t>
            </a:r>
            <a:r>
              <a:rPr lang="ru-RU" sz="2800">
                <a:solidFill>
                  <a:srgbClr val="0D0D0D"/>
                </a:solidFill>
                <a:latin typeface="Georgia" pitchFamily="18" charset="0"/>
                <a:cs typeface="Times New Roman" pitchFamily="18" charset="0"/>
              </a:rPr>
              <a:t>Улыбнуться, открыть рот и языком в форме «чашечки» облизать верхнюю губу. Следить за тем, чтобы нижняя челюсть во время этого упражнения была неподвижна.</a:t>
            </a:r>
            <a:endParaRPr lang="ru-RU" sz="2800">
              <a:solidFill>
                <a:srgbClr val="0D0D0D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3205162" cy="684212"/>
          </a:xfrm>
        </p:spPr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002060"/>
                </a:solidFill>
                <a:latin typeface="Georgia" pitchFamily="18" charset="0"/>
              </a:rPr>
              <a:t>«грибок»</a:t>
            </a: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775"/>
            <a:ext cx="6372225" cy="1871663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ru-RU" sz="2800" smtClean="0">
                <a:latin typeface="Georgia" pitchFamily="18" charset="0"/>
              </a:rPr>
              <a:t>губы раскрыты,  зубы разомкнуты,  широкий язык поднимается вверх и всей плоскостью прижимается к нёбу</a:t>
            </a:r>
          </a:p>
        </p:txBody>
      </p:sp>
      <p:pic>
        <p:nvPicPr>
          <p:cNvPr id="9220" name="Picture 4" descr="100_66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16832"/>
            <a:ext cx="1779389" cy="1755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1812" y="260648"/>
            <a:ext cx="2862188" cy="2107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4437063"/>
            <a:ext cx="26082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0" y="4292600"/>
            <a:ext cx="61563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eaLnBrk="0" hangingPunct="0">
              <a:buFont typeface="Wingdings" pitchFamily="2" charset="2"/>
              <a:buChar char="q"/>
            </a:pPr>
            <a:r>
              <a:rPr 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Улыбнуться, открыть рот и широким языком </a:t>
            </a:r>
            <a:r>
              <a:rPr lang="ru-RU" sz="2800">
                <a:solidFill>
                  <a:srgbClr val="0D0D0D"/>
                </a:solidFill>
                <a:cs typeface="Times New Roman" pitchFamily="18" charset="0"/>
              </a:rPr>
              <a:t>«</a:t>
            </a:r>
            <a:r>
              <a:rPr lang="ru-RU" sz="28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почистить</a:t>
            </a:r>
            <a:r>
              <a:rPr lang="ru-RU" sz="2800">
                <a:solidFill>
                  <a:srgbClr val="0D0D0D"/>
                </a:solidFill>
                <a:cs typeface="Times New Roman" pitchFamily="18" charset="0"/>
              </a:rPr>
              <a:t>»</a:t>
            </a:r>
            <a:r>
              <a:rPr lang="ru-RU" sz="280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верхние зубы с внутренней стороны, делая движение из стороны в сторону. Затем нижние зубки. </a:t>
            </a:r>
            <a:endParaRPr lang="ru-RU" sz="2400">
              <a:solidFill>
                <a:srgbClr val="0D0D0D"/>
              </a:solidFill>
            </a:endParaRPr>
          </a:p>
        </p:txBody>
      </p:sp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468313" y="3573463"/>
            <a:ext cx="40370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Georgia" pitchFamily="18" charset="0"/>
              </a:rPr>
              <a:t>«чистим зубки»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692150"/>
            <a:ext cx="6985000" cy="828675"/>
          </a:xfrm>
        </p:spPr>
        <p:txBody>
          <a:bodyPr/>
          <a:lstStyle/>
          <a:p>
            <a:pPr algn="ctr" eaLnBrk="1" hangingPunct="1"/>
            <a:r>
              <a:rPr lang="ru-RU" sz="5400" smtClean="0">
                <a:solidFill>
                  <a:srgbClr val="002060"/>
                </a:solidFill>
                <a:latin typeface="Georgia" pitchFamily="18" charset="0"/>
              </a:rPr>
              <a:t>«дятел», «рокот»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52600"/>
            <a:ext cx="5473700" cy="3979863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3200" smtClean="0">
                <a:latin typeface="Georgia" pitchFamily="18" charset="0"/>
              </a:rPr>
              <a:t>«Дятел»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smtClean="0">
                <a:latin typeface="Georgia" pitchFamily="18" charset="0"/>
              </a:rPr>
              <a:t>   (произнесение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smtClean="0">
                <a:latin typeface="Georgia" pitchFamily="18" charset="0"/>
              </a:rPr>
              <a:t>    Д-Д-Д)</a:t>
            </a:r>
          </a:p>
          <a:p>
            <a:pPr eaLnBrk="1" hangingPunct="1"/>
            <a:endParaRPr lang="ru-RU" sz="3200" smtClean="0">
              <a:latin typeface="Georgia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ru-RU" sz="3200" smtClean="0">
                <a:latin typeface="Georgia" pitchFamily="18" charset="0"/>
              </a:rPr>
              <a:t>«Рокот»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smtClean="0">
                <a:latin typeface="Georgia" pitchFamily="18" charset="0"/>
              </a:rPr>
              <a:t>     (произнесение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smtClean="0">
                <a:latin typeface="Georgia" pitchFamily="18" charset="0"/>
              </a:rPr>
              <a:t>      Р-Р-Р)</a:t>
            </a:r>
            <a:endParaRPr lang="ru-RU" sz="2800" smtClean="0">
              <a:latin typeface="Georgia" pitchFamily="18" charset="0"/>
            </a:endParaRPr>
          </a:p>
          <a:p>
            <a:pPr eaLnBrk="1" hangingPunct="1"/>
            <a:endParaRPr lang="ru-RU" sz="2800" smtClean="0"/>
          </a:p>
        </p:txBody>
      </p:sp>
      <p:pic>
        <p:nvPicPr>
          <p:cNvPr id="11268" name="Picture 7" descr="100_666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5936" y="3933056"/>
            <a:ext cx="3978428" cy="2231801"/>
          </a:xfrm>
          <a:effectLst>
            <a:softEdge rad="112500"/>
          </a:effectLst>
        </p:spPr>
      </p:pic>
      <p:pic>
        <p:nvPicPr>
          <p:cNvPr id="11269" name="Picture 8" descr="100_66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44824"/>
            <a:ext cx="3816424" cy="1962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Что же происходит, когда дети занимаются </a:t>
            </a:r>
          </a:p>
          <a:p>
            <a:pPr algn="ctr">
              <a:defRPr/>
            </a:pPr>
            <a:r>
              <a:rPr lang="ru-RU" sz="2800" kern="10" dirty="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пальчиковой гимнастикой?</a:t>
            </a:r>
            <a:endParaRPr lang="ru-RU" sz="2800" kern="10" dirty="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0" y="855663"/>
            <a:ext cx="9144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1600">
                <a:solidFill>
                  <a:srgbClr val="0033CC"/>
                </a:solidFill>
                <a:latin typeface="Georgia" pitchFamily="18" charset="0"/>
              </a:rPr>
              <a:t>   Возбуждение в речевых центрах головного мозга и резкое усиление согласованной деятельности речевых зон, что , в конечном  итоге, стимулирует  развитие речи.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1600">
                <a:solidFill>
                  <a:srgbClr val="0033CC"/>
                </a:solidFill>
                <a:latin typeface="Georgia" pitchFamily="18" charset="0"/>
              </a:rPr>
              <a:t>Создаётся  благоприятный эмоциональный фон,  развивается  умение подражать взрослому,  дети учат ся вслушиваться и понимать смысл речи, повышается  речевая активность детей.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1600">
                <a:solidFill>
                  <a:srgbClr val="0033CC"/>
                </a:solidFill>
                <a:latin typeface="Georgia" pitchFamily="18" charset="0"/>
              </a:rPr>
              <a:t>Малыши учатся концентрировать своё внимание и правильно его распределить.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1600">
                <a:solidFill>
                  <a:srgbClr val="0033CC"/>
                </a:solidFill>
                <a:latin typeface="Georgia" pitchFamily="18" charset="0"/>
              </a:rPr>
              <a:t>Если дети будут выполнять упражнения, сопровождая короткими стихотворными строчками, то их речь станет более чёткой, ритмичной, яркой, и усилится контроль за выполняемыми движениями.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1600">
                <a:solidFill>
                  <a:srgbClr val="0033CC"/>
                </a:solidFill>
                <a:latin typeface="Georgia" pitchFamily="18" charset="0"/>
              </a:rPr>
              <a:t>Развивается память у детей, так  как они учатся запоминать определённые положения рук и последовательность движений.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1600">
                <a:solidFill>
                  <a:srgbClr val="0033CC"/>
                </a:solidFill>
                <a:latin typeface="Georgia" pitchFamily="18" charset="0"/>
              </a:rPr>
              <a:t>У детей развивается воображение и фантазия. Овладев всеми упражнениями, дети смогут «рассказывать руками»целые истории.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1600">
                <a:solidFill>
                  <a:srgbClr val="0033CC"/>
                </a:solidFill>
                <a:latin typeface="Georgia" pitchFamily="18" charset="0"/>
              </a:rPr>
              <a:t>В результате освоения всех упражнений кисти рук и пальцы приобретают силу, хорошую подвижность и гибкость, а это в дальнейшем облегчит владение навыком письма</a:t>
            </a:r>
            <a:endParaRPr lang="ru-RU" sz="160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0" y="333375"/>
            <a:ext cx="9144000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002060"/>
                </a:solidFill>
                <a:latin typeface="Georgia" pitchFamily="18" charset="0"/>
              </a:rPr>
              <a:t>НА ЛУЖОК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800" b="1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endParaRPr lang="ru-RU" sz="2800" b="1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endParaRPr lang="ru-RU" sz="2800" b="1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002060"/>
                </a:solidFill>
                <a:latin typeface="Georgia" pitchFamily="18" charset="0"/>
              </a:rPr>
              <a:t>На лужок пришли зайчата,  </a:t>
            </a:r>
          </a:p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002060"/>
                </a:solidFill>
                <a:latin typeface="Georgia" pitchFamily="18" charset="0"/>
              </a:rPr>
              <a:t>Медвежата, барсучата,</a:t>
            </a:r>
          </a:p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002060"/>
                </a:solidFill>
                <a:latin typeface="Georgia" pitchFamily="18" charset="0"/>
              </a:rPr>
              <a:t>Лягушата и енот,  </a:t>
            </a:r>
          </a:p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002060"/>
                </a:solidFill>
                <a:latin typeface="Georgia" pitchFamily="18" charset="0"/>
              </a:rPr>
              <a:t>На зелёный на лужок,  </a:t>
            </a:r>
          </a:p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002060"/>
                </a:solidFill>
                <a:latin typeface="Georgia" pitchFamily="18" charset="0"/>
              </a:rPr>
              <a:t>Приходи и ты, дружок! 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800" b="1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002060"/>
                </a:solidFill>
                <a:latin typeface="Georgia" pitchFamily="18" charset="0"/>
              </a:rPr>
              <a:t>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b="1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solidFill>
                  <a:srgbClr val="002060"/>
                </a:solidFill>
                <a:latin typeface="Georgia" pitchFamily="18" charset="0"/>
              </a:rPr>
              <a:t>Сгибать пальцы в кулачок в ритме потешки. При перечислении животных сгибать пальцы на обеих руках поочерёдно.</a:t>
            </a:r>
          </a:p>
          <a:p>
            <a:pPr>
              <a:lnSpc>
                <a:spcPct val="80000"/>
              </a:lnSpc>
            </a:pPr>
            <a:endParaRPr lang="ru-RU">
              <a:latin typeface="Georgia" pitchFamily="18" charset="0"/>
            </a:endParaRPr>
          </a:p>
        </p:txBody>
      </p:sp>
      <p:pic>
        <p:nvPicPr>
          <p:cNvPr id="3" name="Picture 7" descr="37-2"/>
          <p:cNvPicPr>
            <a:picLocks noChangeAspect="1" noChangeArrowheads="1"/>
          </p:cNvPicPr>
          <p:nvPr/>
        </p:nvPicPr>
        <p:blipFill>
          <a:blip r:embed="rId2" cstate="print">
            <a:lum bright="-10000" contrast="16000"/>
          </a:blip>
          <a:srcRect/>
          <a:stretch>
            <a:fillRect/>
          </a:stretch>
        </p:blipFill>
        <p:spPr bwMode="auto">
          <a:xfrm>
            <a:off x="5364088" y="692696"/>
            <a:ext cx="3378200" cy="307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37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126037"/>
            <a:ext cx="1404937" cy="173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250825" y="1916113"/>
            <a:ext cx="8497888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>
                <a:latin typeface="Georgia" pitchFamily="18" charset="0"/>
              </a:rPr>
              <a:t>временные (физиологические) нарушения звукопроизношения- </a:t>
            </a:r>
            <a:r>
              <a:rPr lang="ru-RU">
                <a:solidFill>
                  <a:srgbClr val="FF0000"/>
                </a:solidFill>
                <a:latin typeface="Georgia" pitchFamily="18" charset="0"/>
              </a:rPr>
              <a:t>«возрастное косноязычие»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/>
              <a:t>Играйте, чтобы говорить красиво!</a:t>
            </a:r>
          </a:p>
        </p:txBody>
      </p:sp>
      <p:sp>
        <p:nvSpPr>
          <p:cNvPr id="22531" name="Rectangle 1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2800" smtClean="0"/>
          </a:p>
          <a:p>
            <a:pPr eaLnBrk="1" hangingPunct="1"/>
            <a:endParaRPr lang="ru-RU" sz="2400" smtClean="0"/>
          </a:p>
        </p:txBody>
      </p:sp>
      <p:pic>
        <p:nvPicPr>
          <p:cNvPr id="12293" name="Picture 5" descr="E:\Коллекция картинок (Microsoft)\стенд логопеда\k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628800"/>
            <a:ext cx="2464668" cy="3351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E:\Коллекция картинок (Microsoft)\стенд логопеда\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6737" y="1916832"/>
            <a:ext cx="5071443" cy="3744416"/>
          </a:xfr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23850" y="549275"/>
            <a:ext cx="8820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  <a:latin typeface="Georgia" pitchFamily="18" charset="0"/>
              </a:rPr>
              <a:t>Причины паталогий детской речи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0" y="1628775"/>
            <a:ext cx="89646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Georgia" pitchFamily="18" charset="0"/>
              </a:rPr>
              <a:t>1) Различные неблагоприятные воздействия, как во внутриутробном периоде развития, так и во время родов. </a:t>
            </a:r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0" y="25654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Georgia" pitchFamily="18" charset="0"/>
              </a:rPr>
              <a:t>2) Различные заболевания в первые годы жизни ребенка. </a:t>
            </a:r>
          </a:p>
        </p:txBody>
      </p:sp>
      <p:sp>
        <p:nvSpPr>
          <p:cNvPr id="5125" name="Прямоугольник 5"/>
          <p:cNvSpPr>
            <a:spLocks noChangeArrowheads="1"/>
          </p:cNvSpPr>
          <p:nvPr/>
        </p:nvSpPr>
        <p:spPr bwMode="auto">
          <a:xfrm>
            <a:off x="0" y="32131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Georgia" pitchFamily="18" charset="0"/>
              </a:rPr>
              <a:t>3) Травмы черепа, сопровождающиеся сотрясением мозга.</a:t>
            </a:r>
          </a:p>
        </p:txBody>
      </p:sp>
      <p:sp>
        <p:nvSpPr>
          <p:cNvPr id="5126" name="Прямоугольник 6"/>
          <p:cNvSpPr>
            <a:spLocks noChangeArrowheads="1"/>
          </p:cNvSpPr>
          <p:nvPr/>
        </p:nvSpPr>
        <p:spPr bwMode="auto">
          <a:xfrm>
            <a:off x="0" y="400526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Georgia" pitchFamily="18" charset="0"/>
              </a:rPr>
              <a:t>4) Наследственные факторы. </a:t>
            </a:r>
          </a:p>
        </p:txBody>
      </p:sp>
      <p:sp>
        <p:nvSpPr>
          <p:cNvPr id="5127" name="Прямоугольник 7"/>
          <p:cNvSpPr>
            <a:spLocks noChangeArrowheads="1"/>
          </p:cNvSpPr>
          <p:nvPr/>
        </p:nvSpPr>
        <p:spPr bwMode="auto">
          <a:xfrm>
            <a:off x="0" y="4652963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Georgia" pitchFamily="18" charset="0"/>
              </a:rPr>
              <a:t>5)Неблагоприятные социально-бытовые условия, приводящие к микросоциальной педагогической запущенности.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323850" y="476250"/>
            <a:ext cx="8820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2060"/>
                </a:solidFill>
                <a:latin typeface="Georgia" pitchFamily="18" charset="0"/>
              </a:rPr>
              <a:t> Основные виды речевых нарушений</a:t>
            </a:r>
          </a:p>
        </p:txBody>
      </p:sp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539750" y="1773238"/>
            <a:ext cx="86042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>
                <a:latin typeface="Georgia" pitchFamily="18" charset="0"/>
              </a:rPr>
              <a:t> </a:t>
            </a:r>
            <a:r>
              <a:rPr lang="ru-RU" sz="2400">
                <a:solidFill>
                  <a:srgbClr val="C00000"/>
                </a:solidFill>
                <a:latin typeface="Georgia" pitchFamily="18" charset="0"/>
              </a:rPr>
              <a:t>ДИСЛАЛИЯ</a:t>
            </a:r>
            <a:r>
              <a:rPr lang="ru-RU" sz="2400">
                <a:latin typeface="Georgia" pitchFamily="18" charset="0"/>
              </a:rPr>
              <a:t>– нарушение произношения отдельных звуков. </a:t>
            </a:r>
          </a:p>
          <a:p>
            <a:r>
              <a:rPr lang="ru-RU" sz="2400">
                <a:solidFill>
                  <a:srgbClr val="C00000"/>
                </a:solidFill>
                <a:latin typeface="Georgia" pitchFamily="18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Georgia" pitchFamily="18" charset="0"/>
              </a:rPr>
              <a:t> </a:t>
            </a:r>
            <a:r>
              <a:rPr lang="ru-RU" sz="2400">
                <a:solidFill>
                  <a:srgbClr val="C00000"/>
                </a:solidFill>
                <a:latin typeface="Georgia" pitchFamily="18" charset="0"/>
              </a:rPr>
              <a:t>ФОНЕТИКО-ФОНЕМАТИЧЕСКОЕ НАРУШЕНИЕ РЕЧИ</a:t>
            </a:r>
            <a:r>
              <a:rPr lang="ru-RU" sz="2400">
                <a:latin typeface="Georgia" pitchFamily="18" charset="0"/>
              </a:rPr>
              <a:t>, когда ребёнок не только произносит, но и воспринимает звуки речи неправильно.</a:t>
            </a:r>
          </a:p>
          <a:p>
            <a:endParaRPr lang="ru-RU" sz="2400">
              <a:latin typeface="Georgia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>
                <a:latin typeface="Georgia" pitchFamily="18" charset="0"/>
              </a:rPr>
              <a:t> </a:t>
            </a:r>
            <a:r>
              <a:rPr lang="ru-RU" sz="2400">
                <a:solidFill>
                  <a:srgbClr val="C00000"/>
                </a:solidFill>
                <a:latin typeface="Georgia" pitchFamily="18" charset="0"/>
              </a:rPr>
              <a:t>ОБЩЕЕ НЕДОРАЗВИТИЕ РЕЧИ</a:t>
            </a:r>
            <a:r>
              <a:rPr lang="ru-RU" sz="2400">
                <a:latin typeface="Georgia" pitchFamily="18" charset="0"/>
              </a:rPr>
              <a:t>, когда нарушены и произношение и грамматика, беден словарный запас и отсутствует связная речь.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1587500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eaLnBrk="0" hangingPunct="0">
              <a:tabLst>
                <a:tab pos="228600" algn="l"/>
              </a:tabLst>
            </a:pPr>
            <a:r>
              <a:rPr lang="ru-RU" sz="2400">
                <a:latin typeface="Georgia" pitchFamily="18" charset="0"/>
                <a:cs typeface="Times New Roman" pitchFamily="18" charset="0"/>
              </a:rPr>
              <a:t>1..</a:t>
            </a:r>
            <a:r>
              <a:rPr lang="ru-RU" sz="2400" u="sng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Преддошкольный период</a:t>
            </a:r>
            <a:r>
              <a:rPr lang="ru-RU" sz="240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Georgia" pitchFamily="18" charset="0"/>
                <a:cs typeface="Times New Roman" pitchFamily="18" charset="0"/>
              </a:rPr>
              <a:t>(от 1 года до 3 лет).     </a:t>
            </a:r>
            <a:endParaRPr lang="ru-RU" sz="2400">
              <a:latin typeface="Georgia" pitchFamily="18" charset="0"/>
            </a:endParaRPr>
          </a:p>
          <a:p>
            <a:pPr indent="539750" eaLnBrk="0" hangingPunct="0">
              <a:tabLst>
                <a:tab pos="228600" algn="l"/>
              </a:tabLst>
            </a:pPr>
            <a:r>
              <a:rPr lang="ru-RU" sz="2400">
                <a:latin typeface="Georgia" pitchFamily="18" charset="0"/>
                <a:cs typeface="Times New Roman" pitchFamily="18" charset="0"/>
              </a:rPr>
              <a:t>1,5-2 года – фраза;</a:t>
            </a:r>
            <a:r>
              <a:rPr lang="ru-RU" sz="2400">
                <a:latin typeface="Georgia" pitchFamily="18" charset="0"/>
              </a:rPr>
              <a:t> </a:t>
            </a:r>
          </a:p>
          <a:p>
            <a:pPr indent="539750" eaLnBrk="0" hangingPunct="0">
              <a:tabLst>
                <a:tab pos="228600" algn="l"/>
              </a:tabLst>
            </a:pPr>
            <a:r>
              <a:rPr lang="ru-RU" sz="2400">
                <a:latin typeface="Georgia" pitchFamily="18" charset="0"/>
                <a:cs typeface="Times New Roman" pitchFamily="18" charset="0"/>
              </a:rPr>
              <a:t> к  3 годам – связная речь (несколько фраз).</a:t>
            </a:r>
          </a:p>
          <a:p>
            <a:pPr indent="539750" algn="just" eaLnBrk="0" hangingPunct="0">
              <a:tabLst>
                <a:tab pos="228600" algn="l"/>
              </a:tabLst>
            </a:pPr>
            <a:r>
              <a:rPr lang="ru-RU" sz="2400">
                <a:latin typeface="Georgia" pitchFamily="18" charset="0"/>
                <a:cs typeface="Times New Roman" pitchFamily="18" charset="0"/>
              </a:rPr>
              <a:t>2.  </a:t>
            </a:r>
            <a:r>
              <a:rPr lang="ru-RU" sz="2400" u="sng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Дошкольный период</a:t>
            </a:r>
            <a:r>
              <a:rPr lang="ru-RU" sz="240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Georgia" pitchFamily="18" charset="0"/>
                <a:cs typeface="Times New Roman" pitchFamily="18" charset="0"/>
              </a:rPr>
              <a:t>(от 4 до 6/7 лет).</a:t>
            </a:r>
            <a:endParaRPr lang="ru-RU" sz="2400">
              <a:latin typeface="Georgia" pitchFamily="18" charset="0"/>
            </a:endParaRPr>
          </a:p>
          <a:p>
            <a:pPr indent="539750" eaLnBrk="0" hangingPunct="0">
              <a:tabLst>
                <a:tab pos="228600" algn="l"/>
              </a:tabLst>
            </a:pPr>
            <a:r>
              <a:rPr lang="ru-RU" sz="2400">
                <a:latin typeface="Georgia" pitchFamily="18" charset="0"/>
                <a:cs typeface="Times New Roman" pitchFamily="18" charset="0"/>
              </a:rPr>
              <a:t>К  5  годам – сформирован фонематический слух,           звукопроизношение, обобщение понятий, словарный запас –  2-3 тыс. слов.</a:t>
            </a:r>
            <a:endParaRPr lang="ru-RU" sz="2400">
              <a:latin typeface="Georgia" pitchFamily="18" charset="0"/>
            </a:endParaRPr>
          </a:p>
          <a:p>
            <a:pPr indent="539750" algn="just" eaLnBrk="0" hangingPunct="0">
              <a:tabLst>
                <a:tab pos="228600" algn="l"/>
              </a:tabLst>
            </a:pPr>
            <a:r>
              <a:rPr lang="ru-RU" sz="2400">
                <a:latin typeface="Georgia" pitchFamily="18" charset="0"/>
                <a:cs typeface="Times New Roman" pitchFamily="18" charset="0"/>
              </a:rPr>
              <a:t>6-7 лет – звукобуквенный анализ, словарный запас – до 6 тысяч слов.</a:t>
            </a:r>
            <a:endParaRPr lang="ru-RU" sz="2400">
              <a:latin typeface="Georgia" pitchFamily="18" charset="0"/>
            </a:endParaRPr>
          </a:p>
          <a:p>
            <a:pPr indent="539750" algn="just" eaLnBrk="0" hangingPunct="0">
              <a:tabLst>
                <a:tab pos="228600" algn="l"/>
              </a:tabLst>
            </a:pPr>
            <a:r>
              <a:rPr lang="ru-RU" sz="2400">
                <a:latin typeface="Georgia" pitchFamily="18" charset="0"/>
                <a:cs typeface="Times New Roman" pitchFamily="18" charset="0"/>
              </a:rPr>
              <a:t>3</a:t>
            </a:r>
            <a:r>
              <a:rPr lang="ru-RU" sz="2400">
                <a:solidFill>
                  <a:srgbClr val="262626"/>
                </a:solidFill>
                <a:latin typeface="Georgia" pitchFamily="18" charset="0"/>
                <a:cs typeface="Times New Roman" pitchFamily="18" charset="0"/>
              </a:rPr>
              <a:t>.</a:t>
            </a:r>
            <a:r>
              <a:rPr lang="ru-RU" sz="240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u="sng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Школьный период</a:t>
            </a:r>
            <a:r>
              <a:rPr lang="ru-RU" sz="240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Georgia" pitchFamily="18" charset="0"/>
                <a:cs typeface="Times New Roman" pitchFamily="18" charset="0"/>
              </a:rPr>
              <a:t>(от 6/7 до 17 лет). </a:t>
            </a:r>
          </a:p>
          <a:p>
            <a:pPr indent="539750" algn="just" eaLnBrk="0" hangingPunct="0">
              <a:tabLst>
                <a:tab pos="228600" algn="l"/>
              </a:tabLst>
            </a:pPr>
            <a:r>
              <a:rPr lang="ru-RU" sz="2400">
                <a:latin typeface="Georgia" pitchFamily="18" charset="0"/>
                <a:cs typeface="Times New Roman" pitchFamily="18" charset="0"/>
              </a:rPr>
              <a:t>Овладение письменной речью, сознательное овладение языком. </a:t>
            </a:r>
            <a:endParaRPr lang="ru-RU" sz="2400">
              <a:latin typeface="Georgia" pitchFamily="18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2700338" y="333375"/>
            <a:ext cx="1841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0" y="476250"/>
            <a:ext cx="8745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  <a:latin typeface="Georgia" pitchFamily="18" charset="0"/>
              </a:rPr>
              <a:t>Развитие речи ребенка в норме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00050" y="620713"/>
            <a:ext cx="8324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Что такое </a:t>
            </a:r>
            <a:r>
              <a:rPr lang="ru-RU" i="1">
                <a:solidFill>
                  <a:srgbClr val="C00000"/>
                </a:solidFill>
                <a:latin typeface="Georgia" pitchFamily="18" charset="0"/>
              </a:rPr>
              <a:t>фонематический слух?</a:t>
            </a: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827088" y="1916113"/>
            <a:ext cx="76327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Georgia" pitchFamily="18" charset="0"/>
              </a:rPr>
              <a:t>- Это умение услышать в слове отдельные звуки и их определенную последовательность.</a:t>
            </a:r>
            <a:endParaRPr lang="ru-RU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484438" y="404813"/>
            <a:ext cx="48545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2060"/>
                </a:solidFill>
                <a:latin typeface="Georgia" pitchFamily="18" charset="0"/>
              </a:rPr>
              <a:t>Звуковые игры</a:t>
            </a: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401638" y="1903413"/>
            <a:ext cx="81946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>
              <a:lnSpc>
                <a:spcPct val="150000"/>
              </a:lnSpc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3200" b="1">
                <a:ea typeface="Symbol" pitchFamily="18" charset="2"/>
                <a:cs typeface="Times New Roman" pitchFamily="18" charset="0"/>
              </a:rPr>
              <a:t> </a:t>
            </a:r>
            <a:r>
              <a:rPr lang="ru-RU" sz="1000" b="1">
                <a:ea typeface="Symbol" pitchFamily="18" charset="2"/>
                <a:cs typeface="Times New Roman" pitchFamily="18" charset="0"/>
              </a:rPr>
              <a:t>         </a:t>
            </a:r>
            <a:r>
              <a:rPr lang="ru-RU" sz="2800">
                <a:latin typeface="Georgia" pitchFamily="18" charset="0"/>
                <a:ea typeface="Symbol" pitchFamily="18" charset="2"/>
                <a:cs typeface="Times New Roman" pitchFamily="18" charset="0"/>
              </a:rPr>
              <a:t> с какого звука начинаются слова?</a:t>
            </a:r>
          </a:p>
          <a:p>
            <a:pPr algn="just" eaLnBrk="0" hangingPunct="0">
              <a:lnSpc>
                <a:spcPct val="150000"/>
              </a:lnSpc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800">
                <a:latin typeface="Georgia" pitchFamily="18" charset="0"/>
                <a:ea typeface="Symbol" pitchFamily="18" charset="2"/>
                <a:cs typeface="Times New Roman" pitchFamily="18" charset="0"/>
              </a:rPr>
              <a:t>        придумать слова на заданный звук</a:t>
            </a:r>
            <a:r>
              <a:rPr lang="en-US" sz="2800">
                <a:latin typeface="Georgia" pitchFamily="18" charset="0"/>
                <a:ea typeface="Symbol" pitchFamily="18" charset="2"/>
                <a:cs typeface="Times New Roman" pitchFamily="18" charset="0"/>
              </a:rPr>
              <a:t>;</a:t>
            </a:r>
            <a:endParaRPr lang="ru-RU" sz="2800">
              <a:latin typeface="Georgia" pitchFamily="18" charset="0"/>
              <a:ea typeface="Symbol" pitchFamily="18" charset="2"/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800">
                <a:latin typeface="Georgia" pitchFamily="18" charset="0"/>
                <a:ea typeface="Symbol" pitchFamily="18" charset="2"/>
                <a:cs typeface="Times New Roman" pitchFamily="18" charset="0"/>
              </a:rPr>
              <a:t>       сколько звуков в слове (3-4 звука)?</a:t>
            </a:r>
          </a:p>
          <a:p>
            <a:pPr algn="just" eaLnBrk="0" hangingPunct="0">
              <a:lnSpc>
                <a:spcPct val="150000"/>
              </a:lnSpc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800">
                <a:latin typeface="Georgia" pitchFamily="18" charset="0"/>
                <a:ea typeface="Symbol" pitchFamily="18" charset="2"/>
                <a:cs typeface="Times New Roman" pitchFamily="18" charset="0"/>
              </a:rPr>
              <a:t>       «цепочки» слов на последний звук</a:t>
            </a:r>
            <a:r>
              <a:rPr lang="en-US" sz="2800">
                <a:latin typeface="Georgia" pitchFamily="18" charset="0"/>
                <a:ea typeface="Symbol" pitchFamily="18" charset="2"/>
                <a:cs typeface="Times New Roman" pitchFamily="18" charset="0"/>
              </a:rPr>
              <a:t>;</a:t>
            </a:r>
            <a:endParaRPr lang="ru-RU" sz="2800">
              <a:latin typeface="Georgia" pitchFamily="18" charset="0"/>
              <a:ea typeface="Symbol" pitchFamily="18" charset="2"/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800">
                <a:latin typeface="Georgia" pitchFamily="18" charset="0"/>
                <a:ea typeface="Symbol" pitchFamily="18" charset="2"/>
                <a:cs typeface="Times New Roman" pitchFamily="18" charset="0"/>
              </a:rPr>
              <a:t>        найти картинку с заданным звуком 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556500" cy="1600200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9933FF"/>
                </a:solidFill>
                <a:latin typeface="Georgia" pitchFamily="18" charset="0"/>
              </a:rPr>
              <a:t>Выбери слова, которые начинаются со звука «А»</a:t>
            </a:r>
          </a:p>
        </p:txBody>
      </p:sp>
      <p:pic>
        <p:nvPicPr>
          <p:cNvPr id="5128" name="Picture 8" descr="f_171698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2664296" cy="211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Picture 9" descr="арбу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44824"/>
            <a:ext cx="2448272" cy="1836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" name="Picture 10" descr="ра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700808"/>
            <a:ext cx="2903537" cy="2178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1" name="Picture 11" descr="узе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077072"/>
            <a:ext cx="2880320" cy="2010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2" name="Picture 12" descr="асит"/>
          <p:cNvPicPr>
            <a:picLocks noChangeAspect="1" noChangeArrowheads="1"/>
          </p:cNvPicPr>
          <p:nvPr/>
        </p:nvPicPr>
        <p:blipFill>
          <a:blip r:embed="rId6" cstate="print"/>
          <a:srcRect t="13888" b="8337"/>
          <a:stretch>
            <a:fillRect/>
          </a:stretch>
        </p:blipFill>
        <p:spPr bwMode="auto">
          <a:xfrm>
            <a:off x="4644008" y="3933056"/>
            <a:ext cx="2232248" cy="2202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52926E-6 C 0.00434 -0.00093 0.00868 -0.00162 0.01302 -0.00301 C 0.01997 -0.00532 0.02604 -0.0118 0.03299 -0.01411 C 0.03785 -0.01897 0.04254 -0.02105 0.04826 -0.02337 C 0.05451 -0.02892 0.06076 -0.03378 0.06719 -0.0391 C 0.06979 -0.04465 0.07257 -0.0465 0.07656 -0.0502 C 0.07847 -0.05968 0.08038 -0.05737 0.08594 -0.06269 C 0.09288 -0.07611 0.08368 -0.06038 0.09184 -0.06894 C 0.09288 -0.07009 0.09323 -0.07241 0.09427 -0.07356 C 0.0967 -0.07634 0.09983 -0.0775 0.10243 -0.07981 C 0.10399 -0.08629 0.1125 -0.09646 0.11649 -0.10178 C 0.12118 -0.12584 0.12569 -0.1499 0.13073 -0.17396 C 0.13247 -0.18182 0.13333 -0.18969 0.13542 -0.19755 C 0.13681 -0.20264 0.13889 -0.21305 0.13889 -0.21305 C 0.14115 -0.23387 0.14254 -0.25561 0.14705 -0.27574 C 0.14879 -0.29216 0.15069 -0.30627 0.15069 -0.32293 " pathEditMode="relative" ptsTypes="fffffffffffffffA">
                                      <p:cBhvr>
                                        <p:cTn id="34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5575" cy="950912"/>
          </a:xfrm>
        </p:spPr>
        <p:txBody>
          <a:bodyPr/>
          <a:lstStyle/>
          <a:p>
            <a:pPr algn="ctr"/>
            <a:r>
              <a:rPr lang="ru-RU" sz="4400" smtClean="0">
                <a:solidFill>
                  <a:srgbClr val="9933FF"/>
                </a:solidFill>
                <a:latin typeface="Georgia" pitchFamily="18" charset="0"/>
              </a:rPr>
              <a:t>Прочитай по первым звукам</a:t>
            </a:r>
          </a:p>
        </p:txBody>
      </p:sp>
      <p:sp>
        <p:nvSpPr>
          <p:cNvPr id="1126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79388" y="1746250"/>
            <a:ext cx="8128000" cy="4491038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17413" name="Picture 5" descr="шап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1777553" cy="2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арбу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844824"/>
            <a:ext cx="2220912" cy="1665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рыбач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844824"/>
            <a:ext cx="3627437" cy="1747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7" name="Picture 9" descr="морков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3789040"/>
            <a:ext cx="1706562" cy="223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8" name="Picture 10" descr="аси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538" y="3716338"/>
            <a:ext cx="1762125" cy="2236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9" name="Picture 11" descr="ко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688" y="3644900"/>
            <a:ext cx="1825625" cy="239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740</Words>
  <Application>Microsoft Office PowerPoint</Application>
  <PresentationFormat>Экран (4:3)</PresentationFormat>
  <Paragraphs>103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Verdana</vt:lpstr>
      <vt:lpstr>Arial</vt:lpstr>
      <vt:lpstr>Wingdings</vt:lpstr>
      <vt:lpstr>Calibri</vt:lpstr>
      <vt:lpstr>Georgia</vt:lpstr>
      <vt:lpstr>Times New Roman</vt:lpstr>
      <vt:lpstr>Symbol</vt:lpstr>
      <vt:lpstr>Профиль</vt:lpstr>
      <vt:lpstr>Ему ты руку протяни и научись любить такого Ребенок-это целый мир И жизни вечная основа!</vt:lpstr>
      <vt:lpstr>Слайд 2</vt:lpstr>
      <vt:lpstr>Слайд 3</vt:lpstr>
      <vt:lpstr>Слайд 4</vt:lpstr>
      <vt:lpstr>Слайд 5</vt:lpstr>
      <vt:lpstr>Слайд 6</vt:lpstr>
      <vt:lpstr>Слайд 7</vt:lpstr>
      <vt:lpstr>Выбери слова, которые начинаются со звука «А»</vt:lpstr>
      <vt:lpstr>Прочитай по первым звукам</vt:lpstr>
      <vt:lpstr>Прочитай по первым звукам</vt:lpstr>
      <vt:lpstr>Слайд 11</vt:lpstr>
      <vt:lpstr>«заборчик»</vt:lpstr>
      <vt:lpstr>«лопаточка»</vt:lpstr>
      <vt:lpstr>«часики»</vt:lpstr>
      <vt:lpstr>«чашечка»</vt:lpstr>
      <vt:lpstr>«грибок»</vt:lpstr>
      <vt:lpstr>«дятел», «рокот»</vt:lpstr>
      <vt:lpstr>Слайд 18</vt:lpstr>
      <vt:lpstr>Слайд 19</vt:lpstr>
      <vt:lpstr>Играйте, чтобы говорить красиво!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 упр</dc:title>
  <dc:creator>света</dc:creator>
  <cp:lastModifiedBy>Мама</cp:lastModifiedBy>
  <cp:revision>40</cp:revision>
  <dcterms:created xsi:type="dcterms:W3CDTF">2009-04-18T03:52:19Z</dcterms:created>
  <dcterms:modified xsi:type="dcterms:W3CDTF">2013-05-22T06:05:04Z</dcterms:modified>
</cp:coreProperties>
</file>