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23309"/>
            <a:ext cx="4658098" cy="349357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6350" stA="50000" endA="300" endPos="55500" dist="101600" dir="5400000" sy="-100000" algn="bl" rotWithShape="0"/>
          </a:effectLst>
          <a:scene3d>
            <a:camera prst="perspectiveFront"/>
            <a:lightRig rig="threePt" dir="t"/>
          </a:scene3d>
          <a:sp3d>
            <a:bevelT w="114300" prst="artDeco"/>
          </a:sp3d>
        </p:spPr>
      </p:pic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2" b="5152"/>
          <a:stretch>
            <a:fillRect/>
          </a:stretch>
        </p:blipFill>
        <p:spPr>
          <a:ln cmpd="dbl"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  <a:scene3d>
            <a:camera prst="perspectiveContrastingLeftFacing"/>
            <a:lightRig rig="threePt" dir="t"/>
          </a:scene3d>
          <a:sp3d>
            <a:bevelT w="165100" prst="coolSlant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>
                <a:solidFill>
                  <a:srgbClr val="FF0000"/>
                </a:solidFill>
                <a:effectLst/>
                <a:latin typeface="Agatha-Modern" pitchFamily="34" charset="0"/>
                <a:ea typeface="Calibri"/>
              </a:rPr>
              <a:t>Праздник </a:t>
            </a:r>
            <a:r>
              <a:rPr lang="ru-RU" sz="7200" dirty="0" err="1">
                <a:solidFill>
                  <a:srgbClr val="FF0000"/>
                </a:solidFill>
                <a:effectLst/>
                <a:latin typeface="Agatha-Modern" pitchFamily="34" charset="0"/>
                <a:ea typeface="Calibri"/>
              </a:rPr>
              <a:t>Усокаэ</a:t>
            </a:r>
            <a:endParaRPr lang="ru-RU" sz="7200" dirty="0">
              <a:solidFill>
                <a:srgbClr val="FF0000"/>
              </a:solidFill>
              <a:latin typeface="Agatha-Modern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gatha-Modern" pitchFamily="34" charset="0"/>
              </a:rPr>
              <a:t>Праздник </a:t>
            </a:r>
            <a:r>
              <a:rPr lang="ru-RU" sz="4400" b="1" dirty="0">
                <a:solidFill>
                  <a:srgbClr val="FF0000"/>
                </a:solidFill>
                <a:latin typeface="Agatha-Modern" pitchFamily="34" charset="0"/>
              </a:rPr>
              <a:t>снегирей (Япония)</a:t>
            </a:r>
          </a:p>
          <a:p>
            <a:endParaRPr lang="ru-RU" sz="4800" b="1" dirty="0">
              <a:solidFill>
                <a:schemeClr val="accent6">
                  <a:lumMod val="75000"/>
                </a:schemeClr>
              </a:solidFill>
              <a:latin typeface="Agatha-Moder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001763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Agatha-Modern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3785" y="5445224"/>
            <a:ext cx="8280920" cy="768350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  <a:latin typeface="Agatha-Modern" pitchFamily="34" charset="0"/>
              </a:rPr>
              <a:t>Ежегодно 7 января в храме </a:t>
            </a:r>
            <a:r>
              <a:rPr lang="ru-RU" sz="2800" b="1" dirty="0" err="1">
                <a:solidFill>
                  <a:srgbClr val="FF0000"/>
                </a:solidFill>
                <a:latin typeface="Agatha-Modern" pitchFamily="34" charset="0"/>
              </a:rPr>
              <a:t>Дадзайфу</a:t>
            </a:r>
            <a:r>
              <a:rPr lang="ru-RU" sz="2800" b="1" dirty="0">
                <a:solidFill>
                  <a:srgbClr val="FF0000"/>
                </a:solidFill>
                <a:latin typeface="Agatha-Modern" pitchFamily="34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Agatha-Modern" pitchFamily="34" charset="0"/>
              </a:rPr>
              <a:t>Теммангу</a:t>
            </a:r>
            <a:r>
              <a:rPr lang="ru-RU" sz="2800" b="1" dirty="0">
                <a:solidFill>
                  <a:srgbClr val="FF0000"/>
                </a:solidFill>
                <a:latin typeface="Agatha-Modern" pitchFamily="34" charset="0"/>
              </a:rPr>
              <a:t> в префектуре </a:t>
            </a:r>
            <a:r>
              <a:rPr lang="ru-RU" sz="2800" b="1" dirty="0" err="1" smtClean="0">
                <a:solidFill>
                  <a:srgbClr val="FF0000"/>
                </a:solidFill>
                <a:latin typeface="Agatha-Modern" pitchFamily="34" charset="0"/>
              </a:rPr>
              <a:t>Фукуока</a:t>
            </a:r>
            <a:r>
              <a:rPr lang="ru-RU" sz="2800" b="1" dirty="0" smtClean="0">
                <a:solidFill>
                  <a:srgbClr val="FF0000"/>
                </a:solidFill>
                <a:latin typeface="Agatha-Modern" pitchFamily="34" charset="0"/>
              </a:rPr>
              <a:t> (Япония), </a:t>
            </a:r>
            <a:r>
              <a:rPr lang="ru-RU" sz="2800" b="1" dirty="0">
                <a:solidFill>
                  <a:srgbClr val="FF0000"/>
                </a:solidFill>
                <a:latin typeface="Agatha-Modern" pitchFamily="34" charset="0"/>
              </a:rPr>
              <a:t>проводится старинный праздник </a:t>
            </a:r>
            <a:r>
              <a:rPr lang="ru-RU" sz="2800" b="1" dirty="0" err="1">
                <a:solidFill>
                  <a:srgbClr val="FF0000"/>
                </a:solidFill>
                <a:latin typeface="Agatha-Modern" pitchFamily="34" charset="0"/>
              </a:rPr>
              <a:t>Усокаэ</a:t>
            </a:r>
            <a:r>
              <a:rPr lang="ru-RU" sz="2800" b="1" dirty="0">
                <a:solidFill>
                  <a:srgbClr val="FF0000"/>
                </a:solidFill>
                <a:latin typeface="Agatha-Modern" pitchFamily="34" charset="0"/>
              </a:rPr>
              <a:t>,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6411" y="409225"/>
            <a:ext cx="4810661" cy="330780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оня\Desktop\печать\открытые занятия\jap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69472"/>
            <a:ext cx="4680520" cy="374441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1273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68033"/>
            <a:ext cx="5154485" cy="3873227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" b="1515"/>
          <a:stretch>
            <a:fillRect/>
          </a:stretch>
        </p:blipFill>
        <p:spPr>
          <a:xfrm>
            <a:off x="251520" y="1844824"/>
            <a:ext cx="5029200" cy="3657600"/>
          </a:xfrm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805264"/>
            <a:ext cx="8151440" cy="76835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gatha-Modern" pitchFamily="34" charset="0"/>
              </a:rPr>
              <a:t>Главный обычай праздника - обмен </a:t>
            </a:r>
            <a:r>
              <a:rPr lang="ru-RU" sz="3200" b="1" dirty="0">
                <a:solidFill>
                  <a:srgbClr val="FF0000"/>
                </a:solidFill>
                <a:latin typeface="Agatha-Modern" pitchFamily="34" charset="0"/>
              </a:rPr>
              <a:t>фигурками снегирей. </a:t>
            </a:r>
            <a:r>
              <a:rPr lang="ru-RU" sz="3200" b="1" dirty="0" smtClean="0">
                <a:solidFill>
                  <a:srgbClr val="FF0000"/>
                </a:solidFill>
                <a:latin typeface="Agatha-Modern" pitchFamily="34" charset="0"/>
              </a:rPr>
              <a:t>.</a:t>
            </a:r>
            <a:endParaRPr lang="ru-RU" sz="3200" b="1" dirty="0">
              <a:solidFill>
                <a:srgbClr val="FF0000"/>
              </a:solidFill>
              <a:latin typeface="Agatha-Moder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9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" b="1515"/>
          <a:stretch>
            <a:fillRect/>
          </a:stretch>
        </p:blipFill>
        <p:spPr>
          <a:ln w="762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8367464" cy="768350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>
                <a:solidFill>
                  <a:srgbClr val="FF0000"/>
                </a:solidFill>
                <a:latin typeface="Agatha-Modern" pitchFamily="34" charset="0"/>
              </a:rPr>
              <a:t>Люди верят, что вместе с маленькой птицей дарят другому человеку удачу.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2896"/>
            <a:ext cx="4572000" cy="3050983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95812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096" y="476672"/>
            <a:ext cx="4876800" cy="3657600"/>
          </a:xfrm>
          <a:ln w="57150">
            <a:solidFill>
              <a:schemeClr val="accent6">
                <a:lumMod val="75000"/>
              </a:schemeClr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5229200"/>
            <a:ext cx="8439472" cy="768350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Agatha-Modern" pitchFamily="34" charset="0"/>
                <a:ea typeface="Times New Roman"/>
                <a:cs typeface="Times New Roman"/>
              </a:rPr>
              <a:t>Обмениваясь амулетами-снегирями, все участники церемонии надеются получить специальное </a:t>
            </a:r>
            <a:r>
              <a:rPr lang="ru-RU" sz="2400" b="1" i="1" dirty="0" err="1">
                <a:solidFill>
                  <a:srgbClr val="FF0000"/>
                </a:solidFill>
                <a:latin typeface="Agatha-Modern" pitchFamily="34" charset="0"/>
                <a:ea typeface="Times New Roman"/>
                <a:cs typeface="Times New Roman"/>
              </a:rPr>
              <a:t>Усо</a:t>
            </a:r>
            <a:r>
              <a:rPr lang="ru-RU" sz="2400" b="1" dirty="0">
                <a:solidFill>
                  <a:srgbClr val="FF0000"/>
                </a:solidFill>
                <a:latin typeface="Agatha-Modern" pitchFamily="34" charset="0"/>
                <a:ea typeface="Times New Roman"/>
                <a:cs typeface="Times New Roman"/>
              </a:rPr>
              <a:t>, амулет, который для праздника специально готовят монахи храма - это позолоченная фигурка снегиря.</a:t>
            </a:r>
            <a:endParaRPr lang="ru-RU" sz="2400" b="1" dirty="0">
              <a:solidFill>
                <a:srgbClr val="FF0000"/>
              </a:solidFill>
              <a:latin typeface="Agatha-Modern" pitchFamily="34" charset="0"/>
              <a:ea typeface="Calibri"/>
              <a:cs typeface="Times New Roman"/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4572001" cy="3131243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74089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" b="1607"/>
          <a:stretch>
            <a:fillRect/>
          </a:stretch>
        </p:blipFill>
        <p:spPr>
          <a:xfrm>
            <a:off x="1619672" y="332656"/>
            <a:ext cx="6410672" cy="466230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5157192"/>
            <a:ext cx="8367464" cy="1324782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FF0000"/>
                </a:solidFill>
                <a:latin typeface="Agatha-Modern" pitchFamily="34" charset="0"/>
                <a:ea typeface="Times New Roman"/>
                <a:cs typeface="Times New Roman"/>
              </a:rPr>
              <a:t>Вся церемония проходит следующим образом: вечером люди собираются возле тлеющих угольков костров со своими «</a:t>
            </a:r>
            <a:r>
              <a:rPr lang="ru-RU" sz="1800" b="1" dirty="0" err="1">
                <a:solidFill>
                  <a:srgbClr val="FF0000"/>
                </a:solidFill>
                <a:latin typeface="Agatha-Modern" pitchFamily="34" charset="0"/>
                <a:ea typeface="Times New Roman"/>
                <a:cs typeface="Times New Roman"/>
              </a:rPr>
              <a:t>усокаэ</a:t>
            </a:r>
            <a:r>
              <a:rPr lang="ru-RU" sz="1800" b="1" dirty="0">
                <a:solidFill>
                  <a:srgbClr val="FF0000"/>
                </a:solidFill>
                <a:latin typeface="Agatha-Modern" pitchFamily="34" charset="0"/>
                <a:ea typeface="Times New Roman"/>
                <a:cs typeface="Times New Roman"/>
              </a:rPr>
              <a:t>» («</a:t>
            </a:r>
            <a:r>
              <a:rPr lang="ru-RU" sz="1800" b="1" dirty="0" err="1">
                <a:solidFill>
                  <a:srgbClr val="FF0000"/>
                </a:solidFill>
                <a:latin typeface="Agatha-Modern" pitchFamily="34" charset="0"/>
                <a:ea typeface="Times New Roman"/>
                <a:cs typeface="Times New Roman"/>
              </a:rPr>
              <a:t>usokae</a:t>
            </a:r>
            <a:r>
              <a:rPr lang="ru-RU" sz="1800" b="1" dirty="0">
                <a:solidFill>
                  <a:srgbClr val="FF0000"/>
                </a:solidFill>
                <a:latin typeface="Agatha-Modern" pitchFamily="34" charset="0"/>
                <a:ea typeface="Times New Roman"/>
                <a:cs typeface="Times New Roman"/>
              </a:rPr>
              <a:t>»), или «</a:t>
            </a:r>
            <a:r>
              <a:rPr lang="ru-RU" sz="1800" b="1" dirty="0" err="1">
                <a:solidFill>
                  <a:srgbClr val="FF0000"/>
                </a:solidFill>
                <a:latin typeface="Agatha-Modern" pitchFamily="34" charset="0"/>
                <a:ea typeface="Times New Roman"/>
                <a:cs typeface="Times New Roman"/>
              </a:rPr>
              <a:t>киусо</a:t>
            </a:r>
            <a:r>
              <a:rPr lang="ru-RU" sz="1800" b="1" dirty="0">
                <a:solidFill>
                  <a:srgbClr val="FF0000"/>
                </a:solidFill>
                <a:latin typeface="Agatha-Modern" pitchFamily="34" charset="0"/>
                <a:ea typeface="Times New Roman"/>
                <a:cs typeface="Times New Roman"/>
              </a:rPr>
              <a:t>» («</a:t>
            </a:r>
            <a:r>
              <a:rPr lang="ru-RU" sz="1800" b="1" dirty="0" err="1">
                <a:solidFill>
                  <a:srgbClr val="FF0000"/>
                </a:solidFill>
                <a:latin typeface="Agatha-Modern" pitchFamily="34" charset="0"/>
                <a:ea typeface="Times New Roman"/>
                <a:cs typeface="Times New Roman"/>
              </a:rPr>
              <a:t>kiuso</a:t>
            </a:r>
            <a:r>
              <a:rPr lang="ru-RU" sz="1800" b="1" dirty="0">
                <a:solidFill>
                  <a:srgbClr val="FF0000"/>
                </a:solidFill>
                <a:latin typeface="Agatha-Modern" pitchFamily="34" charset="0"/>
                <a:ea typeface="Times New Roman"/>
                <a:cs typeface="Times New Roman"/>
              </a:rPr>
              <a:t>»), – простыми деревянными фигурками снегирей («</a:t>
            </a:r>
            <a:r>
              <a:rPr lang="ru-RU" sz="1800" b="1" dirty="0" err="1">
                <a:solidFill>
                  <a:srgbClr val="FF0000"/>
                </a:solidFill>
                <a:latin typeface="Agatha-Modern" pitchFamily="34" charset="0"/>
                <a:ea typeface="Times New Roman"/>
                <a:cs typeface="Times New Roman"/>
              </a:rPr>
              <a:t>усо</a:t>
            </a:r>
            <a:r>
              <a:rPr lang="ru-RU" sz="1800" b="1" dirty="0">
                <a:solidFill>
                  <a:srgbClr val="FF0000"/>
                </a:solidFill>
                <a:latin typeface="Agatha-Modern" pitchFamily="34" charset="0"/>
                <a:ea typeface="Times New Roman"/>
                <a:cs typeface="Times New Roman"/>
              </a:rPr>
              <a:t>»). В темноте </a:t>
            </a:r>
            <a:r>
              <a:rPr lang="ru-RU" sz="1800" b="1" dirty="0" err="1">
                <a:solidFill>
                  <a:srgbClr val="FF0000"/>
                </a:solidFill>
                <a:latin typeface="Agatha-Modern" pitchFamily="34" charset="0"/>
                <a:ea typeface="Times New Roman"/>
                <a:cs typeface="Times New Roman"/>
              </a:rPr>
              <a:t>киусо</a:t>
            </a:r>
            <a:r>
              <a:rPr lang="ru-RU" sz="1800" b="1" dirty="0">
                <a:solidFill>
                  <a:srgbClr val="FF0000"/>
                </a:solidFill>
                <a:latin typeface="Agatha-Modern" pitchFamily="34" charset="0"/>
                <a:ea typeface="Times New Roman"/>
                <a:cs typeface="Times New Roman"/>
              </a:rPr>
              <a:t> передаются из рук в руки участниками фестиваля, но периодически между обычными фигурками проскакивают позолоченные – их предоставляют священники храма </a:t>
            </a:r>
            <a:r>
              <a:rPr lang="ru-RU" sz="1800" b="1" dirty="0" err="1">
                <a:solidFill>
                  <a:srgbClr val="FF0000"/>
                </a:solidFill>
                <a:latin typeface="Agatha-Modern" pitchFamily="34" charset="0"/>
                <a:ea typeface="Times New Roman"/>
                <a:cs typeface="Times New Roman"/>
              </a:rPr>
              <a:t>Дайдзафу</a:t>
            </a:r>
            <a:r>
              <a:rPr lang="ru-RU" sz="1800" b="1" dirty="0">
                <a:solidFill>
                  <a:srgbClr val="FF0000"/>
                </a:solidFill>
                <a:latin typeface="Agatha-Modern" pitchFamily="34" charset="0"/>
                <a:ea typeface="Times New Roman"/>
                <a:cs typeface="Times New Roman"/>
              </a:rPr>
              <a:t> (</a:t>
            </a:r>
            <a:r>
              <a:rPr lang="ru-RU" sz="1800" b="1" dirty="0" err="1">
                <a:solidFill>
                  <a:srgbClr val="FF0000"/>
                </a:solidFill>
                <a:latin typeface="Agatha-Modern" pitchFamily="34" charset="0"/>
                <a:ea typeface="Times New Roman"/>
                <a:cs typeface="Times New Roman"/>
              </a:rPr>
              <a:t>Dazaifu</a:t>
            </a:r>
            <a:r>
              <a:rPr lang="ru-RU" sz="1800" b="1" dirty="0">
                <a:solidFill>
                  <a:srgbClr val="FF0000"/>
                </a:solidFill>
                <a:latin typeface="Agatha-Modern" pitchFamily="34" charset="0"/>
                <a:ea typeface="Times New Roman"/>
                <a:cs typeface="Times New Roman"/>
              </a:rPr>
              <a:t>).</a:t>
            </a:r>
            <a:endParaRPr lang="ru-RU" sz="1800" b="1" dirty="0">
              <a:solidFill>
                <a:srgbClr val="FF0000"/>
              </a:solidFill>
              <a:latin typeface="Agatha-Modern" pitchFamily="34" charset="0"/>
              <a:ea typeface="Calibri"/>
              <a:cs typeface="Times New Roman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2580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" r="3057"/>
          <a:stretch>
            <a:fillRect/>
          </a:stretch>
        </p:blipFill>
        <p:spPr>
          <a:xfrm>
            <a:off x="1187624" y="260648"/>
            <a:ext cx="6842720" cy="4976524"/>
          </a:xfrm>
          <a:ln w="57150">
            <a:solidFill>
              <a:schemeClr val="accent6">
                <a:lumMod val="75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8367464" cy="76835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gatha-Modern" pitchFamily="34" charset="0"/>
                <a:ea typeface="Times New Roman"/>
              </a:rPr>
              <a:t>Суть ритуала состоит в том, что кому-то из участников повезёт и ему достанется позолоченный снегирь, который, как считается, является посланцем богов и будет приносить своему владельцу удачу. </a:t>
            </a:r>
            <a:endParaRPr lang="ru-RU" sz="2800" b="1" dirty="0">
              <a:solidFill>
                <a:srgbClr val="FF0000"/>
              </a:solidFill>
              <a:latin typeface="Agatha-Modern" pitchFamily="34" charset="0"/>
            </a:endParaRPr>
          </a:p>
        </p:txBody>
      </p:sp>
      <p:pic>
        <p:nvPicPr>
          <p:cNvPr id="2050" name="Picture 2" descr="C:\Users\соня\Desktop\печать\открытые занятия\47c746ef79f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85773"/>
            <a:ext cx="4841596" cy="202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59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151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Праздник Усокаэ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 снегирей (Я</dc:title>
  <dc:creator>соня</dc:creator>
  <cp:lastModifiedBy>соня</cp:lastModifiedBy>
  <cp:revision>8</cp:revision>
  <dcterms:created xsi:type="dcterms:W3CDTF">2013-01-09T13:54:40Z</dcterms:created>
  <dcterms:modified xsi:type="dcterms:W3CDTF">2013-01-10T14:44:45Z</dcterms:modified>
</cp:coreProperties>
</file>