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2" r:id="rId5"/>
    <p:sldId id="259" r:id="rId6"/>
    <p:sldId id="272" r:id="rId7"/>
    <p:sldId id="275" r:id="rId8"/>
    <p:sldId id="273" r:id="rId9"/>
    <p:sldId id="274" r:id="rId10"/>
    <p:sldId id="266" r:id="rId11"/>
    <p:sldId id="267" r:id="rId12"/>
    <p:sldId id="268" r:id="rId13"/>
    <p:sldId id="269" r:id="rId14"/>
    <p:sldId id="270" r:id="rId15"/>
    <p:sldId id="27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5671F-B041-4DB1-B587-97305639C8F5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895068-6FFA-4093-B3EA-3B2841C065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93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«Роль нестандартного оборудования для физического развития и воспитания детей»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517232"/>
            <a:ext cx="4248472" cy="43204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Автор:</a:t>
            </a:r>
          </a:p>
          <a:p>
            <a:r>
              <a:rPr lang="ru-RU" sz="1600" b="1" dirty="0">
                <a:solidFill>
                  <a:srgbClr val="FFC000"/>
                </a:solidFill>
              </a:rPr>
              <a:t>Алехина Екатерина Николаевна</a:t>
            </a:r>
          </a:p>
          <a:p>
            <a:r>
              <a:rPr lang="ru-RU" sz="1600" b="1" dirty="0">
                <a:solidFill>
                  <a:srgbClr val="FFC000"/>
                </a:solidFill>
              </a:rPr>
              <a:t>воспитатель по ФИЗО</a:t>
            </a:r>
          </a:p>
          <a:p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детский сад  № 12 « Белочка»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3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Перечень нестандартного оборудования</a:t>
            </a:r>
            <a:endParaRPr lang="ru-RU" sz="4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520281" cy="199213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720840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C000"/>
                </a:solidFill>
              </a:rPr>
              <a:t>Лыжи из пластмассовых бутылок</a:t>
            </a:r>
          </a:p>
          <a:p>
            <a:endParaRPr lang="ru-RU" sz="1600" b="1" u="sng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 </a:t>
            </a:r>
            <a:r>
              <a:rPr lang="ru-RU" sz="1600" dirty="0" smtClean="0">
                <a:solidFill>
                  <a:schemeClr val="bg1"/>
                </a:solidFill>
              </a:rPr>
              <a:t>бутылки прорезаны так, чтобы входила стопа, края обклеены цветной изолентой.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</a:t>
            </a:r>
            <a:r>
              <a:rPr lang="ru-RU" sz="1600" dirty="0" smtClean="0"/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развивает координацию движений, физические качества.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играх-эстафетах, например "По горной лыжной тропе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306163"/>
            <a:ext cx="44531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rgbClr val="FFC000"/>
                </a:solidFill>
              </a:rPr>
              <a:t>Cтойки</a:t>
            </a:r>
            <a:r>
              <a:rPr lang="ru-RU" b="1" u="sng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/>
              <a:t> </a:t>
            </a:r>
          </a:p>
          <a:p>
            <a:endParaRPr lang="ru-RU" dirty="0"/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</a:t>
            </a:r>
            <a:r>
              <a:rPr lang="ru-RU" sz="1600" b="1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бросовый материал из  5 литровых бутылок.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бег, ходьба змейкой, ориентиры для игр и эстафет, ориентировки в пространстве.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69048"/>
            <a:ext cx="2520280" cy="166818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6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230425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900" b="1" u="sng" dirty="0">
                <a:solidFill>
                  <a:srgbClr val="FFC000"/>
                </a:solidFill>
              </a:rPr>
              <a:t>Тоннели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Описание</a:t>
            </a:r>
            <a:r>
              <a:rPr lang="ru-RU" sz="1600" b="1" dirty="0">
                <a:solidFill>
                  <a:schemeClr val="bg1"/>
                </a:solidFill>
              </a:rPr>
              <a:t>: </a:t>
            </a:r>
            <a:r>
              <a:rPr lang="ru-RU" sz="1600" dirty="0">
                <a:solidFill>
                  <a:schemeClr val="bg1"/>
                </a:solidFill>
              </a:rPr>
              <a:t>на обруч набита ткань, другой конец - свободный 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Цель </a:t>
            </a:r>
            <a:r>
              <a:rPr lang="ru-RU" sz="1600" b="1" dirty="0">
                <a:solidFill>
                  <a:srgbClr val="FFC000"/>
                </a:solidFill>
              </a:rPr>
              <a:t>использования: </a:t>
            </a:r>
            <a:r>
              <a:rPr lang="ru-RU" sz="1600" dirty="0">
                <a:solidFill>
                  <a:schemeClr val="bg1"/>
                </a:solidFill>
              </a:rPr>
              <a:t>развивает координацию движений, ловкость, смелость, умение лазать на четвереньках, опираясь на ладони и колени в замкнутом пространстве ориентироваться в нем</a:t>
            </a:r>
            <a:r>
              <a:rPr lang="ru-RU" sz="1900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52328" cy="221424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140968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</a:t>
            </a:r>
            <a:r>
              <a:rPr lang="ru-RU" b="1" u="sng" dirty="0" smtClean="0">
                <a:solidFill>
                  <a:srgbClr val="FFC000"/>
                </a:solidFill>
              </a:rPr>
              <a:t>Стойки с перекладиной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пяти литровые бутылки с  отверстиями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использования: </a:t>
            </a:r>
            <a:r>
              <a:rPr lang="ru-RU" sz="1600" dirty="0" smtClean="0">
                <a:solidFill>
                  <a:schemeClr val="bg1"/>
                </a:solidFill>
              </a:rPr>
              <a:t>развивают гибкость, координацию, упражняют в </a:t>
            </a:r>
            <a:r>
              <a:rPr lang="ru-RU" sz="1600" dirty="0" err="1" smtClean="0">
                <a:solidFill>
                  <a:schemeClr val="bg1"/>
                </a:solidFill>
              </a:rPr>
              <a:t>подлезании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перелезании</a:t>
            </a:r>
            <a:r>
              <a:rPr lang="ru-RU" sz="1600" dirty="0" smtClean="0">
                <a:solidFill>
                  <a:schemeClr val="bg1"/>
                </a:solidFill>
              </a:rPr>
              <a:t>, ходьбе, прыжках, ориентировке в пространстве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dirty="0"/>
          </a:p>
        </p:txBody>
      </p:sp>
      <p:pic>
        <p:nvPicPr>
          <p:cNvPr id="2050" name="Picture 2" descr="G:\Новая папка (5)\IMG_02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51566"/>
            <a:ext cx="2952328" cy="221424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4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60648"/>
            <a:ext cx="4968552" cy="28803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b="1" u="sng" dirty="0">
                <a:solidFill>
                  <a:srgbClr val="FFC000"/>
                </a:solidFill>
              </a:rPr>
              <a:t>Разноцветные </a:t>
            </a:r>
            <a:r>
              <a:rPr lang="ru-RU" sz="1800" b="1" u="sng" dirty="0" smtClean="0">
                <a:solidFill>
                  <a:srgbClr val="FFC000"/>
                </a:solidFill>
              </a:rPr>
              <a:t>крышк</a:t>
            </a:r>
            <a:r>
              <a:rPr lang="ru-RU" sz="1800" b="1" dirty="0" smtClean="0">
                <a:solidFill>
                  <a:srgbClr val="FFC000"/>
                </a:solidFill>
              </a:rPr>
              <a:t>и</a:t>
            </a:r>
            <a:endParaRPr lang="ru-RU" sz="1800" b="1" dirty="0">
              <a:solidFill>
                <a:srgbClr val="FFC000"/>
              </a:solidFill>
            </a:endParaRP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Описание</a:t>
            </a:r>
            <a:r>
              <a:rPr lang="ru-RU" sz="1600" b="1" dirty="0">
                <a:solidFill>
                  <a:srgbClr val="FFC000"/>
                </a:solidFill>
              </a:rPr>
              <a:t>: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</a:rPr>
              <a:t>от стенки до стенки натянуты 2 лески, на них продеты по 10 разноцветных </a:t>
            </a:r>
            <a:r>
              <a:rPr lang="ru-RU" sz="1600" dirty="0" smtClean="0">
                <a:solidFill>
                  <a:schemeClr val="bg1"/>
                </a:solidFill>
              </a:rPr>
              <a:t> крышек, </a:t>
            </a:r>
            <a:r>
              <a:rPr lang="ru-RU" sz="1600" dirty="0">
                <a:solidFill>
                  <a:schemeClr val="bg1"/>
                </a:solidFill>
              </a:rPr>
              <a:t>которые можно передвигать. Длина лесок по 6 метров.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Цель </a:t>
            </a:r>
            <a:r>
              <a:rPr lang="ru-RU" sz="1600" b="1" dirty="0">
                <a:solidFill>
                  <a:srgbClr val="FFC000"/>
                </a:solidFill>
              </a:rPr>
              <a:t>использования: </a:t>
            </a:r>
            <a:r>
              <a:rPr lang="ru-RU" sz="1600" dirty="0">
                <a:solidFill>
                  <a:schemeClr val="bg1"/>
                </a:solidFill>
              </a:rPr>
              <a:t>профилактика при нарушении осанки, развитие </a:t>
            </a:r>
            <a:r>
              <a:rPr lang="ru-RU" sz="1600" dirty="0" smtClean="0">
                <a:solidFill>
                  <a:schemeClr val="bg1"/>
                </a:solidFill>
              </a:rPr>
              <a:t>ОВД, веселый аттракцион на улице.</a:t>
            </a:r>
            <a:endParaRPr lang="ru-RU" sz="16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FFC000"/>
                </a:solidFill>
              </a:rPr>
              <a:t>До крышки </a:t>
            </a:r>
            <a:r>
              <a:rPr lang="ru-RU" sz="1600" b="1" dirty="0">
                <a:solidFill>
                  <a:srgbClr val="FFC000"/>
                </a:solidFill>
              </a:rPr>
              <a:t>дотянись, и с ним вместе </a:t>
            </a:r>
            <a:r>
              <a:rPr lang="ru-RU" sz="1600" b="1" dirty="0" smtClean="0">
                <a:solidFill>
                  <a:srgbClr val="FFC000"/>
                </a:solidFill>
              </a:rPr>
              <a:t>пробегись!</a:t>
            </a:r>
            <a:endParaRPr lang="ru-RU" sz="16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C:\Documents and Settings\User\Рабочий стол\фото для работы\катя\IMG_3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87204"/>
            <a:ext cx="2999611" cy="224970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789040"/>
            <a:ext cx="435150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Гантели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пластмассовые бутылочки, украшенные узкой цветной лентой, наполненные  песком по 150-200гр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использования: </a:t>
            </a:r>
            <a:r>
              <a:rPr lang="ru-RU" sz="1600" dirty="0" smtClean="0">
                <a:solidFill>
                  <a:schemeClr val="bg1"/>
                </a:solidFill>
              </a:rPr>
              <a:t>развитие ОВД, физических качеств: силы, ловкости, развивает координацию движений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3077418" cy="228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50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75" y="3403723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26064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Разноцветные плоскостные круг</a:t>
            </a:r>
            <a:r>
              <a:rPr lang="ru-RU" u="sng" dirty="0" smtClean="0">
                <a:solidFill>
                  <a:srgbClr val="FFC000"/>
                </a:solidFill>
              </a:rPr>
              <a:t>и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грампластинки, крышки из под ведерок для майонеза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развитие ОВД: прыжки, метание.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40" y="2485168"/>
            <a:ext cx="2975214" cy="179314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485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Канат и дорожка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 </a:t>
            </a:r>
            <a:r>
              <a:rPr lang="ru-RU" sz="1600" dirty="0" smtClean="0">
                <a:solidFill>
                  <a:schemeClr val="bg1"/>
                </a:solidFill>
              </a:rPr>
              <a:t>из крышек от пластиковых бутылок 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использования: </a:t>
            </a:r>
            <a:r>
              <a:rPr lang="ru-RU" sz="1600" dirty="0" smtClean="0">
                <a:solidFill>
                  <a:schemeClr val="bg1"/>
                </a:solidFill>
              </a:rPr>
              <a:t>для ходьбы прямо, боком, сохраняя равновесие, осанку;   для перепрыгивания прямо, боком, справа – слева;   для </a:t>
            </a:r>
            <a:r>
              <a:rPr lang="ru-RU" sz="1600" dirty="0" err="1" smtClean="0">
                <a:solidFill>
                  <a:schemeClr val="bg1"/>
                </a:solidFill>
              </a:rPr>
              <a:t>подлезания</a:t>
            </a:r>
            <a:r>
              <a:rPr lang="ru-RU" sz="1600" dirty="0" smtClean="0">
                <a:solidFill>
                  <a:schemeClr val="bg1"/>
                </a:solidFill>
              </a:rPr>
              <a:t>,  в подвижных игра</a:t>
            </a:r>
            <a:r>
              <a:rPr lang="ru-RU" dirty="0" smtClean="0">
                <a:solidFill>
                  <a:schemeClr val="bg1"/>
                </a:solidFill>
              </a:rPr>
              <a:t>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5214" y="4365104"/>
            <a:ext cx="141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Султанчики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7344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Описание: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сделаны из  мешков под мусор разных цветов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Цель использования: </a:t>
            </a:r>
            <a:r>
              <a:rPr lang="ru-RU" sz="1600" dirty="0" smtClean="0">
                <a:solidFill>
                  <a:schemeClr val="bg1"/>
                </a:solidFill>
              </a:rPr>
              <a:t> ОРУ, ритмика.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User\Рабочий стол\фото для работы\музей и оборудование\SAM_23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83" y="162910"/>
            <a:ext cx="2975214" cy="212128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фото для работы\музей и оборудование\SAM_23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83" y="4549770"/>
            <a:ext cx="2978071" cy="201447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4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6926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Бутылочка </a:t>
            </a:r>
            <a:r>
              <a:rPr lang="ru-RU" b="1" u="sng" dirty="0" smtClean="0">
                <a:solidFill>
                  <a:srgbClr val="FFC000"/>
                </a:solidFill>
              </a:rPr>
              <a:t>«Веселый человечек»</a:t>
            </a:r>
            <a:endParaRPr lang="ru-RU" b="1" u="sng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Описание: </a:t>
            </a:r>
            <a:r>
              <a:rPr lang="ru-RU" sz="1600" dirty="0" smtClean="0">
                <a:solidFill>
                  <a:schemeClr val="bg1"/>
                </a:solidFill>
              </a:rPr>
              <a:t> бутылка  с </a:t>
            </a:r>
            <a:r>
              <a:rPr lang="ru-RU" sz="1600" dirty="0" smtClean="0">
                <a:solidFill>
                  <a:schemeClr val="bg1"/>
                </a:solidFill>
              </a:rPr>
              <a:t> надувной перчаткой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для развития органов дыхания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79" y="2636912"/>
            <a:ext cx="2656739" cy="163304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264558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Ходули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Описание</a:t>
            </a:r>
            <a:r>
              <a:rPr lang="ru-RU" sz="1600" dirty="0" smtClean="0">
                <a:solidFill>
                  <a:srgbClr val="FFC000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ведерки из под майонеза с   лентой для удержания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Цель использования: </a:t>
            </a:r>
            <a:r>
              <a:rPr lang="ru-RU" sz="1600" dirty="0" smtClean="0">
                <a:solidFill>
                  <a:schemeClr val="bg1"/>
                </a:solidFill>
              </a:rPr>
              <a:t>для ходьбы - сохраняя равновесие, осанку, развивает ловкость.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79" y="4653136"/>
            <a:ext cx="2656739" cy="187651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48527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Дорожки «Здоровья»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Цель использования</a:t>
            </a:r>
            <a:r>
              <a:rPr lang="ru-RU" dirty="0" smtClean="0"/>
              <a:t>: </a:t>
            </a:r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азные виды ходьбы для профилактики плоскостопия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фото для работы\Изображение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9" y="511237"/>
            <a:ext cx="2656740" cy="18517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для работы\музей и оборудование\SAM_2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45" y="836712"/>
            <a:ext cx="2784309" cy="208823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r>
              <a:rPr lang="ru-RU" b="1" u="sng" dirty="0" smtClean="0">
                <a:solidFill>
                  <a:srgbClr val="FFC000"/>
                </a:solidFill>
              </a:rPr>
              <a:t>«Ловушка»</a:t>
            </a:r>
            <a:endParaRPr lang="ru-RU" b="1" u="sng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Описание: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верхняя часть 1,5 литровой  пластмассовой бутылки с лентой и крышками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Цель использования: </a:t>
            </a:r>
            <a:r>
              <a:rPr lang="ru-RU" dirty="0" smtClean="0">
                <a:solidFill>
                  <a:schemeClr val="bg1"/>
                </a:solidFill>
              </a:rPr>
              <a:t>для развития  координации движения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5742" y="3611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«</a:t>
            </a:r>
            <a:r>
              <a:rPr lang="ru-RU" b="1" dirty="0" err="1" smtClean="0">
                <a:solidFill>
                  <a:srgbClr val="FFC000"/>
                </a:solidFill>
              </a:rPr>
              <a:t>Кольцеброс</a:t>
            </a:r>
            <a:r>
              <a:rPr lang="ru-RU" b="1" dirty="0" smtClean="0">
                <a:solidFill>
                  <a:srgbClr val="FFC000"/>
                </a:solidFill>
              </a:rPr>
              <a:t>»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Описание: </a:t>
            </a:r>
            <a:r>
              <a:rPr lang="ru-RU" dirty="0">
                <a:solidFill>
                  <a:schemeClr val="bg1"/>
                </a:solidFill>
              </a:rPr>
              <a:t>бросовый материал из  5 литровых </a:t>
            </a:r>
            <a:r>
              <a:rPr lang="ru-RU" dirty="0" smtClean="0">
                <a:solidFill>
                  <a:schemeClr val="bg1"/>
                </a:solidFill>
              </a:rPr>
              <a:t>бутылок, палка.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Цель использования:   </a:t>
            </a:r>
            <a:r>
              <a:rPr lang="ru-RU" dirty="0" smtClean="0">
                <a:solidFill>
                  <a:schemeClr val="bg1"/>
                </a:solidFill>
              </a:rPr>
              <a:t>развивает </a:t>
            </a:r>
            <a:r>
              <a:rPr lang="ru-RU" dirty="0">
                <a:solidFill>
                  <a:schemeClr val="bg1"/>
                </a:solidFill>
              </a:rPr>
              <a:t>мелкую моторику, глазомер, координацию </a:t>
            </a:r>
            <a:r>
              <a:rPr lang="ru-RU" dirty="0" smtClean="0">
                <a:solidFill>
                  <a:schemeClr val="bg1"/>
                </a:solidFill>
              </a:rPr>
              <a:t>движений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для игр и </a:t>
            </a:r>
            <a:r>
              <a:rPr lang="ru-RU" dirty="0" smtClean="0">
                <a:solidFill>
                  <a:schemeClr val="bg1"/>
                </a:solidFill>
              </a:rPr>
              <a:t>эстафет.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4" name="Picture 8" descr="G:\Новая папка (5)\IMG_02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45" y="3501008"/>
            <a:ext cx="2784309" cy="20418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4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Список литературы</a:t>
            </a:r>
            <a:br>
              <a:rPr lang="ru-RU" sz="4400" dirty="0" smtClean="0">
                <a:solidFill>
                  <a:srgbClr val="FFC000"/>
                </a:solidFill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828092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1.Адашкявичене Э. И. Спортивные игры и упражнения в детском саду. М.: Просвещение, 1992.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2. </a:t>
            </a:r>
            <a:r>
              <a:rPr lang="ru-RU" sz="1400" dirty="0" err="1" smtClean="0">
                <a:solidFill>
                  <a:schemeClr val="bg1"/>
                </a:solidFill>
              </a:rPr>
              <a:t>Боген</a:t>
            </a:r>
            <a:r>
              <a:rPr lang="ru-RU" sz="1400" dirty="0" smtClean="0">
                <a:solidFill>
                  <a:schemeClr val="bg1"/>
                </a:solidFill>
              </a:rPr>
              <a:t> М.М. Физическое совершенство как основное понятие теории физической культуры // Теория и практика физической культуры 1997. - 5. - С. 18-21.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6. Волков В.М. К проблеме предпосылок развития двигательных способностей // Теория и практика физической культуры. - 1993.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3.Вавилова Е. Н. Развивайте у дошкольников силу, ловкость, выносливость. М.: Просвещение, 1981.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Коренберг</a:t>
            </a:r>
            <a:r>
              <a:rPr lang="ru-RU" sz="1400" dirty="0" smtClean="0">
                <a:solidFill>
                  <a:schemeClr val="bg1"/>
                </a:solidFill>
              </a:rPr>
              <a:t> В.Б, Проблемы физических и двигательных качеств// Теория и практика физической культуры. - 1996. - 7. - С. 2 ~ 5-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4.Костюков В.В. Научно-технологическая концепция использования спортивных игр при организации физической деятельности людей разного возраста // Теория и практика физической культуры, - 1994. - 11, - С. 23 -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5. Курганский А.В. О возникновении и координации ритмических движений // Теория и практика физической культуры, 1996. 11. С. 44-49-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6. </a:t>
            </a:r>
            <a:r>
              <a:rPr lang="ru-RU" sz="1400" dirty="0" err="1" smtClean="0">
                <a:solidFill>
                  <a:schemeClr val="bg1"/>
                </a:solidFill>
              </a:rPr>
              <a:t>Рунова</a:t>
            </a:r>
            <a:r>
              <a:rPr lang="ru-RU" sz="1400" dirty="0" smtClean="0">
                <a:solidFill>
                  <a:schemeClr val="bg1"/>
                </a:solidFill>
              </a:rPr>
              <a:t> М.А. Двигательная активность ребенка в детском саду. М.2006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7. Развитие двигательных качеств дошкольников / Под ред. З.И. Кузнецовой. - М.: Просвещение, 1987. - С.153-177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8. Кожухова Н.Н., Рыжкова Л.А., </a:t>
            </a:r>
            <a:r>
              <a:rPr lang="ru-RU" sz="1400" dirty="0" err="1" smtClean="0">
                <a:solidFill>
                  <a:schemeClr val="bg1"/>
                </a:solidFill>
              </a:rPr>
              <a:t>Самодурова</a:t>
            </a:r>
            <a:r>
              <a:rPr lang="ru-RU" sz="1400" dirty="0" smtClean="0">
                <a:solidFill>
                  <a:schemeClr val="bg1"/>
                </a:solidFill>
              </a:rPr>
              <a:t> М.М. Воспитатель по физической культуре в ДОУ. М..,2006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9. Яковлева Л.В., Юдина Р.А. Физическое развитие и здоровье детей 3-7 лет. М., 2003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10. Глазырина Л.Д., </a:t>
            </a:r>
            <a:r>
              <a:rPr lang="ru-RU" sz="1400" dirty="0" err="1" smtClean="0">
                <a:solidFill>
                  <a:schemeClr val="bg1"/>
                </a:solidFill>
              </a:rPr>
              <a:t>Овсянкин</a:t>
            </a:r>
            <a:r>
              <a:rPr lang="ru-RU" sz="1400" dirty="0" smtClean="0">
                <a:solidFill>
                  <a:schemeClr val="bg1"/>
                </a:solidFill>
              </a:rPr>
              <a:t> В.А., Методика физического воспитания детей дошкольного возраста. М., 2005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77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42" y="1484784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  <a:effectLst/>
                <a:latin typeface="+mn-lt"/>
              </a:rPr>
              <a:t>Движение — это жизнь! </a:t>
            </a: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effectLst/>
                <a:latin typeface="+mn-lt"/>
              </a:rPr>
              <a:t>Движение </a:t>
            </a: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>— это огромная радость, </a:t>
            </a:r>
            <a:br>
              <a:rPr lang="ru-RU" sz="310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>которая появляется от удовлетворения </a:t>
            </a:r>
            <a:br>
              <a:rPr lang="ru-RU" sz="310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>естественной потребности ребенка в двигательной активности. </a:t>
            </a:r>
            <a:r>
              <a:rPr lang="ru-RU" sz="3100" dirty="0" smtClean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FFFF00"/>
                </a:solidFill>
                <a:effectLst/>
                <a:latin typeface="+mn-lt"/>
              </a:rPr>
              <a:t>                                                            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+mn-lt"/>
              </a:rPr>
              <a:t>М.А</a:t>
            </a:r>
            <a:r>
              <a:rPr lang="ru-RU" sz="2000" dirty="0">
                <a:solidFill>
                  <a:srgbClr val="FFFF00"/>
                </a:solidFill>
                <a:effectLst/>
                <a:latin typeface="+mn-lt"/>
              </a:rPr>
              <a:t>. </a:t>
            </a:r>
            <a:r>
              <a:rPr lang="ru-RU" sz="2000" dirty="0" err="1">
                <a:solidFill>
                  <a:srgbClr val="FFFF00"/>
                </a:solidFill>
                <a:effectLst/>
                <a:latin typeface="+mn-lt"/>
              </a:rPr>
              <a:t>Рунова</a:t>
            </a: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3100" dirty="0">
                <a:solidFill>
                  <a:srgbClr val="FFFF00"/>
                </a:solidFill>
                <a:effectLst/>
                <a:latin typeface="+mn-lt"/>
              </a:rPr>
              <a:t/>
            </a:r>
            <a:br>
              <a:rPr lang="ru-RU" sz="310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«Здоровье свыше нам дано,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Учись, малыш, беречь его»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Нестандартное </a:t>
            </a:r>
            <a:r>
              <a:rPr lang="ru-RU" sz="4000" dirty="0">
                <a:solidFill>
                  <a:srgbClr val="FFC000"/>
                </a:solidFill>
                <a:latin typeface="+mn-lt"/>
              </a:rPr>
              <a:t>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Использование нестандартного оборудования и пособий, способствует комплексному физическому воспитанию и закреплению достижений коррекционно-воспитательной работы.</a:t>
            </a:r>
          </a:p>
          <a:p>
            <a:r>
              <a:rPr lang="ru-RU" b="1" dirty="0">
                <a:solidFill>
                  <a:schemeClr val="bg1"/>
                </a:solidFill>
              </a:rPr>
              <a:t>    У детей развивается зрительное восприятие, пространственная ориентировка, координация движений, мелкая моторика и мускулатура. Активизируются зрительные функции.</a:t>
            </a:r>
          </a:p>
          <a:p>
            <a:endParaRPr lang="ru-RU" dirty="0"/>
          </a:p>
        </p:txBody>
      </p:sp>
      <p:pic>
        <p:nvPicPr>
          <p:cNvPr id="7171" name="Picture 3" descr="G:\анимашки\686ee82e69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12001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7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Цель: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0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</a:t>
            </a:r>
            <a:r>
              <a:rPr lang="ru-RU" b="1" dirty="0">
                <a:solidFill>
                  <a:schemeClr val="bg1"/>
                </a:solidFill>
              </a:rPr>
              <a:t>Формирование компетентной, увлеченной и грамотной  здоровой </a:t>
            </a:r>
            <a:r>
              <a:rPr lang="ru-RU" b="1" dirty="0" smtClean="0">
                <a:solidFill>
                  <a:schemeClr val="bg1"/>
                </a:solidFill>
              </a:rPr>
              <a:t>личности;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риобщения </a:t>
            </a:r>
            <a:r>
              <a:rPr lang="ru-RU" b="1" dirty="0">
                <a:solidFill>
                  <a:schemeClr val="bg1"/>
                </a:solidFill>
              </a:rPr>
              <a:t>к здоровому образу жизни посредством организации  предметно-развивающей среды в детском саду.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овысить </a:t>
            </a:r>
            <a:r>
              <a:rPr lang="ru-RU" b="1" dirty="0">
                <a:solidFill>
                  <a:schemeClr val="bg1"/>
                </a:solidFill>
              </a:rPr>
              <a:t>у детей интерес к физкультурным занятиям и физической культуре в целом, сформировать потребность к самостоятельным занятиям.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96" y="4005064"/>
            <a:ext cx="192722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02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16835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37160" indent="0"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Вызвать </a:t>
            </a:r>
            <a:r>
              <a:rPr lang="ru-RU" b="1" dirty="0">
                <a:solidFill>
                  <a:schemeClr val="bg1"/>
                </a:solidFill>
              </a:rPr>
              <a:t>интерес детей к различным видам двигательной деятельности, желание заниматься спортом.</a:t>
            </a:r>
          </a:p>
          <a:p>
            <a:r>
              <a:rPr lang="ru-RU" b="1" dirty="0">
                <a:solidFill>
                  <a:schemeClr val="bg1"/>
                </a:solidFill>
              </a:rPr>
              <a:t>Увеличить двигательную активность детей.</a:t>
            </a:r>
          </a:p>
          <a:p>
            <a:r>
              <a:rPr lang="ru-RU" b="1" dirty="0">
                <a:solidFill>
                  <a:schemeClr val="bg1"/>
                </a:solidFill>
              </a:rPr>
              <a:t>Поднять эмоциональный настрой на занятиях и вне занятий.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971504" cy="224009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36985"/>
            <a:ext cx="2952328" cy="225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65573"/>
            <a:ext cx="5172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4000" b="1" dirty="0">
                <a:solidFill>
                  <a:srgbClr val="FFC000"/>
                </a:solidFill>
              </a:rPr>
              <a:t>Основные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26358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52028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Актуальность представленного материала вытекает из проблемы снижения двигательной активности детей и анализа состояния физического воспитания детей в детском саду.</a:t>
            </a:r>
          </a:p>
        </p:txBody>
      </p:sp>
      <p:pic>
        <p:nvPicPr>
          <p:cNvPr id="1026" name="Picture 2" descr="C:\Documents and Settings\User\Рабочий стол\фото для работы\5 фото 5\SAM_23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2592288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фото для работы\5 фото 5\Д.С№12 Праздн.Осени.1.11.2.012г 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736304" cy="205201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фото для работы\Новая папка (2)\SAM_21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496277" cy="187220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9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652" y="344959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FFC000"/>
                </a:solidFill>
              </a:rPr>
              <a:t>Виды нестандартного оборудования: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стандартное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естандартное.</a:t>
            </a:r>
            <a:endParaRPr lang="ru-RU" dirty="0" smtClean="0"/>
          </a:p>
          <a:p>
            <a:pPr marL="137160" indent="0">
              <a:buNone/>
            </a:pPr>
            <a:r>
              <a:rPr lang="ru-RU" dirty="0">
                <a:solidFill>
                  <a:srgbClr val="FFC000"/>
                </a:solidFill>
              </a:rPr>
              <a:t>Применение: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дома;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во </a:t>
            </a:r>
            <a:r>
              <a:rPr lang="ru-RU" dirty="0">
                <a:solidFill>
                  <a:schemeClr val="bg1"/>
                </a:solidFill>
              </a:rPr>
              <a:t>дворе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 группе;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физкультурном зале.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548" y="476672"/>
            <a:ext cx="1728191" cy="16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613" y="198884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79715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Использование нестандартного оборудования способствует:</a:t>
            </a:r>
            <a:endParaRPr lang="ru-RU" sz="4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Повышению  интереса </a:t>
            </a:r>
            <a:r>
              <a:rPr lang="ru-RU" b="1" dirty="0">
                <a:solidFill>
                  <a:schemeClr val="bg1"/>
                </a:solidFill>
              </a:rPr>
              <a:t>детей к различным видам двигательной </a:t>
            </a:r>
            <a:r>
              <a:rPr lang="ru-RU" b="1" dirty="0" smtClean="0">
                <a:solidFill>
                  <a:schemeClr val="bg1"/>
                </a:solidFill>
              </a:rPr>
              <a:t>деятельности; </a:t>
            </a:r>
          </a:p>
          <a:p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величению </a:t>
            </a:r>
            <a:r>
              <a:rPr lang="ru-RU" b="1" dirty="0">
                <a:solidFill>
                  <a:schemeClr val="bg1"/>
                </a:solidFill>
              </a:rPr>
              <a:t>их </a:t>
            </a:r>
            <a:r>
              <a:rPr lang="ru-RU" b="1" dirty="0" smtClean="0">
                <a:solidFill>
                  <a:schemeClr val="bg1"/>
                </a:solidFill>
              </a:rPr>
              <a:t>двигательной активности;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Поднятию  эмоционального настроя </a:t>
            </a:r>
            <a:r>
              <a:rPr lang="ru-RU" b="1" dirty="0">
                <a:solidFill>
                  <a:schemeClr val="bg1"/>
                </a:solidFill>
              </a:rPr>
              <a:t>на физкультурных </a:t>
            </a:r>
            <a:r>
              <a:rPr lang="ru-RU" b="1" dirty="0" smtClean="0">
                <a:solidFill>
                  <a:schemeClr val="bg1"/>
                </a:solidFill>
              </a:rPr>
              <a:t>занятиях;  </a:t>
            </a:r>
          </a:p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озволяет </a:t>
            </a:r>
            <a:r>
              <a:rPr lang="ru-RU" b="1" dirty="0">
                <a:solidFill>
                  <a:schemeClr val="bg1"/>
                </a:solidFill>
              </a:rPr>
              <a:t>внести в каждое занятие элемент необычности, занимательности, вызывает у детей интерес и желание играть.</a:t>
            </a:r>
          </a:p>
          <a:p>
            <a:pPr marL="13716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58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rgbClr val="FFC000"/>
                </a:solidFill>
                <a:latin typeface="+mn-lt"/>
              </a:rPr>
              <a:t>Использование нестандартного оборудования в группах</a:t>
            </a:r>
            <a:endParaRPr lang="ru-RU" sz="44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14470"/>
            <a:ext cx="2955957" cy="221696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33" y="3727070"/>
            <a:ext cx="3168352" cy="237626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85157"/>
            <a:ext cx="3014149" cy="2260611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954" y="3645024"/>
            <a:ext cx="3384376" cy="254035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29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939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«Роль нестандартного оборудования для физического развития и воспитания детей»</vt:lpstr>
      <vt:lpstr>Движение — это жизнь!  Движение — это огромная радость,  которая появляется от удовлетворения  естественной потребности ребенка в двигательной активности.                                                              М.А. Рунова   </vt:lpstr>
      <vt:lpstr>Нестандартное оборудование</vt:lpstr>
      <vt:lpstr>Цель:</vt:lpstr>
      <vt:lpstr>Презентация PowerPoint</vt:lpstr>
      <vt:lpstr>Презентация PowerPoint</vt:lpstr>
      <vt:lpstr>Презентация PowerPoint</vt:lpstr>
      <vt:lpstr>Использование нестандартного оборудования способствует:</vt:lpstr>
      <vt:lpstr> Использование нестандартного оборудования в группах</vt:lpstr>
      <vt:lpstr>Перечень нестандартного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Список литературы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«Нестандартное оборудование  как средство повышения  физической подготовленности детей»</dc:title>
  <dc:creator>User</dc:creator>
  <cp:lastModifiedBy>User</cp:lastModifiedBy>
  <cp:revision>30</cp:revision>
  <dcterms:created xsi:type="dcterms:W3CDTF">2013-12-14T12:06:31Z</dcterms:created>
  <dcterms:modified xsi:type="dcterms:W3CDTF">2014-02-06T13:18:32Z</dcterms:modified>
</cp:coreProperties>
</file>