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4" r:id="rId2"/>
    <p:sldId id="260" r:id="rId3"/>
    <p:sldId id="268" r:id="rId4"/>
    <p:sldId id="273" r:id="rId5"/>
    <p:sldId id="261" r:id="rId6"/>
    <p:sldId id="297" r:id="rId7"/>
    <p:sldId id="288" r:id="rId8"/>
    <p:sldId id="282" r:id="rId9"/>
    <p:sldId id="281" r:id="rId10"/>
    <p:sldId id="298" r:id="rId11"/>
    <p:sldId id="278" r:id="rId12"/>
    <p:sldId id="264" r:id="rId13"/>
    <p:sldId id="263" r:id="rId14"/>
    <p:sldId id="277" r:id="rId15"/>
    <p:sldId id="293" r:id="rId16"/>
    <p:sldId id="259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BF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0" autoAdjust="0"/>
    <p:restoredTop sz="94624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DBB-2AF3-4507-99EC-F749F7D902D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CEE7-C417-429D-93F3-EE1E19AD37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DBB-2AF3-4507-99EC-F749F7D902D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CEE7-C417-429D-93F3-EE1E19AD3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DBB-2AF3-4507-99EC-F749F7D902D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CEE7-C417-429D-93F3-EE1E19AD3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2B98011-CBA3-4FC7-8513-459BCFB579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DBB-2AF3-4507-99EC-F749F7D902D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CEE7-C417-429D-93F3-EE1E19AD3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DBB-2AF3-4507-99EC-F749F7D902D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7C5CEE7-C417-429D-93F3-EE1E19AD3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DBB-2AF3-4507-99EC-F749F7D902D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CEE7-C417-429D-93F3-EE1E19AD3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DBB-2AF3-4507-99EC-F749F7D902D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CEE7-C417-429D-93F3-EE1E19AD3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DBB-2AF3-4507-99EC-F749F7D902D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CEE7-C417-429D-93F3-EE1E19AD3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DBB-2AF3-4507-99EC-F749F7D902D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CEE7-C417-429D-93F3-EE1E19AD3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DBB-2AF3-4507-99EC-F749F7D902D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CEE7-C417-429D-93F3-EE1E19AD3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13DBB-2AF3-4507-99EC-F749F7D902D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CEE7-C417-429D-93F3-EE1E19AD3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2AD13DBB-2AF3-4507-99EC-F749F7D902D0}" type="datetimeFigureOut">
              <a:rPr lang="ru-RU" smtClean="0"/>
              <a:pPr/>
              <a:t>08.12.2013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C5CEE7-C417-429D-93F3-EE1E19AD37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rozslonenok.ru/wp/wp-content/uploads/2009/09/sport-deti.jp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school47.kubannet.ru/pitanie/img/img27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43182"/>
            <a:ext cx="8443914" cy="2571760"/>
          </a:xfr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perspectiveContrastingLeftFacing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6600" smtClean="0"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Физкультурно</a:t>
            </a:r>
            <a:r>
              <a:rPr lang="ru-RU" sz="6600" dirty="0" smtClean="0"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 - оздоровительная работа в ДОУ.</a:t>
            </a:r>
            <a:br>
              <a:rPr lang="ru-RU" sz="6600" dirty="0" smtClean="0"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ru-RU" sz="6600" dirty="0" smtClean="0"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ru-RU" sz="6600" dirty="0" smtClean="0"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endParaRPr lang="ru-RU" sz="6600" dirty="0">
              <a:solidFill>
                <a:srgbClr val="00B0F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" name="Picture 20" descr="0_1ba94_659ffa18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02384">
            <a:off x="290741" y="4319200"/>
            <a:ext cx="2922199" cy="1962335"/>
          </a:xfrm>
          <a:prstGeom prst="rect">
            <a:avLst/>
          </a:prstGeom>
          <a:noFill/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08012">
            <a:off x="6817328" y="458263"/>
            <a:ext cx="2116335" cy="1597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429684" cy="623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350" y="404813"/>
            <a:ext cx="5940425" cy="1023937"/>
          </a:xfrm>
        </p:spPr>
        <p:txBody>
          <a:bodyPr/>
          <a:lstStyle/>
          <a:p>
            <a:r>
              <a:rPr lang="ru-RU" sz="2000" dirty="0"/>
              <a:t> </a:t>
            </a:r>
            <a:r>
              <a:rPr lang="ru-RU" sz="2800" dirty="0">
                <a:solidFill>
                  <a:srgbClr val="00B0F0"/>
                </a:solidFill>
              </a:rPr>
              <a:t>Создание здоровозберегающая среда в </a:t>
            </a:r>
            <a:r>
              <a:rPr lang="ru-RU" sz="2800" dirty="0" err="1">
                <a:solidFill>
                  <a:srgbClr val="00B0F0"/>
                </a:solidFill>
              </a:rPr>
              <a:t>Доу</a:t>
            </a:r>
            <a:r>
              <a:rPr lang="ru-RU" sz="2800" dirty="0">
                <a:solidFill>
                  <a:srgbClr val="00B0F0"/>
                </a:solidFill>
              </a:rPr>
              <a:t> необходима. 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989138"/>
            <a:ext cx="7696200" cy="3657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400" dirty="0"/>
              <a:t>Создание </a:t>
            </a:r>
            <a:r>
              <a:rPr lang="ru-RU" sz="1400" b="1" dirty="0" err="1"/>
              <a:t>здоровьесберегающей</a:t>
            </a:r>
            <a:r>
              <a:rPr lang="ru-RU" sz="1400" dirty="0"/>
              <a:t> </a:t>
            </a:r>
            <a:r>
              <a:rPr lang="ru-RU" sz="1400" b="1" dirty="0"/>
              <a:t>среды в </a:t>
            </a:r>
            <a:r>
              <a:rPr lang="ru-RU" sz="1400" b="1" dirty="0" err="1"/>
              <a:t>доу</a:t>
            </a:r>
            <a:r>
              <a:rPr lang="ru-RU" sz="1400" b="1" dirty="0"/>
              <a:t> необходима</a:t>
            </a:r>
            <a:r>
              <a:rPr lang="ru-RU" sz="1400" dirty="0"/>
              <a:t>, среда обеспечивает комфортное пребывание ребенка в </a:t>
            </a:r>
            <a:r>
              <a:rPr lang="ru-RU" sz="1400" b="1" dirty="0"/>
              <a:t>ДОУ.</a:t>
            </a:r>
            <a:r>
              <a:rPr lang="ru-RU" sz="1400" dirty="0"/>
              <a:t> Дети - это наше будущее, и сегодня от нас зависит, какое оно будет. В современном обществе отмечается повышение требований к физическому, психическому, личностному развитию детей. Одна из мер, обеспечивающих более успешное их развитие, предоставление государством возможности воспитания детей.  </a:t>
            </a:r>
          </a:p>
          <a:p>
            <a:pPr>
              <a:lnSpc>
                <a:spcPct val="80000"/>
              </a:lnSpc>
              <a:buFontTx/>
              <a:buNone/>
            </a:pPr>
            <a:endParaRPr lang="ru-RU" sz="14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b="1" dirty="0"/>
              <a:t>Высокопрофессиональный педагог</a:t>
            </a:r>
            <a:r>
              <a:rPr lang="ru-RU" sz="1400" dirty="0"/>
              <a:t> с активной жизненной позицией, уверенный в себе, </a:t>
            </a:r>
            <a:r>
              <a:rPr lang="ru-RU" sz="1400" dirty="0" err="1"/>
              <a:t>креативный</a:t>
            </a:r>
            <a:r>
              <a:rPr lang="ru-RU" sz="1400" dirty="0"/>
              <a:t>, с устойчивой мотивацией на здоровье. В создании </a:t>
            </a:r>
            <a:r>
              <a:rPr lang="ru-RU" sz="1400" dirty="0" err="1"/>
              <a:t>здоровьесберегающей</a:t>
            </a:r>
            <a:r>
              <a:rPr lang="ru-RU" sz="1400" dirty="0"/>
              <a:t> среды воспитатель выполняет множество функций. Он является создателем этой среды, примером, а также частью окружающей среды ребёнка. Личности педагога должны быть присущи </a:t>
            </a:r>
            <a:r>
              <a:rPr lang="ru-RU" sz="1400" dirty="0" err="1"/>
              <a:t>психоэмоциональная</a:t>
            </a:r>
            <a:r>
              <a:rPr lang="ru-RU" sz="1400" dirty="0"/>
              <a:t> устойчивость, хорошее настроение, развитые толерантность и </a:t>
            </a:r>
            <a:r>
              <a:rPr lang="ru-RU" sz="1400" dirty="0" err="1"/>
              <a:t>эмпатия</a:t>
            </a:r>
            <a:r>
              <a:rPr lang="ru-RU" sz="1400" dirty="0"/>
              <a:t>, а также новое педагогическое мышление. педагог создаёт окружающую среду с учётом интересов, потребностей и развития каждого ребёнка. Значительной особенностью нового педагогического мышления является его творчески созидательная направленность на разработку эффективных методик и технологий обучения и воспитания, имеющих альтернативный характер по отношению к традиционным. Важно отметить и наличие отношения к себе детей с позиций собственно восприятия успешной самореализации каждого ребёнка.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400" dirty="0"/>
              <a:t>  </a:t>
            </a:r>
          </a:p>
        </p:txBody>
      </p:sp>
      <p:sp>
        <p:nvSpPr>
          <p:cNvPr id="117765" name="AutoShape 5" descr="?pid=bl&amp;srcid=ADGEESifPEcaECUkT1f7xNU-c4EFIoWNvRx_H2OtS6P86NwQix-KA9yl-QEfAt44pDR8Vd-h4R7OGoLyp2mQiQAESlr7XEmvv1DohaolOmVjc36O9mnELH6kP-1Q3mRzV9llLWdAqme1&amp;q=cache%3AckStG3MRMAwJ%3Awww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pic>
        <p:nvPicPr>
          <p:cNvPr id="117769" name="Picture 9" descr="Картинка 90 из 9600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5445125"/>
            <a:ext cx="2087563" cy="1412875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/>
              <a:t>–</a:t>
            </a:r>
            <a:r>
              <a:rPr lang="ru-RU" sz="2000" dirty="0"/>
              <a:t> «День здоровья» – выезды на природу, на дачу, поход в сауну, в бассейн, на каток, на лыжах;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– «Бодрящая гимнастика» – 2 раза в неделю, в «тихий час» с 14.00 до 15.00;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– </a:t>
            </a:r>
            <a:r>
              <a:rPr lang="ru-RU" sz="2000" dirty="0" err="1"/>
              <a:t>аромотерапия</a:t>
            </a:r>
            <a:r>
              <a:rPr lang="ru-RU" sz="2000" dirty="0"/>
              <a:t>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– музыкотерапия;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– тренинги, упражнения, релаксации;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– кислородный коктейль – посезонно, весна – осень (2 недели в октябре, 2 недели в марте);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– ежегодная диспансеризация сотрудников;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– ежегодная </a:t>
            </a:r>
            <a:r>
              <a:rPr lang="ru-RU" sz="2000" dirty="0" err="1"/>
              <a:t>вакцино-профилактика</a:t>
            </a:r>
            <a:r>
              <a:rPr lang="ru-RU" sz="2000" dirty="0"/>
              <a:t> гриппа, клещевого энцефалита и гепатита «В»;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/>
              <a:t>– информация для сотрудников «Учись быть здоровым»: инструктаж по охране труда, информация в «Профсоюзном уголке», выступления врача и психолога на собраниях</a:t>
            </a:r>
            <a:r>
              <a:rPr lang="ru-RU" sz="1600" dirty="0"/>
              <a:t>. </a:t>
            </a: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Мероприятия для сохранения здоровья сотрудников 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643050"/>
            <a:ext cx="7696200" cy="36576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b="1" i="1" dirty="0"/>
              <a:t>1. Организация физкультурных занятий: </a:t>
            </a:r>
            <a:endParaRPr lang="ru-RU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/>
              <a:t>– традиционные, игрового характера, доминирующие, занятия-тренировки, занятия-путешествия, индивидуальные занятия, дни здоровья, спортивные развлечения и праздники. </a:t>
            </a:r>
            <a:endParaRPr lang="ru-RU" sz="1600" b="1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i="1" dirty="0"/>
              <a:t>2. Диагностика физического развития: </a:t>
            </a:r>
            <a:endParaRPr lang="ru-RU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/>
              <a:t>– индивидуальная карта развития ребенка;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/>
              <a:t>– тетрадь физического развития детей;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/>
              <a:t>– схема уровня развития физических качеств. </a:t>
            </a:r>
            <a:endParaRPr lang="ru-RU" sz="1600" b="1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i="1" dirty="0"/>
              <a:t>3. Лечебно-профилактическая работа: </a:t>
            </a:r>
            <a:r>
              <a:rPr lang="ru-RU" sz="1600" dirty="0" err="1"/>
              <a:t>фитотерапия</a:t>
            </a:r>
            <a:r>
              <a:rPr lang="ru-RU" sz="1600" dirty="0"/>
              <a:t>, витаминизация, </a:t>
            </a:r>
            <a:r>
              <a:rPr lang="ru-RU" sz="1600" dirty="0" err="1"/>
              <a:t>самомассаж</a:t>
            </a:r>
            <a:r>
              <a:rPr lang="ru-RU" sz="1600" dirty="0"/>
              <a:t>, </a:t>
            </a:r>
            <a:r>
              <a:rPr lang="ru-RU" sz="1600" dirty="0" err="1"/>
              <a:t>физиолечение</a:t>
            </a:r>
            <a:r>
              <a:rPr lang="ru-RU" sz="1600" dirty="0"/>
              <a:t>, </a:t>
            </a:r>
            <a:r>
              <a:rPr lang="ru-RU" sz="1600" dirty="0" err="1"/>
              <a:t>оздоравливание</a:t>
            </a:r>
            <a:r>
              <a:rPr lang="ru-RU" sz="1600" dirty="0"/>
              <a:t> кислородными коктейлями, оздоровительными напитками. </a:t>
            </a:r>
            <a:endParaRPr lang="ru-RU" sz="1600" b="1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i="1" dirty="0"/>
              <a:t>4. Закаливающие процедуры:</a:t>
            </a:r>
            <a:r>
              <a:rPr lang="ru-RU" sz="1600" dirty="0"/>
              <a:t> утренняя гимнастика, закаливающая гимнастика после сна, закаливание носоглотки, ходьба по солевой дорожке, ходьба босиком. </a:t>
            </a:r>
            <a:endParaRPr lang="ru-RU" sz="1600" b="1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b="1" i="1" dirty="0"/>
              <a:t>5. Формирование потребности в здоровом образе жизни.</a:t>
            </a:r>
            <a:r>
              <a:rPr lang="ru-RU" sz="1600" dirty="0"/>
              <a:t> Некоторые темы познавательных занятий: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/>
              <a:t>– «познай себя» (строение тела человека);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/>
              <a:t>– «не навреди» (о вредных привычках);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/>
              <a:t>– «чтоб расти и закаляться, надо спортом заниматься» (о пользе занятий физкультуры и закаливания);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/>
              <a:t>– «привитие стойких культурно-гигиенических навыков</a:t>
            </a:r>
          </a:p>
        </p:txBody>
      </p:sp>
      <p:pic>
        <p:nvPicPr>
          <p:cNvPr id="108549" name="Picture 5" descr="Картинка 18 из 167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85728"/>
            <a:ext cx="1511300" cy="1392237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42976" y="642918"/>
            <a:ext cx="7543824" cy="631844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00B0F0"/>
                </a:solidFill>
              </a:rPr>
              <a:t>Мероприятия для сохранения здоровья детей</a:t>
            </a:r>
            <a:endParaRPr lang="ru-RU" sz="32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dirty="0"/>
              <a:t> </a:t>
            </a:r>
            <a:r>
              <a:rPr lang="ru-RU" dirty="0">
                <a:solidFill>
                  <a:srgbClr val="00B0F0"/>
                </a:solidFill>
              </a:rPr>
              <a:t>Работа с родителями</a:t>
            </a:r>
            <a:r>
              <a:rPr lang="ru-RU" dirty="0"/>
              <a:t>. 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– проведение физкультурных досугов и праздников («Папа, мама, я – спортивная семья», «Папа, мама, я – здоровая семья»);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– проведение родительских собраний по вопросам физического воспитания, закаливания, развития у детей культурно-гигиенических навыков, интереса к здоровому образу жизни, организации выходного дня;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– оформление стендов и папок-раскладушек в родительских уголках о здоровом образе жизни;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– участие родителей в походах на природу, на каток, вместе с детьми своей группы;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–  «Почтовые ящики» для вопросов родителей, анализируя которые, мы организуем работу с семьей;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800" dirty="0"/>
              <a:t>– Проводить  «Дни открытых дверей», где каждый родитель имеет возможность принять участие в дошкольной жизни своего малыша.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643050"/>
            <a:ext cx="8286808" cy="415498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ru-RU" sz="2400" dirty="0" smtClean="0"/>
              <a:t>Растить детей здоровыми, сильными, эмоциональными — задача каждого дошкольного учреждения       </a:t>
            </a:r>
          </a:p>
          <a:p>
            <a:r>
              <a:rPr lang="ru-RU" dirty="0" smtClean="0"/>
              <a:t>       В современной дошкольной педагогике </a:t>
            </a:r>
            <a:r>
              <a:rPr lang="ru-RU" b="1" dirty="0" smtClean="0"/>
              <a:t>физическое воспитание</a:t>
            </a:r>
            <a:r>
              <a:rPr lang="ru-RU" dirty="0" smtClean="0"/>
              <a:t> определяется как педагогический процесс, направленный на всестороннее развитие ребенка: совершенствование форм и функций организма ребенка, формирование необходимых знаний умений и навыков, воспитание психофизических качеств.</a:t>
            </a:r>
          </a:p>
          <a:p>
            <a:r>
              <a:rPr lang="ru-RU" dirty="0" smtClean="0"/>
              <a:t>       Учитывая огромную значимость физического воспитания в развитии детей основными </a:t>
            </a:r>
            <a:r>
              <a:rPr lang="ru-RU" b="1" dirty="0" smtClean="0"/>
              <a:t>целями физического воспитания дошкольников </a:t>
            </a:r>
            <a:r>
              <a:rPr lang="ru-RU" dirty="0" smtClean="0"/>
              <a:t>в образовательных учреждениях можно определить </a:t>
            </a:r>
            <a:r>
              <a:rPr lang="ru-RU" b="1" dirty="0" smtClean="0"/>
              <a:t>как воспитание здорового, жизнерадостного, физически совершенного, гармонически и творчески развитого ребенка; формирование у него основ здорового образа жизни; укрепление его здоровья, его физическое и психическое развитие, эмоциональное благополучие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Выполнила </a:t>
            </a:r>
            <a:r>
              <a:rPr lang="ru-RU" b="1" smtClean="0"/>
              <a:t>воспитатель Савина Т.Н.</a:t>
            </a:r>
            <a:endParaRPr lang="ru-RU" dirty="0" smtClean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Вывод очевиден .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2571744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2.Шебеко </a:t>
            </a:r>
            <a:r>
              <a:rPr lang="ru-RU" dirty="0"/>
              <a:t>В.Н. и Ермак Н.Н., а так же Шишкина В.А. Физическое воспитание дошкольников. М.: ACADEMIA, 2000. – 176с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3.Программа </a:t>
            </a:r>
            <a:r>
              <a:rPr lang="ru-RU" dirty="0"/>
              <a:t>воспитания и обучения в детском саду. Под ред. М.А. Васильевой, В.В. Гербовой, Т.С. Комаровой. - М.: Мозаика - Синтез, </a:t>
            </a:r>
            <a:r>
              <a:rPr lang="ru-RU" dirty="0" smtClean="0"/>
              <a:t>2005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785786" y="581363"/>
            <a:ext cx="7715304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ea typeface="Times New Roman" pitchFamily="18" charset="0"/>
                <a:cs typeface="Arial" pitchFamily="34" charset="0"/>
              </a:rPr>
              <a:t>Список </a:t>
            </a:r>
            <a:r>
              <a:rPr lang="ru-RU" sz="4400" dirty="0" smtClean="0">
                <a:solidFill>
                  <a:srgbClr val="00B0F0"/>
                </a:solidFill>
                <a:ea typeface="Times New Roman" pitchFamily="18" charset="0"/>
                <a:cs typeface="Arial" pitchFamily="34" charset="0"/>
              </a:rPr>
              <a:t>использованной            литературы.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ea typeface="Times New Roman" pitchFamily="18" charset="0"/>
                <a:cs typeface="Arial" pitchFamily="34" charset="0"/>
              </a:rPr>
              <a:t>  1.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Степаненкова Э.Я. Физическое воспитание в детском саду. Программа и методические рекомендации. - М.: Мозаика-Синтез, 2006.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485776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4.Скоролупова О.А.  Тематический   контроль   в   ДОУ  – М.: Скрипторий 2003, 2006. </a:t>
            </a:r>
            <a:endParaRPr lang="ru-RU" dirty="0"/>
          </a:p>
        </p:txBody>
      </p:sp>
      <p:pic>
        <p:nvPicPr>
          <p:cNvPr id="5" name="Picture 9" descr="219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928934"/>
            <a:ext cx="3455987" cy="302418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4"/>
          <p:cNvSpPr>
            <a:spLocks noGrp="1" noChangeArrowheads="1"/>
          </p:cNvSpPr>
          <p:nvPr>
            <p:ph type="title"/>
          </p:nvPr>
        </p:nvSpPr>
        <p:spPr>
          <a:xfrm>
            <a:off x="1071538" y="642918"/>
            <a:ext cx="5973763" cy="627062"/>
          </a:xfrm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3200" b="1" i="1" dirty="0">
                <a:solidFill>
                  <a:srgbClr val="00B0F0"/>
                </a:solidFill>
              </a:rPr>
              <a:t>Дошкольный возраст</a:t>
            </a:r>
          </a:p>
        </p:txBody>
      </p:sp>
      <p:sp>
        <p:nvSpPr>
          <p:cNvPr id="95239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642910" y="1785926"/>
            <a:ext cx="7000892" cy="318136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sz="2400" b="1" i="1" dirty="0"/>
              <a:t>Дошкольный возраст – это важный период, когда развиваются двигательные качества и навыки, закаливается организм, создается фундамент физического совершенствования человеческой личности, период, когда закладываются основы здоровья будущего взрослого человека.</a:t>
            </a:r>
            <a:r>
              <a:rPr lang="ru-RU" sz="2400" dirty="0"/>
              <a:t>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физкультурно-оздоровительная работа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Цель</a:t>
            </a:r>
            <a:r>
              <a:rPr lang="ru-RU" dirty="0" smtClean="0"/>
              <a:t> физкультурно-оздоровительной работы – сохранение и укрепление здоровья детей дошкольного возраста, создание оптимальных здоровьесберегающих условий в детском саду, воспитание всесторонне развитой личности.</a:t>
            </a:r>
          </a:p>
          <a:p>
            <a:pPr>
              <a:buNone/>
            </a:pPr>
            <a:r>
              <a:rPr lang="ru-RU" b="1" dirty="0" smtClean="0"/>
              <a:t>Основными задачами</a:t>
            </a:r>
            <a:r>
              <a:rPr lang="ru-RU" dirty="0" smtClean="0"/>
              <a:t> физкультурно-оздоровительной работы в детском саду являются:</a:t>
            </a:r>
          </a:p>
          <a:p>
            <a:pPr>
              <a:buNone/>
            </a:pPr>
            <a:r>
              <a:rPr lang="ru-RU" dirty="0" smtClean="0"/>
              <a:t>- охрана и укрепление здоровья детей;</a:t>
            </a:r>
          </a:p>
          <a:p>
            <a:pPr>
              <a:buNone/>
            </a:pPr>
            <a:r>
              <a:rPr lang="ru-RU" dirty="0" smtClean="0"/>
              <a:t>- формирование жизненно необходимых умений и навыков ребенка в соответствии с его индивидуальными особенностями, развитие физических качеств;</a:t>
            </a:r>
          </a:p>
          <a:p>
            <a:pPr>
              <a:buNone/>
            </a:pPr>
            <a:r>
              <a:rPr lang="ru-RU" dirty="0" smtClean="0"/>
              <a:t>- создание условий для реализации потребности детей в двигательной активности;</a:t>
            </a:r>
          </a:p>
          <a:p>
            <a:pPr>
              <a:buNone/>
            </a:pPr>
            <a:r>
              <a:rPr lang="ru-RU" dirty="0" smtClean="0"/>
              <a:t>- воспитание потребности в здоровом образе жизни;</a:t>
            </a:r>
          </a:p>
          <a:p>
            <a:pPr>
              <a:buNone/>
            </a:pPr>
            <a:r>
              <a:rPr lang="ru-RU" dirty="0" smtClean="0"/>
              <a:t>- обеспечение физического и психического благополучия.</a:t>
            </a:r>
          </a:p>
          <a:p>
            <a:pPr>
              <a:buNone/>
            </a:pPr>
            <a:r>
              <a:rPr lang="ru-RU" dirty="0" smtClean="0"/>
              <a:t>Успешное решение поставленных задач возможно лишь при условии комплексного использования всех средств физического воспитания: рациональных режим, питание, закаливание (в повседневной жизни; специальные меры закаливания) и движение (утренняя гимнастика, развивающие упражнения, спортивные игры, физкультурные занятия).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28" y="857232"/>
            <a:ext cx="6500858" cy="947740"/>
          </a:xfrm>
        </p:spPr>
        <p:txBody>
          <a:bodyPr>
            <a:noAutofit/>
          </a:bodyPr>
          <a:lstStyle/>
          <a:p>
            <a:r>
              <a:rPr lang="ru-RU" sz="3600" b="1" i="1" dirty="0">
                <a:solidFill>
                  <a:srgbClr val="00B0F0"/>
                </a:solidFill>
              </a:rPr>
              <a:t>Объективные причины высокой заболеваемости</a:t>
            </a:r>
            <a:r>
              <a:rPr lang="ru-RU" sz="3600" dirty="0">
                <a:solidFill>
                  <a:srgbClr val="00B0F0"/>
                </a:solidFill>
              </a:rPr>
              <a:t> детей.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2420938"/>
            <a:ext cx="7696200" cy="3657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1600" dirty="0"/>
              <a:t>1. Ухудшение экологической и социально-экономической ситуации в целом и в семье способствует понижению уровня здоровья детей.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/>
              <a:t>2. Суровые климатические условия, резкие перепады температур, организм ребенка не успевает адаптироваться к погодным изменениям.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/>
              <a:t>3. Уровень санитарной грамотности родителей не отвечает современным требованиям.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/>
              <a:t>4. Нарушена структура питания детей, что приводит к возрастанию числа зависящих от питания заболеваний.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/>
              <a:t>5. Происходит замедление физического развития детей: увеличилось количество детей с врожденной патологией нервной системы, со сниженным иммунным статусом организма.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1600" dirty="0"/>
              <a:t>6. Увеличилось количество неполных и «неблагополучных» семей.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380" name="Содержимое 3"/>
          <p:cNvGraphicFramePr>
            <a:graphicFrameLocks noGrp="1"/>
          </p:cNvGraphicFramePr>
          <p:nvPr>
            <p:ph type="title"/>
          </p:nvPr>
        </p:nvGraphicFramePr>
        <p:xfrm>
          <a:off x="827088" y="1412875"/>
          <a:ext cx="7704137" cy="4479925"/>
        </p:xfrm>
        <a:graphic>
          <a:graphicData uri="http://schemas.openxmlformats.org/presentationml/2006/ole">
            <p:oleObj spid="_x0000_s1026" r:id="rId3" imgW="7023201" imgH="4755292" progId="Excel.Sheet.8">
              <p:embed/>
            </p:oleObj>
          </a:graphicData>
        </a:graphic>
      </p:graphicFrame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1042988" y="692150"/>
            <a:ext cx="7200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00B0F0"/>
                </a:solidFill>
              </a:rPr>
              <a:t>        заболеваемость воспитанников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0"/>
            <a:ext cx="6286544" cy="703284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00B0F0"/>
                </a:solidFill>
                <a:latin typeface="+mn-lt"/>
              </a:rPr>
              <a:t>На здоровье влияет </a:t>
            </a:r>
            <a:endParaRPr lang="ru-RU" sz="4400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85918" y="6072206"/>
            <a:ext cx="5486400" cy="530352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Состояние</a:t>
            </a:r>
            <a:endParaRPr lang="ru-RU" sz="4000" dirty="0">
              <a:solidFill>
                <a:srgbClr val="00B0F0"/>
              </a:solidFill>
            </a:endParaRPr>
          </a:p>
        </p:txBody>
      </p:sp>
      <p:pic>
        <p:nvPicPr>
          <p:cNvPr id="5" name="Содержимое 6"/>
          <p:cNvPicPr>
            <a:picLocks noGrp="1" noChangeArrowheads="1"/>
          </p:cNvPicPr>
          <p:nvPr>
            <p:ph type="pic" idx="1"/>
          </p:nvPr>
        </p:nvPicPr>
        <p:blipFill>
          <a:blip r:embed="rId2" cstate="print"/>
          <a:srcRect l="7089" r="7089"/>
          <a:stretch>
            <a:fillRect/>
          </a:stretch>
        </p:blipFill>
        <p:spPr>
          <a:xfrm>
            <a:off x="1643042" y="1142984"/>
            <a:ext cx="5786478" cy="4500594"/>
          </a:xfrm>
          <a:noFill/>
          <a:ln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B0F0"/>
                </a:solidFill>
              </a:rPr>
              <a:t>Организация </a:t>
            </a:r>
            <a:r>
              <a:rPr lang="ru-RU" sz="4000" dirty="0" err="1" smtClean="0">
                <a:solidFill>
                  <a:srgbClr val="00B0F0"/>
                </a:solidFill>
              </a:rPr>
              <a:t>Физкультурно</a:t>
            </a:r>
            <a:r>
              <a:rPr lang="ru-RU" sz="4000" dirty="0" smtClean="0">
                <a:solidFill>
                  <a:srgbClr val="00B0F0"/>
                </a:solidFill>
              </a:rPr>
              <a:t> - оздоровительных работ</a:t>
            </a:r>
            <a:endParaRPr lang="ru-RU" sz="4000" dirty="0">
              <a:solidFill>
                <a:srgbClr val="00B0F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buNone/>
            </a:pPr>
            <a:r>
              <a:rPr lang="ru-RU" dirty="0" smtClean="0"/>
              <a:t>Организация </a:t>
            </a:r>
            <a:r>
              <a:rPr lang="ru-RU" dirty="0" err="1" smtClean="0"/>
              <a:t>Физкультурно</a:t>
            </a:r>
            <a:r>
              <a:rPr lang="ru-RU" dirty="0" smtClean="0"/>
              <a:t> - оздоровительной работы в </a:t>
            </a:r>
            <a:r>
              <a:rPr lang="ru-RU" dirty="0" err="1" smtClean="0"/>
              <a:t>доу</a:t>
            </a:r>
            <a:r>
              <a:rPr lang="ru-RU" dirty="0" smtClean="0"/>
              <a:t>, позволит показать факт снижения заболеваемости, что будет говорить об эффективности проводимых профилактических мероприятий и организации режима </a:t>
            </a:r>
            <a:r>
              <a:rPr lang="ru-RU" dirty="0" err="1" smtClean="0"/>
              <a:t>доу</a:t>
            </a:r>
            <a:r>
              <a:rPr lang="ru-RU" dirty="0" smtClean="0"/>
              <a:t> в целом. Выявит недостатки в планировании работы.</a:t>
            </a:r>
          </a:p>
          <a:p>
            <a:pPr lvl="0">
              <a:buNone/>
            </a:pPr>
            <a:r>
              <a:rPr lang="ru-RU" dirty="0" smtClean="0"/>
              <a:t>Для этого необходимо пересматривать  оснащение физкультурных уголков в группах: покупать  необходимые атрибуты, проверять наполнение физкультурных уголков. </a:t>
            </a:r>
          </a:p>
          <a:p>
            <a:pPr lvl="0">
              <a:buNone/>
            </a:pPr>
            <a:r>
              <a:rPr lang="ru-RU" dirty="0" smtClean="0"/>
              <a:t>Практика работы дошкольных упреждений убеждает, то для результативной деятельности с детьми необходима хорошо продуманная система подготовки воспитателей, тесный контакт с медицинским персоналом и семьей.</a:t>
            </a:r>
            <a:endParaRPr lang="ru-RU" sz="2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6870700" cy="1600200"/>
          </a:xfrm>
          <a:scene3d>
            <a:camera prst="orthographicFront"/>
            <a:lightRig rig="soft" dir="t">
              <a:rot lat="0" lon="0" rev="16800000"/>
            </a:lightRig>
          </a:scene3d>
          <a:sp3d>
            <a:bevelT/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2400" dirty="0" smtClean="0">
                <a:solidFill>
                  <a:srgbClr val="00B0F0"/>
                </a:solidFill>
              </a:rPr>
              <a:t>Рекомендации.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1.Обеспечивать </a:t>
            </a:r>
            <a:r>
              <a:rPr lang="ru-RU" sz="2000" dirty="0" smtClean="0">
                <a:solidFill>
                  <a:schemeClr val="tx1"/>
                </a:solidFill>
              </a:rPr>
              <a:t>взаимосвязь деятельности специалистов, воспитателей, медицинских работников и родителей в организации физкультурно-оздоровительной работы.</a:t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928802"/>
            <a:ext cx="3771900" cy="3657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2.Изучение, обобщение и внедрение передового опыта:</a:t>
            </a:r>
            <a:r>
              <a:rPr lang="ru-RU" dirty="0" smtClean="0"/>
              <a:t> изучение новых программ по физическому воспитанию детей. Выявление положительного опыта в этой области. Включение новых форм и методов работы ДОУ с семьёй по физическому воспитанию дошкольников. </a:t>
            </a:r>
            <a:r>
              <a:rPr lang="ru-RU" b="1" dirty="0" smtClean="0"/>
              <a:t>Тематический контроль:</a:t>
            </a:r>
            <a:r>
              <a:rPr lang="ru-RU" dirty="0" smtClean="0"/>
              <a:t> оценка эффективности физического воспитания на основе динамики состояния здоровья детей.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0" y="1928802"/>
            <a:ext cx="3771900" cy="175260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3300" b="1" dirty="0" smtClean="0"/>
              <a:t>3.Связь с социумом:</a:t>
            </a:r>
            <a:r>
              <a:rPr lang="ru-RU" sz="3300" dirty="0" smtClean="0"/>
              <a:t> посещение детьми, воспитателями, медицинскими работниками и родителями спортивных учреждений микрорайона, города.</a:t>
            </a:r>
            <a:r>
              <a:rPr lang="ru-RU" sz="3300" b="1" dirty="0" smtClean="0"/>
              <a:t> Самообразование педагогов:</a:t>
            </a:r>
            <a:r>
              <a:rPr lang="ru-RU" sz="3300" dirty="0" smtClean="0"/>
              <a:t> технология физического воспитания детей в ДОУ, в семье.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0" y="3500438"/>
            <a:ext cx="3771900" cy="1752600"/>
          </a:xfrm>
        </p:spPr>
        <p:txBody>
          <a:bodyPr>
            <a:normAutofit fontScale="25000" lnSpcReduction="20000"/>
          </a:bodyPr>
          <a:lstStyle/>
          <a:p>
            <a:endParaRPr lang="ru-RU" b="1" dirty="0" smtClean="0"/>
          </a:p>
          <a:p>
            <a:pPr>
              <a:buNone/>
            </a:pPr>
            <a:r>
              <a:rPr lang="ru-RU" sz="7200" b="1" dirty="0" smtClean="0"/>
              <a:t>4.Самообразование педагогов:</a:t>
            </a:r>
            <a:r>
              <a:rPr lang="ru-RU" sz="7200" dirty="0" smtClean="0"/>
              <a:t> технология физического воспитания детей в ДОУ, в семье.</a:t>
            </a:r>
          </a:p>
          <a:p>
            <a:pPr>
              <a:buNone/>
            </a:pPr>
            <a:r>
              <a:rPr lang="ru-RU" sz="7200" b="1" dirty="0" smtClean="0"/>
              <a:t> Семинар и семинар-практикум:</a:t>
            </a:r>
            <a:endParaRPr lang="ru-RU" sz="7200" dirty="0" smtClean="0"/>
          </a:p>
          <a:p>
            <a:pPr>
              <a:buNone/>
            </a:pPr>
            <a:r>
              <a:rPr lang="ru-RU" sz="7200" dirty="0" smtClean="0"/>
              <a:t>1) формы и методы физического воспитания дошкольников</a:t>
            </a:r>
          </a:p>
          <a:p>
            <a:pPr>
              <a:buNone/>
            </a:pPr>
            <a:r>
              <a:rPr lang="ru-RU" sz="7200" dirty="0" smtClean="0"/>
              <a:t>2) составление интегрированного физкультурного занятия.</a:t>
            </a:r>
          </a:p>
          <a:p>
            <a:pPr>
              <a:buNone/>
            </a:pPr>
            <a:r>
              <a:rPr lang="ru-RU" sz="7200" dirty="0" smtClean="0"/>
              <a:t>Эстафеты и праздники с участием родителей воспитанников ДОУ.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85728"/>
            <a:ext cx="4000528" cy="7048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рекомендации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428736"/>
            <a:ext cx="3771900" cy="36576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Оснащение методического кабинета: каталог программ по физическому воспитанию детей дошкольного возраста, список статей по проблемам физического воспитания из журналов «Дошкольное воспитание», «Обруч», «Детский сад от А до Я».</a:t>
            </a:r>
          </a:p>
          <a:p>
            <a:pPr>
              <a:buNone/>
            </a:pPr>
            <a:r>
              <a:rPr lang="ru-RU" b="1" dirty="0" smtClean="0"/>
              <a:t>Взаимодействие с родителями:</a:t>
            </a:r>
            <a:r>
              <a:rPr lang="ru-RU" dirty="0" smtClean="0"/>
              <a:t> родительское собрание по теме «Обеспечение рационального двигательного режима детей в домашних условиях».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429124" y="1500174"/>
            <a:ext cx="3771900" cy="1752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 smtClean="0"/>
              <a:t>Консультация: лечебно-профилактические и оздоровительные мероприятия в ДОУ.</a:t>
            </a:r>
            <a:r>
              <a:rPr lang="ru-RU" sz="7200" b="1" dirty="0" smtClean="0"/>
              <a:t> Педагогический совет:</a:t>
            </a:r>
            <a:r>
              <a:rPr lang="ru-RU" sz="7200" dirty="0" smtClean="0"/>
              <a:t> самостоятельная двигательная активность детей как средство физкультурно-оздоровительной работы. Взаимосвязь деятельности воспитателей, медицинских работников и родителей в организации физкультурно-оздоровительной работы.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1142976" y="4891086"/>
            <a:ext cx="6486544" cy="1966914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 smtClean="0"/>
              <a:t>Сравнительный контроль: тематический контроль психолого-педагогической и медицинской литературы, используемой в физическом воспитании детей дошкольного возраста.</a:t>
            </a:r>
            <a:r>
              <a:rPr lang="ru-RU" sz="7200" b="1" dirty="0" smtClean="0"/>
              <a:t> </a:t>
            </a:r>
          </a:p>
          <a:p>
            <a:pPr>
              <a:buNone/>
            </a:pPr>
            <a:r>
              <a:rPr lang="ru-RU" sz="7200" b="1" dirty="0" smtClean="0"/>
              <a:t>Смотры-конкурсы:</a:t>
            </a:r>
            <a:r>
              <a:rPr lang="ru-RU" sz="7200" dirty="0" smtClean="0"/>
              <a:t> совместные проекты детей, родителей, воспитателей ДОУ «Наш любимый вид спорта».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438</TotalTime>
  <Words>934</Words>
  <Application>Microsoft Office PowerPoint</Application>
  <PresentationFormat>Экран (4:3)</PresentationFormat>
  <Paragraphs>87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Апекс</vt:lpstr>
      <vt:lpstr>Лист Microsoft Office Excel 97-2003</vt:lpstr>
      <vt:lpstr>Физкультурно - оздоровительная работа в ДОУ.  </vt:lpstr>
      <vt:lpstr>Дошкольный возраст</vt:lpstr>
      <vt:lpstr>физкультурно-оздоровительная работа</vt:lpstr>
      <vt:lpstr>Объективные причины высокой заболеваемости детей.</vt:lpstr>
      <vt:lpstr>Слайд 5</vt:lpstr>
      <vt:lpstr>На здоровье влияет </vt:lpstr>
      <vt:lpstr>Организация Физкультурно - оздоровительных работ</vt:lpstr>
      <vt:lpstr>Рекомендации.  1.Обеспечивать взаимосвязь деятельности специалистов, воспитателей, медицинских работников и родителей в организации физкультурно-оздоровительной работы. </vt:lpstr>
      <vt:lpstr>рекомендации</vt:lpstr>
      <vt:lpstr>Слайд 10</vt:lpstr>
      <vt:lpstr> Создание здоровозберегающая среда в Доу необходима. </vt:lpstr>
      <vt:lpstr>Мероприятия для сохранения здоровья сотрудников </vt:lpstr>
      <vt:lpstr>Мероприятия для сохранения здоровья детей</vt:lpstr>
      <vt:lpstr> Работа с родителями. </vt:lpstr>
      <vt:lpstr>Вывод очевиден .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Мониторинг</dc:title>
  <dc:creator>дом</dc:creator>
  <cp:lastModifiedBy>дом</cp:lastModifiedBy>
  <cp:revision>57</cp:revision>
  <dcterms:created xsi:type="dcterms:W3CDTF">2011-10-12T15:30:01Z</dcterms:created>
  <dcterms:modified xsi:type="dcterms:W3CDTF">2013-12-08T15:47:42Z</dcterms:modified>
</cp:coreProperties>
</file>