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69" r:id="rId4"/>
    <p:sldId id="257" r:id="rId5"/>
    <p:sldId id="275" r:id="rId6"/>
    <p:sldId id="272" r:id="rId7"/>
    <p:sldId id="277" r:id="rId8"/>
    <p:sldId id="276" r:id="rId9"/>
    <p:sldId id="258" r:id="rId10"/>
    <p:sldId id="270" r:id="rId11"/>
    <p:sldId id="271" r:id="rId12"/>
    <p:sldId id="273" r:id="rId13"/>
    <p:sldId id="261" r:id="rId14"/>
    <p:sldId id="262" r:id="rId15"/>
    <p:sldId id="263" r:id="rId16"/>
    <p:sldId id="264" r:id="rId17"/>
    <p:sldId id="265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4" autoAdjust="0"/>
    <p:restoredTop sz="94684" autoAdjust="0"/>
  </p:normalViewPr>
  <p:slideViewPr>
    <p:cSldViewPr>
      <p:cViewPr varScale="1">
        <p:scale>
          <a:sx n="75" d="100"/>
          <a:sy n="75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63ED-38E4-4624-A2B1-4463F5493971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FC7B-8541-4B32-9960-FEE9B2AE0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63ED-38E4-4624-A2B1-4463F5493971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FC7B-8541-4B32-9960-FEE9B2AE0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63ED-38E4-4624-A2B1-4463F5493971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FC7B-8541-4B32-9960-FEE9B2AE0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63ED-38E4-4624-A2B1-4463F5493971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FC7B-8541-4B32-9960-FEE9B2AE0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63ED-38E4-4624-A2B1-4463F5493971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FC7B-8541-4B32-9960-FEE9B2AE0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63ED-38E4-4624-A2B1-4463F5493971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FC7B-8541-4B32-9960-FEE9B2AE0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63ED-38E4-4624-A2B1-4463F5493971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FC7B-8541-4B32-9960-FEE9B2AE0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63ED-38E4-4624-A2B1-4463F5493971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FC7B-8541-4B32-9960-FEE9B2AE0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63ED-38E4-4624-A2B1-4463F5493971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FC7B-8541-4B32-9960-FEE9B2AE0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63ED-38E4-4624-A2B1-4463F5493971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FC7B-8541-4B32-9960-FEE9B2AE0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63ED-38E4-4624-A2B1-4463F5493971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A6FC7B-8541-4B32-9960-FEE9B2AE0B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C663ED-38E4-4624-A2B1-4463F5493971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A6FC7B-8541-4B32-9960-FEE9B2AE0B1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3924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2050" y="1052736"/>
            <a:ext cx="737637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Добрый вечер,</a:t>
            </a:r>
            <a:b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уважаемые родители!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 На эту "подушечку" укладываем ручку</a:t>
            </a:r>
            <a:endParaRPr lang="ru-RU" sz="3200" b="1" dirty="0"/>
          </a:p>
        </p:txBody>
      </p:sp>
      <p:pic>
        <p:nvPicPr>
          <p:cNvPr id="3" name="Рисунок 2" descr="bezymyannyy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4702" y="1916832"/>
            <a:ext cx="3477458" cy="324036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511480" cy="496855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Указательный и большой пальцы захватывают ручку сверху.</a:t>
            </a:r>
            <a:r>
              <a:rPr lang="ru-RU" sz="24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1" dirty="0" smtClean="0"/>
              <a:t>Расстояние от самого кончика ручки до кончика указательного пальца (расстояние X на рисунке) должно быть примерно 15 мм. Если расстояние слишком маленькое или слишком большое, рука при письме будет напряжена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3" name="Рисунок 2" descr="bezymyannyy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628800"/>
            <a:ext cx="3024336" cy="2583647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05800" cy="5400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Рисунок вверху - правильное положение ручки при письме</a:t>
            </a:r>
            <a:br>
              <a:rPr lang="ru-RU" sz="2400" dirty="0" smtClean="0"/>
            </a:br>
            <a:r>
              <a:rPr lang="ru-RU" sz="2400" dirty="0" smtClean="0"/>
              <a:t>Рисунок внизу - неправильное положение ручки при письме</a:t>
            </a:r>
            <a:endParaRPr lang="ru-RU" sz="2400" dirty="0"/>
          </a:p>
        </p:txBody>
      </p:sp>
      <p:pic>
        <p:nvPicPr>
          <p:cNvPr id="3" name="Рисунок 2" descr="index_clip_image0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548681"/>
            <a:ext cx="3590925" cy="381642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Полезные советы</a:t>
            </a:r>
            <a:br>
              <a:rPr lang="ru-RU" sz="3200" b="1" i="1" dirty="0" smtClean="0">
                <a:solidFill>
                  <a:schemeClr val="tx2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/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tx2"/>
                </a:solidFill>
              </a:rPr>
              <a:t>Для обучения навыкам правильного письма лучше выбирать самые простые шариковые или гелевые ручки – диаметром не больше 7 миллиметров и длиной около 15 сантиметров. Толстые или длинные сувенирные ручки, ручки с широкими ребрами, «компактные» ручки с небольшим диаметром или короткие ручки сильно затрудняют постановку руки.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 descr="show_image_in_imgt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149079"/>
            <a:ext cx="2448272" cy="2415628"/>
          </a:xfrm>
          <a:prstGeom prst="rect">
            <a:avLst/>
          </a:prstGeom>
        </p:spPr>
      </p:pic>
      <p:pic>
        <p:nvPicPr>
          <p:cNvPr id="5" name="Рисунок 4" descr="ruch28bl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769312">
            <a:off x="4053291" y="5203043"/>
            <a:ext cx="3392936" cy="44284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120680" cy="475252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Штампы</a:t>
            </a:r>
            <a:r>
              <a:rPr lang="ru-RU" sz="3200" b="1" dirty="0" smtClean="0">
                <a:solidFill>
                  <a:schemeClr val="tx2"/>
                </a:solidFill>
              </a:rPr>
              <a:t/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-помощники 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в подготовке руки ребенка к письму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6563072" cy="64807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Штампы из пенопластовых лоточков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d417bcfaa004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291581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acb570ee4bd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844824"/>
            <a:ext cx="288032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5f0339b84b1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052736"/>
            <a:ext cx="295232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707088" cy="8640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Штампы из коробки или пробки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773640cd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3816424" cy="2592288"/>
          </a:xfrm>
          <a:prstGeom prst="rect">
            <a:avLst/>
          </a:prstGeom>
        </p:spPr>
      </p:pic>
      <p:pic>
        <p:nvPicPr>
          <p:cNvPr id="4" name="Рисунок 3" descr="detskaya_podelka_117w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268760"/>
            <a:ext cx="4104456" cy="2592288"/>
          </a:xfrm>
          <a:prstGeom prst="rect">
            <a:avLst/>
          </a:prstGeom>
        </p:spPr>
      </p:pic>
      <p:pic>
        <p:nvPicPr>
          <p:cNvPr id="5" name="Рисунок 4" descr="f7b537ac5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604741" y="2875979"/>
            <a:ext cx="2616348" cy="487451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704088"/>
            <a:ext cx="6279232" cy="56467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Штампы из ластика, пуговиц.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detskiye_remesla_492w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4284984" cy="3024336"/>
          </a:xfrm>
          <a:prstGeom prst="rect">
            <a:avLst/>
          </a:prstGeom>
        </p:spPr>
      </p:pic>
      <p:pic>
        <p:nvPicPr>
          <p:cNvPr id="4" name="Рисунок 3" descr="42042_495x700_1712378_rrrrrrr_srssr09_1.jpg"/>
          <p:cNvPicPr>
            <a:picLocks noChangeAspect="1"/>
          </p:cNvPicPr>
          <p:nvPr/>
        </p:nvPicPr>
        <p:blipFill>
          <a:blip r:embed="rId3" cstate="print"/>
          <a:srcRect l="6109" t="4320" r="5310" b="77000"/>
          <a:stretch>
            <a:fillRect/>
          </a:stretch>
        </p:blipFill>
        <p:spPr>
          <a:xfrm>
            <a:off x="4572000" y="1988840"/>
            <a:ext cx="4392488" cy="208823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08720"/>
            <a:ext cx="7067128" cy="288032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Спасибо за внимание!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02624" cy="172819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</a:t>
            </a:r>
            <a:r>
              <a:rPr lang="ru-RU" sz="2000" b="1" dirty="0" smtClean="0">
                <a:solidFill>
                  <a:schemeClr val="tx2"/>
                </a:solidFill>
              </a:rPr>
              <a:t>«  Быть готовым к школе уже сегодня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                     Не значит уметь писать, читать, считать</a:t>
            </a:r>
            <a:r>
              <a:rPr lang="ru-RU" sz="2000" b="1" dirty="0" smtClean="0">
                <a:solidFill>
                  <a:schemeClr val="tx2"/>
                </a:solidFill>
              </a:rPr>
              <a:t>.</a:t>
            </a: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Быть готовым к школе - значит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                  Быть готовым всему этому научиться»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2"/>
                </a:solidFill>
              </a:rPr>
              <a:t>                                                                                                       А.Л. </a:t>
            </a:r>
            <a:r>
              <a:rPr lang="ru-RU" sz="2000" dirty="0" err="1" smtClean="0">
                <a:solidFill>
                  <a:schemeClr val="tx2"/>
                </a:solidFill>
              </a:rPr>
              <a:t>Венгер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32403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DSCF1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204864"/>
            <a:ext cx="5976664" cy="4347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22896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«Подготовка руки ребёнка </a:t>
            </a:r>
            <a:br>
              <a:rPr lang="ru-RU" b="1" dirty="0" smtClean="0"/>
            </a:br>
            <a:r>
              <a:rPr lang="ru-RU" b="1" dirty="0" smtClean="0"/>
              <a:t>к письму»</a:t>
            </a:r>
            <a:endParaRPr lang="ru-RU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448272"/>
          </a:xfrm>
        </p:spPr>
        <p:txBody>
          <a:bodyPr>
            <a:noAutofit/>
          </a:bodyPr>
          <a:lstStyle/>
          <a:p>
            <a:pPr algn="r"/>
            <a:r>
              <a:rPr lang="ru-RU" sz="3600" b="1" i="1" dirty="0" smtClean="0">
                <a:solidFill>
                  <a:schemeClr val="tx2"/>
                </a:solidFill>
              </a:rPr>
              <a:t>«Таланты детей находятся на кончиках их пальцев»</a:t>
            </a:r>
            <a:r>
              <a:rPr lang="ru-RU" sz="3600" b="1" dirty="0" smtClean="0">
                <a:solidFill>
                  <a:schemeClr val="tx2"/>
                </a:solidFill>
              </a:rPr>
              <a:t/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            </a:t>
            </a:r>
            <a:r>
              <a:rPr lang="ru-RU" sz="3600" dirty="0" smtClean="0">
                <a:solidFill>
                  <a:schemeClr val="tx2"/>
                </a:solidFill>
              </a:rPr>
              <a:t>                                                             </a:t>
            </a:r>
            <a:r>
              <a:rPr lang="ru-RU" sz="3200" dirty="0" smtClean="0">
                <a:solidFill>
                  <a:schemeClr val="tx2"/>
                </a:solidFill>
              </a:rPr>
              <a:t>В.А.Сухомлинский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111149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 descr="DSCF1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24944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F1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996952"/>
            <a:ext cx="3696411" cy="2772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04088"/>
            <a:ext cx="8367464" cy="459712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Три основных момента, перед началом обучения ребенка письму:</a:t>
            </a:r>
            <a:br>
              <a:rPr lang="ru-RU" sz="28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1) научить ребенка соблюдать правильную позу при рисовании и письме;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2) научить ребенка правильно держать карандаш (ручку);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3) научить ребенка правильно координировать движения пальцев, кисти, предплечья, плеча при рисовании и письме.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4032448" cy="6309320"/>
          </a:xfrm>
        </p:spPr>
        <p:txBody>
          <a:bodyPr>
            <a:normAutofit/>
          </a:bodyPr>
          <a:lstStyle/>
          <a:p>
            <a:r>
              <a:rPr lang="ru-RU" sz="2400" b="1" u="sng" dirty="0" smtClean="0"/>
              <a:t>Когда пишем, соблюдаем следующие правила: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1</a:t>
            </a:r>
            <a:r>
              <a:rPr lang="ru-RU" sz="2400" b="1" dirty="0" smtClean="0"/>
              <a:t>. Сидеть при письме прямо, не сгибаясь.</a:t>
            </a:r>
            <a:br>
              <a:rPr lang="ru-RU" sz="2400" b="1" dirty="0" smtClean="0"/>
            </a:br>
            <a:r>
              <a:rPr lang="ru-RU" sz="2400" b="1" dirty="0" smtClean="0"/>
              <a:t>2. Придерживать тетрадь (бумагу) левой рукой (для праворуких)</a:t>
            </a:r>
            <a:br>
              <a:rPr lang="ru-RU" sz="2400" b="1" dirty="0" smtClean="0"/>
            </a:br>
            <a:r>
              <a:rPr lang="ru-RU" sz="2400" b="1" dirty="0" smtClean="0"/>
              <a:t>3. Писать прямо, а наклон будет создаваться за счет наклонного положения тетради (бумаги).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3717032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pic>
        <p:nvPicPr>
          <p:cNvPr id="8" name="Рисунок 7" descr="DSCF11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60648"/>
            <a:ext cx="3827917" cy="3054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F11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39" y="3573016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3384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4.Опираться спиной на спинку стула, но не опираться грудью на стол;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5. Туловище, голову, плечи держать ровно;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6. Обе руки на столе, опираются о край стола, локти выступают за край стола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DSCF1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60648"/>
            <a:ext cx="3888432" cy="3075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F11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0019" y="3573016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4752528" cy="6696744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</a:t>
            </a:r>
            <a:r>
              <a:rPr lang="ru-RU" sz="2400" b="1" dirty="0" smtClean="0"/>
              <a:t>Леворукий</a:t>
            </a:r>
            <a:r>
              <a:rPr lang="ru-RU" sz="2400" dirty="0" smtClean="0"/>
              <a:t> ребенок нуждается в специальной помощи на начальных этапах обучения: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нужно особо зафиксировать внимание на право-левосторонней ориентации штрихов, иначе возможно зеркальное письмо;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особое внимание следует уделить направлению письма: слева — направо</a:t>
            </a:r>
            <a:br>
              <a:rPr lang="ru-RU" sz="24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Рисунок 4" descr="DSCF11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196752"/>
            <a:ext cx="381642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424936" cy="266429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b="1" dirty="0" smtClean="0"/>
              <a:t>Представим, что на среднем пальце правой руки есть "подушечка":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chemeClr val="tx2"/>
                </a:solidFill>
              </a:rPr>
              <a:t/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bezymyanny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 flipH="1" flipV="1">
            <a:off x="2699792" y="2492896"/>
            <a:ext cx="3528391" cy="3528393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363636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266</TotalTime>
  <Words>94</Words>
  <Application>Microsoft Office PowerPoint</Application>
  <PresentationFormat>Экран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       «  Быть готовым к школе уже сегодня                      Не значит уметь писать, читать, считать.  Быть готовым к школе - значит                   Быть готовым всему этому научиться»                                                                                                        А.Л. Венгер</vt:lpstr>
      <vt:lpstr>«Подготовка руки ребёнка  к письму»</vt:lpstr>
      <vt:lpstr>«Таланты детей находятся на кончиках их пальцев»                                                                          В.А.Сухомлинский</vt:lpstr>
      <vt:lpstr>Три основных момента, перед началом обучения ребенка письму:   1) научить ребенка соблюдать правильную позу при рисовании и письме;   2) научить ребенка правильно держать карандаш (ручку);   3) научить ребенка правильно координировать движения пальцев, кисти, предплечья, плеча при рисовании и письме. </vt:lpstr>
      <vt:lpstr>Когда пишем, соблюдаем следующие правила: 1. Сидеть при письме прямо, не сгибаясь. 2. Придерживать тетрадь (бумагу) левой рукой (для праворуких) 3. Писать прямо, а наклон будет создаваться за счет наклонного положения тетради (бумаги).      </vt:lpstr>
      <vt:lpstr>Слайд 7</vt:lpstr>
      <vt:lpstr>     Леворукий ребенок нуждается в специальной помощи на начальных этапах обучения:  нужно особо зафиксировать внимание на право-левосторонней ориентации штрихов, иначе возможно зеркальное письмо;   особое внимание следует уделить направлению письма: слева — направо       </vt:lpstr>
      <vt:lpstr> Представим, что на среднем пальце правой руки есть "подушечка":    </vt:lpstr>
      <vt:lpstr>       На эту "подушечку" укладываем ручку</vt:lpstr>
      <vt:lpstr>Указательный и большой пальцы захватывают ручку сверху.         Расстояние от самого кончика ручки до кончика указательного пальца (расстояние X на рисунке) должно быть примерно 15 мм. Если расстояние слишком маленькое или слишком большое, рука при письме будет напряжена.</vt:lpstr>
      <vt:lpstr>   Рисунок вверху - правильное положение ручки при письме Рисунок внизу - неправильное положение ручки при письме</vt:lpstr>
      <vt:lpstr>Полезные советы   Для обучения навыкам правильного письма лучше выбирать самые простые шариковые или гелевые ручки – диаметром не больше 7 миллиметров и длиной около 15 сантиметров. Толстые или длинные сувенирные ручки, ручки с широкими ребрами, «компактные» ручки с небольшим диаметром или короткие ручки сильно затрудняют постановку руки.       </vt:lpstr>
      <vt:lpstr>Штампы -помощники  в подготовке руки ребенка к письму </vt:lpstr>
      <vt:lpstr>Штампы из пенопластовых лоточков</vt:lpstr>
      <vt:lpstr>Штампы из коробки или пробки</vt:lpstr>
      <vt:lpstr>Штампы из ластика, пуговиц.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 Быть готовым к школе уже сегодня                     Не значит уметь писать, читать, считать.    Быть готовым к школе - значит                   Быть готовым всему этому научиться»                                                                                                        А.Л. Венгер</dc:title>
  <dc:creator>Askor</dc:creator>
  <cp:lastModifiedBy>Askor</cp:lastModifiedBy>
  <cp:revision>32</cp:revision>
  <dcterms:created xsi:type="dcterms:W3CDTF">2012-09-30T13:50:16Z</dcterms:created>
  <dcterms:modified xsi:type="dcterms:W3CDTF">2012-11-30T08:40:49Z</dcterms:modified>
</cp:coreProperties>
</file>