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59" r:id="rId5"/>
    <p:sldId id="260" r:id="rId6"/>
    <p:sldId id="261" r:id="rId7"/>
    <p:sldId id="262" r:id="rId8"/>
    <p:sldId id="265" r:id="rId9"/>
    <p:sldId id="267" r:id="rId10"/>
  </p:sldIdLst>
  <p:sldSz cx="9145588"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24" autoAdjust="0"/>
  </p:normalViewPr>
  <p:slideViewPr>
    <p:cSldViewPr>
      <p:cViewPr varScale="1">
        <p:scale>
          <a:sx n="65" d="100"/>
          <a:sy n="65" d="100"/>
        </p:scale>
        <p:origin x="-894" y="-108"/>
      </p:cViewPr>
      <p:guideLst>
        <p:guide orient="horz" pos="2160"/>
        <p:guide pos="2881"/>
      </p:guideLst>
    </p:cSldViewPr>
  </p:slideViewPr>
  <p:outlineViewPr>
    <p:cViewPr>
      <p:scale>
        <a:sx n="33" d="100"/>
        <a:sy n="33" d="100"/>
      </p:scale>
      <p:origin x="0" y="397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5588"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6" y="6053328"/>
            <a:ext cx="2249815"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562" y="6044184"/>
            <a:ext cx="6786026"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610" y="4038600"/>
            <a:ext cx="6478125"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610" y="6050037"/>
            <a:ext cx="6706765"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13" y="6068699"/>
            <a:ext cx="2057757" cy="685800"/>
          </a:xfrm>
        </p:spPr>
        <p:txBody>
          <a:bodyPr>
            <a:noAutofit/>
          </a:bodyPr>
          <a:lstStyle>
            <a:lvl1pPr algn="ctr">
              <a:defRPr sz="2000">
                <a:solidFill>
                  <a:srgbClr val="FFFFFF"/>
                </a:solidFill>
              </a:defRPr>
            </a:lvl1pPr>
          </a:lstStyle>
          <a:p>
            <a:fld id="{42187E61-EABF-4522-BC31-2A9EDC9A36BB}" type="datetimeFigureOut">
              <a:rPr lang="ru-RU" smtClean="0"/>
              <a:pPr/>
              <a:t>02.06.2013</a:t>
            </a:fld>
            <a:endParaRPr lang="ru-RU"/>
          </a:p>
        </p:txBody>
      </p:sp>
      <p:sp>
        <p:nvSpPr>
          <p:cNvPr id="17" name="Нижний колонтитул 16"/>
          <p:cNvSpPr>
            <a:spLocks noGrp="1"/>
          </p:cNvSpPr>
          <p:nvPr>
            <p:ph type="ftr" sz="quarter" idx="11"/>
          </p:nvPr>
        </p:nvSpPr>
        <p:spPr>
          <a:xfrm>
            <a:off x="2085755" y="236539"/>
            <a:ext cx="5868419"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2389" y="228600"/>
            <a:ext cx="838346" cy="381000"/>
          </a:xfrm>
        </p:spPr>
        <p:txBody>
          <a:bodyPr/>
          <a:lstStyle>
            <a:lvl1pPr>
              <a:defRPr>
                <a:solidFill>
                  <a:schemeClr val="tx2"/>
                </a:solidFill>
              </a:defRPr>
            </a:lvl1pPr>
          </a:lstStyle>
          <a:p>
            <a:fld id="{D8726287-6A9A-4B75-99BF-3B049171AE5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2187E61-EABF-4522-BC31-2A9EDC9A36BB}" type="datetimeFigureOut">
              <a:rPr lang="ru-RU" smtClean="0"/>
              <a:pPr/>
              <a:t>02.06.2013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726287-6A9A-4B75-99BF-3B049171AE59}" type="slidenum">
              <a:rPr lang="ru-RU" smtClean="0"/>
              <a:pPr/>
              <a:t>‹#›</a:t>
            </a:fld>
            <a:endParaRPr lang="ru-RU"/>
          </a:p>
        </p:txBody>
      </p:sp>
    </p:spTree>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4338" y="609601"/>
            <a:ext cx="2057757"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79" y="609600"/>
            <a:ext cx="5563566"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4338" y="6248403"/>
            <a:ext cx="2210184" cy="365125"/>
          </a:xfrm>
        </p:spPr>
        <p:txBody>
          <a:bodyPr/>
          <a:lstStyle/>
          <a:p>
            <a:fld id="{42187E61-EABF-4522-BC31-2A9EDC9A36BB}" type="datetimeFigureOut">
              <a:rPr lang="ru-RU" smtClean="0"/>
              <a:pPr/>
              <a:t>02.06.2013</a:t>
            </a:fld>
            <a:endParaRPr lang="ru-RU"/>
          </a:p>
        </p:txBody>
      </p:sp>
      <p:sp>
        <p:nvSpPr>
          <p:cNvPr id="5" name="Нижний колонтитул 4"/>
          <p:cNvSpPr>
            <a:spLocks noGrp="1"/>
          </p:cNvSpPr>
          <p:nvPr>
            <p:ph type="ftr" sz="quarter" idx="11"/>
          </p:nvPr>
        </p:nvSpPr>
        <p:spPr>
          <a:xfrm>
            <a:off x="457281" y="6248208"/>
            <a:ext cx="5574451" cy="365125"/>
          </a:xfrm>
        </p:spPr>
        <p:txBody>
          <a:bodyPr/>
          <a:lstStyle/>
          <a:p>
            <a:endParaRPr lang="ru-RU"/>
          </a:p>
        </p:txBody>
      </p:sp>
      <p:sp>
        <p:nvSpPr>
          <p:cNvPr id="7" name="Прямоугольник 6"/>
          <p:cNvSpPr/>
          <p:nvPr/>
        </p:nvSpPr>
        <p:spPr bwMode="white">
          <a:xfrm>
            <a:off x="6097377" y="0"/>
            <a:ext cx="320096"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3105" y="609600"/>
            <a:ext cx="22864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3105" y="0"/>
            <a:ext cx="22864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90725" y="144441"/>
            <a:ext cx="533400" cy="244518"/>
          </a:xfrm>
        </p:spPr>
        <p:txBody>
          <a:bodyPr/>
          <a:lstStyle/>
          <a:p>
            <a:fld id="{D8726287-6A9A-4B75-99BF-3B049171AE59}"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754" y="228600"/>
            <a:ext cx="8154816"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42187E61-EABF-4522-BC31-2A9EDC9A36BB}" type="datetimeFigureOut">
              <a:rPr lang="ru-RU" smtClean="0"/>
              <a:pPr/>
              <a:t>02.06.2013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D8726287-6A9A-4B75-99BF-3B049171AE59}" type="slidenum">
              <a:rPr lang="ru-RU" smtClean="0"/>
              <a:pPr/>
              <a:t>‹#›</a:t>
            </a:fld>
            <a:endParaRPr lang="ru-RU"/>
          </a:p>
        </p:txBody>
      </p:sp>
      <p:sp>
        <p:nvSpPr>
          <p:cNvPr id="8" name="Содержимое 7"/>
          <p:cNvSpPr>
            <a:spLocks noGrp="1"/>
          </p:cNvSpPr>
          <p:nvPr>
            <p:ph sz="quarter" idx="1"/>
          </p:nvPr>
        </p:nvSpPr>
        <p:spPr>
          <a:xfrm>
            <a:off x="612754" y="1600200"/>
            <a:ext cx="8154816"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839" y="2743200"/>
            <a:ext cx="7124350"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5588"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625"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838" y="1600200"/>
            <a:ext cx="777375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838" y="1600200"/>
            <a:ext cx="7621323"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42187E61-EABF-4522-BC31-2A9EDC9A36BB}" type="datetimeFigureOut">
              <a:rPr lang="ru-RU" smtClean="0"/>
              <a:pPr/>
              <a:t>02.06.2013</a:t>
            </a:fld>
            <a:endParaRPr lang="ru-RU"/>
          </a:p>
        </p:txBody>
      </p:sp>
      <p:sp>
        <p:nvSpPr>
          <p:cNvPr id="13" name="Номер слайда 12"/>
          <p:cNvSpPr>
            <a:spLocks noGrp="1"/>
          </p:cNvSpPr>
          <p:nvPr>
            <p:ph type="sldNum" sz="quarter" idx="11"/>
          </p:nvPr>
        </p:nvSpPr>
        <p:spPr>
          <a:xfrm>
            <a:off x="0" y="1752600"/>
            <a:ext cx="1295625" cy="701676"/>
          </a:xfrm>
        </p:spPr>
        <p:txBody>
          <a:bodyPr>
            <a:noAutofit/>
          </a:bodyPr>
          <a:lstStyle>
            <a:lvl1pPr>
              <a:defRPr sz="2400">
                <a:solidFill>
                  <a:srgbClr val="FFFFFF"/>
                </a:solidFill>
              </a:defRPr>
            </a:lvl1pPr>
          </a:lstStyle>
          <a:p>
            <a:fld id="{D8726287-6A9A-4B75-99BF-3B049171AE59}"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706" y="1589567"/>
            <a:ext cx="3886875"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5742" y="1589567"/>
            <a:ext cx="3886875"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42187E61-EABF-4522-BC31-2A9EDC9A36BB}" type="datetimeFigureOut">
              <a:rPr lang="ru-RU" smtClean="0"/>
              <a:pPr/>
              <a:t>02.06.2013</a:t>
            </a:fld>
            <a:endParaRPr lang="ru-RU"/>
          </a:p>
        </p:txBody>
      </p:sp>
      <p:sp>
        <p:nvSpPr>
          <p:cNvPr id="10" name="Номер слайда 9"/>
          <p:cNvSpPr>
            <a:spLocks noGrp="1"/>
          </p:cNvSpPr>
          <p:nvPr>
            <p:ph type="sldNum" sz="quarter" idx="16"/>
          </p:nvPr>
        </p:nvSpPr>
        <p:spPr/>
        <p:txBody>
          <a:bodyPr rtlCol="0"/>
          <a:lstStyle/>
          <a:p>
            <a:fld id="{D8726287-6A9A-4B75-99BF-3B049171AE59}"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93" y="273050"/>
            <a:ext cx="8154816"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706" y="2438400"/>
            <a:ext cx="3886875"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1434" y="2438400"/>
            <a:ext cx="3886875"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42187E61-EABF-4522-BC31-2A9EDC9A36BB}" type="datetimeFigureOut">
              <a:rPr lang="ru-RU" smtClean="0"/>
              <a:pPr/>
              <a:t>02.06.2013</a:t>
            </a:fld>
            <a:endParaRPr lang="ru-RU"/>
          </a:p>
        </p:txBody>
      </p:sp>
      <p:sp>
        <p:nvSpPr>
          <p:cNvPr id="12" name="Номер слайда 11"/>
          <p:cNvSpPr>
            <a:spLocks noGrp="1"/>
          </p:cNvSpPr>
          <p:nvPr>
            <p:ph type="sldNum" sz="quarter" idx="16"/>
          </p:nvPr>
        </p:nvSpPr>
        <p:spPr/>
        <p:txBody>
          <a:bodyPr rtlCol="0"/>
          <a:lstStyle/>
          <a:p>
            <a:fld id="{D8726287-6A9A-4B75-99BF-3B049171AE59}"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706" y="1752600"/>
            <a:ext cx="3886875"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1434" y="1752600"/>
            <a:ext cx="3886875"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2187E61-EABF-4522-BC31-2A9EDC9A36BB}" type="datetimeFigureOut">
              <a:rPr lang="ru-RU" smtClean="0"/>
              <a:pPr/>
              <a:t>02.06.2013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D8726287-6A9A-4B75-99BF-3B049171AE59}" type="slidenum">
              <a:rPr lang="ru-RU" smtClean="0"/>
              <a:pPr/>
              <a:t>‹#›</a:t>
            </a:fld>
            <a:endParaRPr lang="ru-RU"/>
          </a:p>
        </p:txBody>
      </p:sp>
    </p:spTree>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2187E61-EABF-4522-BC31-2A9EDC9A36BB}" type="datetimeFigureOut">
              <a:rPr lang="ru-RU" smtClean="0"/>
              <a:pPr/>
              <a:t>02.06.2013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93" cy="381000"/>
          </a:xfrm>
        </p:spPr>
        <p:txBody>
          <a:bodyPr/>
          <a:lstStyle>
            <a:lvl1pPr>
              <a:defRPr>
                <a:solidFill>
                  <a:schemeClr val="tx2"/>
                </a:solidFill>
              </a:defRPr>
            </a:lvl1pPr>
          </a:lstStyle>
          <a:p>
            <a:fld id="{D8726287-6A9A-4B75-99BF-3B049171AE59}" type="slidenum">
              <a:rPr lang="ru-RU" smtClean="0"/>
              <a:pPr/>
              <a:t>‹#›</a:t>
            </a:fld>
            <a:endParaRPr lang="ru-RU"/>
          </a:p>
        </p:txBody>
      </p:sp>
    </p:spTree>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706" y="273050"/>
            <a:ext cx="8078603"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42187E61-EABF-4522-BC31-2A9EDC9A36BB}" type="datetimeFigureOut">
              <a:rPr lang="ru-RU" smtClean="0"/>
              <a:pPr/>
              <a:t>02.06.2013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D8726287-6A9A-4B75-99BF-3B049171AE59}" type="slidenum">
              <a:rPr lang="ru-RU" smtClean="0"/>
              <a:pPr/>
              <a:t>‹#›</a:t>
            </a:fld>
            <a:endParaRPr lang="ru-RU"/>
          </a:p>
        </p:txBody>
      </p:sp>
      <p:sp>
        <p:nvSpPr>
          <p:cNvPr id="3" name="Текст 2"/>
          <p:cNvSpPr>
            <a:spLocks noGrp="1"/>
          </p:cNvSpPr>
          <p:nvPr>
            <p:ph type="body" idx="2"/>
          </p:nvPr>
        </p:nvSpPr>
        <p:spPr>
          <a:xfrm>
            <a:off x="609706" y="1752600"/>
            <a:ext cx="1600478"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610" y="1752600"/>
            <a:ext cx="6401912"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478" y="5486400"/>
            <a:ext cx="731647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6" y="4572000"/>
            <a:ext cx="9145588"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6" y="4663440"/>
            <a:ext cx="146329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604" y="4654296"/>
            <a:ext cx="759998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478" y="4648200"/>
            <a:ext cx="731647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8052" y="0"/>
            <a:ext cx="100601"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9485" y="6248401"/>
            <a:ext cx="2667463" cy="365125"/>
          </a:xfrm>
        </p:spPr>
        <p:txBody>
          <a:bodyPr rtlCol="0"/>
          <a:lstStyle/>
          <a:p>
            <a:fld id="{42187E61-EABF-4522-BC31-2A9EDC9A36BB}" type="datetimeFigureOut">
              <a:rPr lang="ru-RU" smtClean="0"/>
              <a:pPr/>
              <a:t>02.06.2013</a:t>
            </a:fld>
            <a:endParaRPr lang="ru-RU"/>
          </a:p>
        </p:txBody>
      </p:sp>
      <p:sp>
        <p:nvSpPr>
          <p:cNvPr id="13" name="Номер слайда 12"/>
          <p:cNvSpPr>
            <a:spLocks noGrp="1"/>
          </p:cNvSpPr>
          <p:nvPr>
            <p:ph type="sldNum" sz="quarter" idx="11"/>
          </p:nvPr>
        </p:nvSpPr>
        <p:spPr>
          <a:xfrm>
            <a:off x="0" y="4667249"/>
            <a:ext cx="1448051" cy="663578"/>
          </a:xfrm>
        </p:spPr>
        <p:txBody>
          <a:bodyPr rtlCol="0"/>
          <a:lstStyle>
            <a:lvl1pPr>
              <a:defRPr sz="2800"/>
            </a:lvl1pPr>
          </a:lstStyle>
          <a:p>
            <a:fld id="{D8726287-6A9A-4B75-99BF-3B049171AE59}" type="slidenum">
              <a:rPr lang="ru-RU" smtClean="0"/>
              <a:pPr/>
              <a:t>‹#›</a:t>
            </a:fld>
            <a:endParaRPr lang="ru-RU"/>
          </a:p>
        </p:txBody>
      </p:sp>
      <p:sp>
        <p:nvSpPr>
          <p:cNvPr id="14" name="Нижний колонтитул 13"/>
          <p:cNvSpPr>
            <a:spLocks noGrp="1"/>
          </p:cNvSpPr>
          <p:nvPr>
            <p:ph type="ftr" sz="quarter" idx="12"/>
          </p:nvPr>
        </p:nvSpPr>
        <p:spPr>
          <a:xfrm>
            <a:off x="1600478" y="6248207"/>
            <a:ext cx="4572794" cy="365125"/>
          </a:xfrm>
        </p:spPr>
        <p:txBody>
          <a:bodyPr rtlCol="0"/>
          <a:lstStyle/>
          <a:p>
            <a:endParaRPr lang="ru-RU"/>
          </a:p>
        </p:txBody>
      </p:sp>
      <p:sp>
        <p:nvSpPr>
          <p:cNvPr id="3" name="Рисунок 2"/>
          <p:cNvSpPr>
            <a:spLocks noGrp="1"/>
          </p:cNvSpPr>
          <p:nvPr>
            <p:ph type="pic" idx="1"/>
          </p:nvPr>
        </p:nvSpPr>
        <p:spPr>
          <a:xfrm>
            <a:off x="1560847" y="0"/>
            <a:ext cx="7584741"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706" y="228600"/>
            <a:ext cx="8154816"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754" y="1600200"/>
            <a:ext cx="8154816"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7059" y="6248401"/>
            <a:ext cx="2667463" cy="365125"/>
          </a:xfrm>
          <a:prstGeom prst="rect">
            <a:avLst/>
          </a:prstGeom>
        </p:spPr>
        <p:txBody>
          <a:bodyPr vert="horz" anchor="ctr" anchorCtr="0"/>
          <a:lstStyle>
            <a:lvl1pPr algn="l" eaLnBrk="1" latinLnBrk="0" hangingPunct="1">
              <a:defRPr kumimoji="0" sz="1400">
                <a:solidFill>
                  <a:schemeClr val="tx2"/>
                </a:solidFill>
              </a:defRPr>
            </a:lvl1pPr>
          </a:lstStyle>
          <a:p>
            <a:fld id="{42187E61-EABF-4522-BC31-2A9EDC9A36BB}" type="datetimeFigureOut">
              <a:rPr lang="ru-RU" smtClean="0"/>
              <a:pPr/>
              <a:t>02.06.2013</a:t>
            </a:fld>
            <a:endParaRPr lang="ru-RU"/>
          </a:p>
        </p:txBody>
      </p:sp>
      <p:sp>
        <p:nvSpPr>
          <p:cNvPr id="3" name="Нижний колонтитул 2"/>
          <p:cNvSpPr>
            <a:spLocks noGrp="1"/>
          </p:cNvSpPr>
          <p:nvPr>
            <p:ph type="ftr" sz="quarter" idx="3"/>
          </p:nvPr>
        </p:nvSpPr>
        <p:spPr>
          <a:xfrm>
            <a:off x="609707" y="6248207"/>
            <a:ext cx="5422024"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5588"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93"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653" y="1280160"/>
            <a:ext cx="8554935"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93"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8726287-6A9A-4B75-99BF-3B049171AE5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advClick="0" advTm="300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D:\&#1052;&#1091;&#1079;&#1099;&#1082;&#1072;\detskie_pesni_-_a_ty_menya_lyubish_aga_(zaycev.net).mp3"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mama.u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cde645178.jpg"/>
          <p:cNvPicPr>
            <a:picLocks noChangeAspect="1"/>
          </p:cNvPicPr>
          <p:nvPr/>
        </p:nvPicPr>
        <p:blipFill>
          <a:blip r:embed="rId4" cstate="print"/>
          <a:stretch>
            <a:fillRect/>
          </a:stretch>
        </p:blipFill>
        <p:spPr>
          <a:xfrm>
            <a:off x="785923" y="3071810"/>
            <a:ext cx="3358169" cy="3500462"/>
          </a:xfrm>
          <a:prstGeom prst="rect">
            <a:avLst/>
          </a:prstGeom>
          <a:noFill/>
        </p:spPr>
      </p:pic>
      <p:sp>
        <p:nvSpPr>
          <p:cNvPr id="2" name="Заголовок 1"/>
          <p:cNvSpPr>
            <a:spLocks noGrp="1"/>
          </p:cNvSpPr>
          <p:nvPr>
            <p:ph type="ctrTitle"/>
          </p:nvPr>
        </p:nvSpPr>
        <p:spPr>
          <a:xfrm>
            <a:off x="928823" y="1340768"/>
            <a:ext cx="7773750" cy="1159538"/>
          </a:xfrm>
        </p:spPr>
        <p:txBody>
          <a:bodyPr>
            <a:noAutofit/>
          </a:bodyPr>
          <a:lstStyle/>
          <a:p>
            <a:pPr algn="ct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t>Муниципальное дошкольное образовательное учреждение</a:t>
            </a:r>
            <a:br>
              <a:rPr lang="ru-RU" sz="1200" dirty="0" smtClean="0"/>
            </a:br>
            <a:r>
              <a:rPr lang="ru-RU" sz="1200" dirty="0" smtClean="0"/>
              <a:t> «Детский сад комбинированного вида «Космос» </a:t>
            </a:r>
            <a:br>
              <a:rPr lang="ru-RU" sz="1200" dirty="0" smtClean="0"/>
            </a:br>
            <a:r>
              <a:rPr lang="ru-RU" sz="1200" dirty="0" smtClean="0"/>
              <a:t>города Балашова Саратовской области»</a:t>
            </a:r>
            <a:br>
              <a:rPr lang="ru-RU" sz="1200" dirty="0" smtClean="0"/>
            </a:br>
            <a:r>
              <a:rPr lang="ru-RU" sz="1200" dirty="0" smtClean="0"/>
              <a:t> </a:t>
            </a:r>
            <a:br>
              <a:rPr lang="ru-RU" sz="1200" dirty="0" smtClean="0"/>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a:t/>
            </a:r>
            <a:br>
              <a:rPr lang="ru-RU" sz="1200" dirty="0"/>
            </a:br>
            <a:r>
              <a:rPr lang="ru-RU" sz="2800" b="1" dirty="0" smtClean="0">
                <a:solidFill>
                  <a:srgbClr val="FFFF00"/>
                </a:solidFill>
                <a:latin typeface="Times New Roman" pitchFamily="18" charset="0"/>
                <a:cs typeface="Times New Roman" pitchFamily="18" charset="0"/>
              </a:rPr>
              <a:t>Тема: Кризис первого года жизни  ребенка</a:t>
            </a:r>
            <a:endParaRPr lang="ru-RU" sz="1200" dirty="0">
              <a:solidFill>
                <a:srgbClr val="FFFF00"/>
              </a:solidFill>
            </a:endParaRPr>
          </a:p>
        </p:txBody>
      </p:sp>
      <p:sp>
        <p:nvSpPr>
          <p:cNvPr id="3" name="Подзаголовок 2"/>
          <p:cNvSpPr>
            <a:spLocks noGrp="1"/>
          </p:cNvSpPr>
          <p:nvPr>
            <p:ph type="subTitle" idx="1"/>
          </p:nvPr>
        </p:nvSpPr>
        <p:spPr>
          <a:xfrm>
            <a:off x="5716000" y="4143380"/>
            <a:ext cx="3143818" cy="1852610"/>
          </a:xfrm>
        </p:spPr>
        <p:txBody>
          <a:bodyPr>
            <a:normAutofit/>
          </a:bodyPr>
          <a:lstStyle/>
          <a:p>
            <a:pPr algn="l"/>
            <a:r>
              <a:rPr lang="ru-RU" sz="1600" dirty="0" smtClean="0">
                <a:solidFill>
                  <a:schemeClr val="tx1"/>
                </a:solidFill>
                <a:latin typeface="Times New Roman" pitchFamily="18" charset="0"/>
                <a:cs typeface="Times New Roman" pitchFamily="18" charset="0"/>
              </a:rPr>
              <a:t>Воспитатель:</a:t>
            </a:r>
          </a:p>
          <a:p>
            <a:pPr algn="l"/>
            <a:r>
              <a:rPr lang="ru-RU" sz="1600" dirty="0" smtClean="0">
                <a:solidFill>
                  <a:schemeClr val="tx1"/>
                </a:solidFill>
                <a:latin typeface="Times New Roman" pitchFamily="18" charset="0"/>
                <a:cs typeface="Times New Roman" pitchFamily="18" charset="0"/>
              </a:rPr>
              <a:t>Попова М.В.</a:t>
            </a:r>
          </a:p>
          <a:p>
            <a:pPr algn="l"/>
            <a:r>
              <a:rPr lang="ru-RU" sz="1600" dirty="0" smtClean="0">
                <a:latin typeface="Times New Roman" pitchFamily="18" charset="0"/>
                <a:cs typeface="Times New Roman" pitchFamily="18" charset="0"/>
              </a:rPr>
              <a:t>		</a:t>
            </a:r>
          </a:p>
          <a:p>
            <a:pPr algn="l"/>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a:p>
            <a:pPr algn="l"/>
            <a:r>
              <a:rPr lang="ru-RU" sz="1400" dirty="0">
                <a:latin typeface="Times New Roman" pitchFamily="18" charset="0"/>
                <a:cs typeface="Times New Roman" pitchFamily="18" charset="0"/>
              </a:rPr>
              <a:t>                                                                          </a:t>
            </a:r>
          </a:p>
        </p:txBody>
      </p:sp>
      <p:pic>
        <p:nvPicPr>
          <p:cNvPr id="14" name="detskie_pesni_-_a_ty_menya_lyubish_aga_(zaycev.net).mp3">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ransition spd="slow" advClick="0" advTm="4000">
    <p:dissolv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par>
                                <p:cTn id="7" presetID="2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edg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nodeType="clickEffect">
                                  <p:stCondLst>
                                    <p:cond delay="2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925" decel="100000"/>
                                        <p:tgtEl>
                                          <p:spTgt spid="4"/>
                                        </p:tgtEl>
                                      </p:cBhvr>
                                    </p:animEffect>
                                    <p:animScale>
                                      <p:cBhvr>
                                        <p:cTn id="15" dur="1925" decel="100000"/>
                                        <p:tgtEl>
                                          <p:spTgt spid="4"/>
                                        </p:tgtEl>
                                      </p:cBhvr>
                                      <p:from x="10000" y="10000"/>
                                      <p:to x="200000" y="450000"/>
                                    </p:animScale>
                                    <p:animScale>
                                      <p:cBhvr>
                                        <p:cTn id="16" dur="3075" accel="100000" fill="hold">
                                          <p:stCondLst>
                                            <p:cond delay="1925"/>
                                          </p:stCondLst>
                                        </p:cTn>
                                        <p:tgtEl>
                                          <p:spTgt spid="4"/>
                                        </p:tgtEl>
                                      </p:cBhvr>
                                      <p:from x="200000" y="450000"/>
                                      <p:to x="100000" y="100000"/>
                                    </p:animScale>
                                    <p:set>
                                      <p:cBhvr>
                                        <p:cTn id="17" dur="1925" fill="hold"/>
                                        <p:tgtEl>
                                          <p:spTgt spid="4"/>
                                        </p:tgtEl>
                                        <p:attrNameLst>
                                          <p:attrName>ppt_x</p:attrName>
                                        </p:attrNameLst>
                                      </p:cBhvr>
                                      <p:to>
                                        <p:strVal val="(0.5)"/>
                                      </p:to>
                                    </p:set>
                                    <p:anim from="(0.5)" to="(#ppt_x)" calcmode="lin" valueType="num">
                                      <p:cBhvr>
                                        <p:cTn id="18" dur="3075" accel="100000" fill="hold">
                                          <p:stCondLst>
                                            <p:cond delay="1925"/>
                                          </p:stCondLst>
                                        </p:cTn>
                                        <p:tgtEl>
                                          <p:spTgt spid="4"/>
                                        </p:tgtEl>
                                        <p:attrNameLst>
                                          <p:attrName>ppt_x</p:attrName>
                                        </p:attrNameLst>
                                      </p:cBhvr>
                                    </p:anim>
                                    <p:set>
                                      <p:cBhvr>
                                        <p:cTn id="19" dur="1925" fill="hold"/>
                                        <p:tgtEl>
                                          <p:spTgt spid="4"/>
                                        </p:tgtEl>
                                        <p:attrNameLst>
                                          <p:attrName>ppt_y</p:attrName>
                                        </p:attrNameLst>
                                      </p:cBhvr>
                                      <p:to>
                                        <p:strVal val="(#ppt_y+0.4)"/>
                                      </p:to>
                                    </p:set>
                                    <p:anim from="(#ppt_y+0.4)" to="(#ppt_y)" calcmode="lin" valueType="num">
                                      <p:cBhvr>
                                        <p:cTn id="20" dur="3075" accel="100000" fill="hold">
                                          <p:stCondLst>
                                            <p:cond delay="1925"/>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1" fill="hold" display="0">
                  <p:stCondLst>
                    <p:cond delay="indefinite"/>
                  </p:stCondLst>
                  <p:endCondLst>
                    <p:cond evt="onPrev" delay="0">
                      <p:tgtEl>
                        <p:sldTgt/>
                      </p:tgtEl>
                    </p:cond>
                    <p:cond evt="onStopAudio" delay="0">
                      <p:tgtEl>
                        <p:sldTgt/>
                      </p:tgtEl>
                    </p:cond>
                  </p:endCondLst>
                </p:cTn>
                <p:tgtEl>
                  <p:spTgt spid="14"/>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dirty="0" smtClean="0">
                <a:latin typeface="Times New Roman" pitchFamily="18" charset="0"/>
                <a:cs typeface="Times New Roman" pitchFamily="18" charset="0"/>
              </a:rPr>
              <a:t>Твой  милый  кроха  в  последнее  время  стал  неуправляемым?  Капризничает,  плачет,  кричит  и  безобразничает  без  причины?  Никакие  уговоры и  другие  привычные способы  успокоения  на  него  не  действуют — </a:t>
            </a:r>
            <a:r>
              <a:rPr lang="ru-RU" sz="1800" b="1" i="1" u="sng" dirty="0" smtClean="0">
                <a:latin typeface="Times New Roman" pitchFamily="18" charset="0"/>
                <a:cs typeface="Times New Roman" pitchFamily="18" charset="0"/>
              </a:rPr>
              <a:t>это кризис 1 года.</a:t>
            </a:r>
            <a:endParaRPr lang="ru-RU" sz="1800" b="1" i="1" u="sng" dirty="0">
              <a:latin typeface="Times New Roman" pitchFamily="18" charset="0"/>
              <a:cs typeface="Times New Roman" pitchFamily="18" charset="0"/>
            </a:endParaRPr>
          </a:p>
        </p:txBody>
      </p:sp>
      <p:pic>
        <p:nvPicPr>
          <p:cNvPr id="9" name="Содержимое 8" descr="1213669456_foto7_37.jpg"/>
          <p:cNvPicPr>
            <a:picLocks noGrp="1" noChangeAspect="1"/>
          </p:cNvPicPr>
          <p:nvPr>
            <p:ph sz="quarter" idx="1"/>
          </p:nvPr>
        </p:nvPicPr>
        <p:blipFill>
          <a:blip r:embed="rId2" cstate="print"/>
          <a:stretch>
            <a:fillRect/>
          </a:stretch>
        </p:blipFill>
        <p:spPr>
          <a:xfrm>
            <a:off x="711168" y="1600200"/>
            <a:ext cx="7350951" cy="4900634"/>
          </a:xfrm>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nodeType="clickEffect">
                                  <p:stCondLst>
                                    <p:cond delay="0"/>
                                  </p:stCondLst>
                                  <p:iterate type="lt">
                                    <p:tmPct val="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770" decel="100000"/>
                                        <p:tgtEl>
                                          <p:spTgt spid="9"/>
                                        </p:tgtEl>
                                      </p:cBhvr>
                                    </p:animEffect>
                                    <p:animScale>
                                      <p:cBhvr>
                                        <p:cTn id="14" dur="770" decel="100000"/>
                                        <p:tgtEl>
                                          <p:spTgt spid="9"/>
                                        </p:tgtEl>
                                      </p:cBhvr>
                                      <p:from x="10000" y="10000"/>
                                      <p:to x="200000" y="450000"/>
                                    </p:animScale>
                                    <p:animScale>
                                      <p:cBhvr>
                                        <p:cTn id="15" dur="1230" accel="100000" fill="hold">
                                          <p:stCondLst>
                                            <p:cond delay="770"/>
                                          </p:stCondLst>
                                        </p:cTn>
                                        <p:tgtEl>
                                          <p:spTgt spid="9"/>
                                        </p:tgtEl>
                                      </p:cBhvr>
                                      <p:from x="200000" y="450000"/>
                                      <p:to x="100000" y="100000"/>
                                    </p:animScale>
                                    <p:set>
                                      <p:cBhvr>
                                        <p:cTn id="16" dur="770" fill="hold"/>
                                        <p:tgtEl>
                                          <p:spTgt spid="9"/>
                                        </p:tgtEl>
                                        <p:attrNameLst>
                                          <p:attrName>ppt_x</p:attrName>
                                        </p:attrNameLst>
                                      </p:cBhvr>
                                      <p:to>
                                        <p:strVal val="(0.5)"/>
                                      </p:to>
                                    </p:set>
                                    <p:anim from="(0.5)" to="(#ppt_x)" calcmode="lin" valueType="num">
                                      <p:cBhvr>
                                        <p:cTn id="17" dur="1230" accel="100000" fill="hold">
                                          <p:stCondLst>
                                            <p:cond delay="770"/>
                                          </p:stCondLst>
                                        </p:cTn>
                                        <p:tgtEl>
                                          <p:spTgt spid="9"/>
                                        </p:tgtEl>
                                        <p:attrNameLst>
                                          <p:attrName>ppt_x</p:attrName>
                                        </p:attrNameLst>
                                      </p:cBhvr>
                                    </p:anim>
                                    <p:set>
                                      <p:cBhvr>
                                        <p:cTn id="18" dur="770" fill="hold"/>
                                        <p:tgtEl>
                                          <p:spTgt spid="9"/>
                                        </p:tgtEl>
                                        <p:attrNameLst>
                                          <p:attrName>ppt_y</p:attrName>
                                        </p:attrNameLst>
                                      </p:cBhvr>
                                      <p:to>
                                        <p:strVal val="(#ppt_y+0.4)"/>
                                      </p:to>
                                    </p:set>
                                    <p:anim from="(#ppt_y+0.4)" to="(#ppt_y)" calcmode="lin" valueType="num">
                                      <p:cBhvr>
                                        <p:cTn id="19" dur="1230" accel="100000" fill="hold">
                                          <p:stCondLst>
                                            <p:cond delay="770"/>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smtClean="0">
                <a:latin typeface="Arial Black" pitchFamily="34" charset="0"/>
                <a:cs typeface="Times New Roman" pitchFamily="18" charset="0"/>
              </a:rPr>
              <a:t>Врага надо знать в лицо.</a:t>
            </a:r>
            <a:endParaRPr lang="ru-RU" sz="3600" dirty="0">
              <a:latin typeface="Arial Black" pitchFamily="34" charset="0"/>
              <a:cs typeface="Times New Roman" pitchFamily="18" charset="0"/>
            </a:endParaRPr>
          </a:p>
        </p:txBody>
      </p:sp>
      <p:sp>
        <p:nvSpPr>
          <p:cNvPr id="3" name="Текст 2"/>
          <p:cNvSpPr>
            <a:spLocks noGrp="1"/>
          </p:cNvSpPr>
          <p:nvPr>
            <p:ph type="body" idx="2"/>
          </p:nvPr>
        </p:nvSpPr>
        <p:spPr>
          <a:xfrm>
            <a:off x="609706" y="1752600"/>
            <a:ext cx="3391584" cy="4343400"/>
          </a:xfrm>
        </p:spPr>
        <p:txBody>
          <a:bodyPr>
            <a:normAutofit fontScale="77500" lnSpcReduction="20000"/>
          </a:bodyPr>
          <a:lstStyle/>
          <a:p>
            <a:r>
              <a:rPr lang="ru-RU" dirty="0" smtClean="0"/>
              <a:t>Итак, что же такое кризис первого года жизни? Сперва заметим, что определение это довольно условно и колеблется во времени. В среднем, что-то неладное с ребенком начинает твориться в период с 9 месяцев и до полутора лет. Основной признак таков, что на время ты теряешь контроль над ребенком, он становится неуправляемым. Заставить его одеться или уложить спать становится задачей почти неразрешимой. Вот только что твой малыш рвался на прогулку. На улице же начинает капризничать и проситься домой. Особенно родителей приводят в смятение начинающиеся, казалось бы, беспричинно истерики малыша. Он падает на пол, заливается плачем, колотит по полу ножками и ручками, а иногда и бьется головой. Ни крики, ни уговоры на него не действуют.</a:t>
            </a:r>
            <a:endParaRPr lang="ru-RU" dirty="0"/>
          </a:p>
        </p:txBody>
      </p:sp>
      <p:pic>
        <p:nvPicPr>
          <p:cNvPr id="9" name="Содержимое 8" descr="0_7d5dc_22161dca_XL.jpeg"/>
          <p:cNvPicPr>
            <a:picLocks noGrp="1" noChangeAspect="1"/>
          </p:cNvPicPr>
          <p:nvPr>
            <p:ph sz="quarter" idx="1"/>
          </p:nvPr>
        </p:nvPicPr>
        <p:blipFill>
          <a:blip r:embed="rId2" cstate="print"/>
          <a:stretch>
            <a:fillRect/>
          </a:stretch>
        </p:blipFill>
        <p:spPr>
          <a:xfrm>
            <a:off x="4092393" y="1711240"/>
            <a:ext cx="4552367" cy="4432404"/>
          </a:xfrm>
        </p:spPr>
      </p:pic>
    </p:spTree>
  </p:cSld>
  <p:clrMapOvr>
    <a:masterClrMapping/>
  </p:clrMapOvr>
  <p:transition spd="slow"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70" decel="100000"/>
                                        <p:tgtEl>
                                          <p:spTgt spid="9"/>
                                        </p:tgtEl>
                                      </p:cBhvr>
                                    </p:animEffect>
                                    <p:animScale>
                                      <p:cBhvr>
                                        <p:cTn id="8" dur="770" decel="100000"/>
                                        <p:tgtEl>
                                          <p:spTgt spid="9"/>
                                        </p:tgtEl>
                                      </p:cBhvr>
                                      <p:from x="10000" y="10000"/>
                                      <p:to x="200000" y="450000"/>
                                    </p:animScale>
                                    <p:animScale>
                                      <p:cBhvr>
                                        <p:cTn id="9" dur="1230" accel="100000" fill="hold">
                                          <p:stCondLst>
                                            <p:cond delay="770"/>
                                          </p:stCondLst>
                                        </p:cTn>
                                        <p:tgtEl>
                                          <p:spTgt spid="9"/>
                                        </p:tgtEl>
                                      </p:cBhvr>
                                      <p:from x="200000" y="450000"/>
                                      <p:to x="100000" y="100000"/>
                                    </p:animScale>
                                    <p:set>
                                      <p:cBhvr>
                                        <p:cTn id="10" dur="770" fill="hold"/>
                                        <p:tgtEl>
                                          <p:spTgt spid="9"/>
                                        </p:tgtEl>
                                        <p:attrNameLst>
                                          <p:attrName>ppt_x</p:attrName>
                                        </p:attrNameLst>
                                      </p:cBhvr>
                                      <p:to>
                                        <p:strVal val="(0.5)"/>
                                      </p:to>
                                    </p:set>
                                    <p:anim from="(0.5)" to="(#ppt_x)" calcmode="lin" valueType="num">
                                      <p:cBhvr>
                                        <p:cTn id="11" dur="1230" accel="100000" fill="hold">
                                          <p:stCondLst>
                                            <p:cond delay="770"/>
                                          </p:stCondLst>
                                        </p:cTn>
                                        <p:tgtEl>
                                          <p:spTgt spid="9"/>
                                        </p:tgtEl>
                                        <p:attrNameLst>
                                          <p:attrName>ppt_x</p:attrName>
                                        </p:attrNameLst>
                                      </p:cBhvr>
                                    </p:anim>
                                    <p:set>
                                      <p:cBhvr>
                                        <p:cTn id="12" dur="770" fill="hold"/>
                                        <p:tgtEl>
                                          <p:spTgt spid="9"/>
                                        </p:tgtEl>
                                        <p:attrNameLst>
                                          <p:attrName>ppt_y</p:attrName>
                                        </p:attrNameLst>
                                      </p:cBhvr>
                                      <p:to>
                                        <p:strVal val="(#ppt_y+0.4)"/>
                                      </p:to>
                                    </p:set>
                                    <p:anim from="(#ppt_y+0.4)" to="(#ppt_y)" calcmode="lin" valueType="num">
                                      <p:cBhvr>
                                        <p:cTn id="13" dur="1230" accel="100000" fill="hold">
                                          <p:stCondLst>
                                            <p:cond delay="770"/>
                                          </p:stCondLst>
                                        </p:cTn>
                                        <p:tgtEl>
                                          <p:spTgt spid="9"/>
                                        </p:tgtEl>
                                        <p:attrNameLst>
                                          <p:attrName>ppt_y</p:attrName>
                                        </p:attrNameLst>
                                      </p:cBhvr>
                                    </p:anim>
                                  </p:childTnLst>
                                </p:cTn>
                              </p:par>
                              <p:par>
                                <p:cTn id="14" presetID="18" presetClass="entr" presetSubtype="1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Left)">
                                      <p:cBhvr>
                                        <p:cTn id="16" dur="3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 calcmode="lin" valueType="num">
                                      <p:cBhvr additive="base">
                                        <p:cTn id="21" dur="5000" fill="hold"/>
                                        <p:tgtEl>
                                          <p:spTgt spid="3">
                                            <p:bg/>
                                          </p:spTgt>
                                        </p:tgtEl>
                                        <p:attrNameLst>
                                          <p:attrName>ppt_x</p:attrName>
                                        </p:attrNameLst>
                                      </p:cBhvr>
                                      <p:tavLst>
                                        <p:tav tm="0">
                                          <p:val>
                                            <p:strVal val="#ppt_x"/>
                                          </p:val>
                                        </p:tav>
                                        <p:tav tm="100000">
                                          <p:val>
                                            <p:strVal val="#ppt_x"/>
                                          </p:val>
                                        </p:tav>
                                      </p:tavLst>
                                    </p:anim>
                                    <p:anim calcmode="lin" valueType="num">
                                      <p:cBhvr additive="base">
                                        <p:cTn id="22" dur="50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
            </a:r>
            <a:br>
              <a:rPr lang="ru-RU" b="1" dirty="0" smtClean="0"/>
            </a:br>
            <a:r>
              <a:rPr lang="ru-RU" b="1" dirty="0" smtClean="0">
                <a:latin typeface="Arial Black" pitchFamily="34" charset="0"/>
              </a:rPr>
              <a:t>Почему так происходит?</a:t>
            </a:r>
            <a:br>
              <a:rPr lang="ru-RU" b="1" dirty="0" smtClean="0">
                <a:latin typeface="Arial Black" pitchFamily="34" charset="0"/>
              </a:rPr>
            </a:br>
            <a:endParaRPr lang="ru-RU" dirty="0">
              <a:latin typeface="Arial Black" pitchFamily="34" charset="0"/>
            </a:endParaRPr>
          </a:p>
        </p:txBody>
      </p:sp>
      <p:sp>
        <p:nvSpPr>
          <p:cNvPr id="3" name="Текст 2"/>
          <p:cNvSpPr>
            <a:spLocks noGrp="1"/>
          </p:cNvSpPr>
          <p:nvPr>
            <p:ph type="body" idx="2"/>
          </p:nvPr>
        </p:nvSpPr>
        <p:spPr>
          <a:xfrm>
            <a:off x="500828" y="1857364"/>
            <a:ext cx="3963088" cy="4500594"/>
          </a:xfrm>
        </p:spPr>
        <p:txBody>
          <a:bodyPr>
            <a:normAutofit fontScale="92500" lnSpcReduction="20000"/>
          </a:bodyPr>
          <a:lstStyle/>
          <a:p>
            <a:r>
              <a:rPr lang="ru-RU" dirty="0" smtClean="0"/>
              <a:t>Прежде всего, тебе нужно понять причины такого поведения малыша. Ребенок развивается постепенно. И в возрасте около года он переходит на следующий этап </a:t>
            </a:r>
            <a:r>
              <a:rPr lang="ru-RU" dirty="0" err="1" smtClean="0"/>
              <a:t>свого</a:t>
            </a:r>
            <a:r>
              <a:rPr lang="ru-RU" dirty="0" smtClean="0"/>
              <a:t> развития. Вот тут-то и наступает кризис. В это время дети становятся более самостоятельными, их личность отделяется от личности мамы. Истерики и капризы вызваны тем, что ребенок хочет доказать себе и родителям: «Я могу сделать это сам!». Ругать его за это не только бессмысленно, но и вредно. В это время ребенок пытается понять, где заканчивается его «Я», а где начинается окружающий мир. Из-за этого малыш и начинает плакать, когда мама уходит – он просто боится ее потерять.</a:t>
            </a:r>
            <a:endParaRPr lang="ru-RU" dirty="0"/>
          </a:p>
        </p:txBody>
      </p:sp>
      <p:pic>
        <p:nvPicPr>
          <p:cNvPr id="5" name="Содержимое 4" descr="etogo-malyish-nachinaet-plakat-kogda-mama-uhodit.jpg"/>
          <p:cNvPicPr>
            <a:picLocks noGrp="1" noChangeAspect="1"/>
          </p:cNvPicPr>
          <p:nvPr>
            <p:ph sz="quarter" idx="1"/>
          </p:nvPr>
        </p:nvPicPr>
        <p:blipFill>
          <a:blip r:embed="rId2" cstate="print"/>
          <a:stretch>
            <a:fillRect/>
          </a:stretch>
        </p:blipFill>
        <p:spPr>
          <a:xfrm>
            <a:off x="4572794" y="1857364"/>
            <a:ext cx="4572794" cy="4500594"/>
          </a:xfrm>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
            </a:r>
            <a:br>
              <a:rPr lang="ru-RU" b="1" dirty="0" smtClean="0"/>
            </a:br>
            <a:r>
              <a:rPr lang="ru-RU" b="1" dirty="0" smtClean="0">
                <a:latin typeface="Arial Black" pitchFamily="34" charset="0"/>
              </a:rPr>
              <a:t>Как с этим бороться</a:t>
            </a:r>
            <a:br>
              <a:rPr lang="ru-RU" b="1" dirty="0" smtClean="0">
                <a:latin typeface="Arial Black" pitchFamily="34" charset="0"/>
              </a:rPr>
            </a:br>
            <a:endParaRPr lang="ru-RU" dirty="0">
              <a:latin typeface="Arial Black" pitchFamily="34" charset="0"/>
            </a:endParaRPr>
          </a:p>
        </p:txBody>
      </p:sp>
      <p:sp>
        <p:nvSpPr>
          <p:cNvPr id="3" name="Текст 2"/>
          <p:cNvSpPr>
            <a:spLocks noGrp="1"/>
          </p:cNvSpPr>
          <p:nvPr>
            <p:ph type="body" idx="2"/>
          </p:nvPr>
        </p:nvSpPr>
        <p:spPr>
          <a:xfrm>
            <a:off x="609706" y="1752600"/>
            <a:ext cx="3391584" cy="4343400"/>
          </a:xfrm>
        </p:spPr>
        <p:txBody>
          <a:bodyPr>
            <a:normAutofit fontScale="92500" lnSpcReduction="20000"/>
          </a:bodyPr>
          <a:lstStyle/>
          <a:p>
            <a:r>
              <a:rPr lang="ru-RU" dirty="0" smtClean="0"/>
              <a:t>Существует множество способов найти «точки соприкосновения» с малышом.</a:t>
            </a:r>
          </a:p>
          <a:p>
            <a:r>
              <a:rPr lang="ru-RU" dirty="0" smtClean="0"/>
              <a:t>Ребенок закатывает истерики под дверью ванны или туалета, когда ты туда заходишь? Это, конечно, можно игнорировать, но не нужно. Лучше просто, идя в туалет, возьми с собой яркие </a:t>
            </a:r>
            <a:r>
              <a:rPr lang="ru-RU" dirty="0" err="1" smtClean="0"/>
              <a:t>открыточки</a:t>
            </a:r>
            <a:r>
              <a:rPr lang="ru-RU" dirty="0" smtClean="0"/>
              <a:t> или картинки, и подсовывай их по одной под дверь, чтобы малыш их мог доставать с той стороны. Также можешь исполнять любимые песни – тогда малыш будет слышать, что мама никуда не делась.</a:t>
            </a:r>
          </a:p>
          <a:p>
            <a:endParaRPr lang="ru-RU" dirty="0"/>
          </a:p>
        </p:txBody>
      </p:sp>
      <p:pic>
        <p:nvPicPr>
          <p:cNvPr id="5" name="Содержимое 4" descr="naigravshis-uspokoitsya-tyi-smozhesh-posadit-ego-ryadom-kuhne.jpg"/>
          <p:cNvPicPr>
            <a:picLocks noGrp="1" noChangeAspect="1"/>
          </p:cNvPicPr>
          <p:nvPr>
            <p:ph sz="quarter" idx="1"/>
          </p:nvPr>
        </p:nvPicPr>
        <p:blipFill>
          <a:blip r:embed="rId2" cstate="print"/>
          <a:stretch>
            <a:fillRect/>
          </a:stretch>
        </p:blipFill>
        <p:spPr>
          <a:xfrm>
            <a:off x="4215604" y="1785926"/>
            <a:ext cx="4500594" cy="4286280"/>
          </a:xfrm>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 calcmode="lin" valueType="num">
                                      <p:cBhvr additive="base">
                                        <p:cTn id="21" dur="5000" fill="hold"/>
                                        <p:tgtEl>
                                          <p:spTgt spid="3">
                                            <p:bg/>
                                          </p:spTgt>
                                        </p:tgtEl>
                                        <p:attrNameLst>
                                          <p:attrName>ppt_x</p:attrName>
                                        </p:attrNameLst>
                                      </p:cBhvr>
                                      <p:tavLst>
                                        <p:tav tm="0">
                                          <p:val>
                                            <p:strVal val="#ppt_x"/>
                                          </p:val>
                                        </p:tav>
                                        <p:tav tm="100000">
                                          <p:val>
                                            <p:strVal val="#ppt_x"/>
                                          </p:val>
                                        </p:tav>
                                      </p:tavLst>
                                    </p:anim>
                                    <p:anim calcmode="lin" valueType="num">
                                      <p:cBhvr additive="base">
                                        <p:cTn id="22" dur="50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additive="base">
                                        <p:cTn id="3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4"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sp>
        <p:nvSpPr>
          <p:cNvPr id="4" name="Прямоугольник 3"/>
          <p:cNvSpPr/>
          <p:nvPr/>
        </p:nvSpPr>
        <p:spPr>
          <a:xfrm>
            <a:off x="1286646" y="571480"/>
            <a:ext cx="7215238" cy="3139321"/>
          </a:xfrm>
          <a:prstGeom prst="rect">
            <a:avLst/>
          </a:prstGeom>
        </p:spPr>
        <p:txBody>
          <a:bodyPr wrap="square">
            <a:spAutoFit/>
          </a:bodyPr>
          <a:lstStyle/>
          <a:p>
            <a:r>
              <a:rPr lang="ru-RU" dirty="0" smtClean="0"/>
              <a:t>Ребенок ходит за тобой хвостиком. Ты пришла с работы, хочешь приготовить ужин, а малыш не отходит от тебя ни на шаг, мешает. В этом случае тоже лучше не игнорировать кроху, а уделить немного времени для игры с ним. Наигравшись, он успокоится, и ты сможешь посадить его рядом на кухне, вручив в руки кастрюльку, и спокойно заняться приготовлением ужина.</a:t>
            </a:r>
          </a:p>
          <a:p>
            <a:r>
              <a:rPr lang="ru-RU" dirty="0" smtClean="0"/>
              <a:t>Пряником, а не кнутом. Характерная особенность кризиса – с ребенком очень тяжело договориться. То, что он раньше делал без проблем – одевался, ложился спать – теперь без крика делать отказывается. Если малыш начал вдруг упрямиться, попробуй с ним договориться, используй все возможные способы: книжки, игрушки.</a:t>
            </a:r>
            <a:endParaRPr lang="ru-RU" dirty="0"/>
          </a:p>
        </p:txBody>
      </p:sp>
      <p:pic>
        <p:nvPicPr>
          <p:cNvPr id="5" name="Рисунок 4" descr="289.jpg"/>
          <p:cNvPicPr>
            <a:picLocks noChangeAspect="1"/>
          </p:cNvPicPr>
          <p:nvPr/>
        </p:nvPicPr>
        <p:blipFill>
          <a:blip r:embed="rId2" cstate="print"/>
          <a:stretch>
            <a:fillRect/>
          </a:stretch>
        </p:blipFill>
        <p:spPr>
          <a:xfrm>
            <a:off x="2505869" y="1142984"/>
            <a:ext cx="4281503" cy="4648215"/>
          </a:xfrm>
          <a:prstGeom prst="rect">
            <a:avLst/>
          </a:prstGeom>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latin typeface="Arial Black" pitchFamily="34" charset="0"/>
              </a:rPr>
              <a:t/>
            </a:r>
            <a:br>
              <a:rPr lang="ru-RU" b="1" dirty="0" smtClean="0">
                <a:latin typeface="Arial Black" pitchFamily="34" charset="0"/>
              </a:rPr>
            </a:br>
            <a:r>
              <a:rPr lang="ru-RU" sz="3600" b="1" dirty="0" smtClean="0">
                <a:latin typeface="Arial Black" pitchFamily="34" charset="0"/>
              </a:rPr>
              <a:t>Почему капризуля капризничает?</a:t>
            </a:r>
            <a:r>
              <a:rPr lang="ru-RU" b="1" dirty="0" smtClean="0">
                <a:latin typeface="Arial Black" pitchFamily="34" charset="0"/>
              </a:rPr>
              <a:t/>
            </a:r>
            <a:br>
              <a:rPr lang="ru-RU" b="1" dirty="0" smtClean="0">
                <a:latin typeface="Arial Black" pitchFamily="34" charset="0"/>
              </a:rPr>
            </a:br>
            <a:endParaRPr lang="ru-RU" dirty="0">
              <a:latin typeface="Arial Black" pitchFamily="34" charset="0"/>
            </a:endParaRPr>
          </a:p>
        </p:txBody>
      </p:sp>
      <p:sp>
        <p:nvSpPr>
          <p:cNvPr id="3" name="Текст 2"/>
          <p:cNvSpPr>
            <a:spLocks noGrp="1"/>
          </p:cNvSpPr>
          <p:nvPr>
            <p:ph type="body" idx="2"/>
          </p:nvPr>
        </p:nvSpPr>
        <p:spPr>
          <a:xfrm>
            <a:off x="609706" y="1752600"/>
            <a:ext cx="2677204" cy="4343400"/>
          </a:xfrm>
        </p:spPr>
        <p:txBody>
          <a:bodyPr>
            <a:normAutofit fontScale="62500" lnSpcReduction="20000"/>
          </a:bodyPr>
          <a:lstStyle/>
          <a:p>
            <a:r>
              <a:rPr lang="ru-RU" dirty="0" smtClean="0"/>
              <a:t>Во время кризиса у детей часто меняется настроение. Если ребенок вдруг заупрямился и начал плакать, прежде всего определи причину такого поведения. Один из вариантов – если малыш расстроился из-за запрета. Выражать свои чувства по-другому он не умеет, потому и плачет. Выход: пожалеть и помочь переключиться на что-то другое. Другой вид каприза – способ добиться желаемого. Конечно, идти на поводу у орущего малыша не стоит, иначе это поведение может стать нормой. И, наконец, ребенок может капризничать из-за того, что устал или перенервничал. В этом случае малыша нужно просто успокоить.</a:t>
            </a:r>
          </a:p>
          <a:p>
            <a:r>
              <a:rPr lang="ru-RU" dirty="0" smtClean="0"/>
              <a:t>В любом случае, вместо того, чтобы ругать и наказывать малыша, попытайся найти с ним общий язык. </a:t>
            </a:r>
          </a:p>
          <a:p>
            <a:endParaRPr lang="ru-RU" dirty="0"/>
          </a:p>
        </p:txBody>
      </p:sp>
      <p:pic>
        <p:nvPicPr>
          <p:cNvPr id="5" name="Содержимое 4" descr="vremya-krizisa-detey-chasto-menyaetsya-nastroenie.jpg"/>
          <p:cNvPicPr>
            <a:picLocks noGrp="1" noChangeAspect="1"/>
          </p:cNvPicPr>
          <p:nvPr>
            <p:ph sz="quarter" idx="1"/>
          </p:nvPr>
        </p:nvPicPr>
        <p:blipFill>
          <a:blip r:embed="rId2" cstate="print"/>
          <a:stretch>
            <a:fillRect/>
          </a:stretch>
        </p:blipFill>
        <p:spPr>
          <a:xfrm>
            <a:off x="3501224" y="1785926"/>
            <a:ext cx="4968591" cy="4286280"/>
          </a:xfrm>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 calcmode="lin" valueType="num">
                                      <p:cBhvr additive="base">
                                        <p:cTn id="21" dur="5000" fill="hold"/>
                                        <p:tgtEl>
                                          <p:spTgt spid="3">
                                            <p:bg/>
                                          </p:spTgt>
                                        </p:tgtEl>
                                        <p:attrNameLst>
                                          <p:attrName>ppt_x</p:attrName>
                                        </p:attrNameLst>
                                      </p:cBhvr>
                                      <p:tavLst>
                                        <p:tav tm="0">
                                          <p:val>
                                            <p:strVal val="#ppt_x"/>
                                          </p:val>
                                        </p:tav>
                                        <p:tav tm="100000">
                                          <p:val>
                                            <p:strVal val="#ppt_x"/>
                                          </p:val>
                                        </p:tav>
                                      </p:tavLst>
                                    </p:anim>
                                    <p:anim calcmode="lin" valueType="num">
                                      <p:cBhvr additive="base">
                                        <p:cTn id="22" dur="50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additive="base">
                                        <p:cTn id="3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4"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C:\Users\user\Desktop\imgpreview1.jpeg"/>
          <p:cNvPicPr>
            <a:picLocks noGrp="1" noChangeAspect="1" noChangeArrowheads="1"/>
          </p:cNvPicPr>
          <p:nvPr>
            <p:ph sz="quarter" idx="1"/>
          </p:nvPr>
        </p:nvPicPr>
        <p:blipFill>
          <a:blip r:embed="rId2" cstate="print"/>
          <a:srcRect/>
          <a:stretch>
            <a:fillRect/>
          </a:stretch>
        </p:blipFill>
        <p:spPr bwMode="auto">
          <a:xfrm rot="21034719">
            <a:off x="500828" y="4214818"/>
            <a:ext cx="3395469" cy="2259026"/>
          </a:xfrm>
          <a:prstGeom prst="rect">
            <a:avLst/>
          </a:prstGeom>
          <a:ln>
            <a:noFill/>
          </a:ln>
          <a:effectLst>
            <a:softEdge rad="112500"/>
          </a:effectLst>
        </p:spPr>
      </p:pic>
      <p:pic>
        <p:nvPicPr>
          <p:cNvPr id="23556" name="Picture 4" descr="C:\Users\user\Desktop\imgpreview.jpeg"/>
          <p:cNvPicPr>
            <a:picLocks noChangeAspect="1" noChangeArrowheads="1"/>
          </p:cNvPicPr>
          <p:nvPr/>
        </p:nvPicPr>
        <p:blipFill>
          <a:blip r:embed="rId3" cstate="print">
            <a:grayscl/>
          </a:blip>
          <a:srcRect/>
          <a:stretch>
            <a:fillRect/>
          </a:stretch>
        </p:blipFill>
        <p:spPr bwMode="auto">
          <a:xfrm rot="483001">
            <a:off x="1786712" y="1571612"/>
            <a:ext cx="3429024" cy="2571769"/>
          </a:xfrm>
          <a:prstGeom prst="ellipse">
            <a:avLst/>
          </a:prstGeom>
          <a:ln>
            <a:noFill/>
          </a:ln>
          <a:effectLst>
            <a:softEdge rad="112500"/>
          </a:effectLst>
        </p:spPr>
      </p:pic>
      <p:pic>
        <p:nvPicPr>
          <p:cNvPr id="23557" name="Picture 5" descr="C:\Users\user\Desktop\DSC_0333_e.jpg"/>
          <p:cNvPicPr>
            <a:picLocks noGrp="1" noChangeAspect="1" noChangeArrowheads="1"/>
          </p:cNvPicPr>
          <p:nvPr>
            <p:ph sz="quarter" idx="2"/>
          </p:nvPr>
        </p:nvPicPr>
        <p:blipFill>
          <a:blip r:embed="rId4" cstate="print">
            <a:grayscl/>
          </a:blip>
          <a:srcRect/>
          <a:stretch>
            <a:fillRect/>
          </a:stretch>
        </p:blipFill>
        <p:spPr bwMode="auto">
          <a:xfrm rot="456993">
            <a:off x="5093899" y="2093165"/>
            <a:ext cx="2895704" cy="4321946"/>
          </a:xfrm>
          <a:prstGeom prst="rect">
            <a:avLst/>
          </a:prstGeom>
          <a:ln>
            <a:noFill/>
          </a:ln>
          <a:effectLst>
            <a:softEdge rad="112500"/>
          </a:effectLst>
        </p:spPr>
      </p:pic>
      <p:sp>
        <p:nvSpPr>
          <p:cNvPr id="10" name="Заголовок 9"/>
          <p:cNvSpPr>
            <a:spLocks noGrp="1"/>
          </p:cNvSpPr>
          <p:nvPr>
            <p:ph type="title"/>
          </p:nvPr>
        </p:nvSpPr>
        <p:spPr/>
        <p:txBody>
          <a:bodyPr/>
          <a:lstStyle/>
          <a:p>
            <a:endParaRPr lang="ru-RU"/>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2000"/>
                                        <p:tgtEl>
                                          <p:spTgt spid="235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fade">
                                      <p:cBhvr>
                                        <p:cTn id="12" dur="2000"/>
                                        <p:tgtEl>
                                          <p:spTgt spid="235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57"/>
                                        </p:tgtEl>
                                        <p:attrNameLst>
                                          <p:attrName>style.visibility</p:attrName>
                                        </p:attrNameLst>
                                      </p:cBhvr>
                                      <p:to>
                                        <p:strVal val="visible"/>
                                      </p:to>
                                    </p:set>
                                    <p:animEffect transition="in" filter="fade">
                                      <p:cBhvr>
                                        <p:cTn id="17" dur="20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600" dirty="0" smtClean="0">
                <a:latin typeface="Arial" pitchFamily="34" charset="0"/>
                <a:cs typeface="Arial" pitchFamily="34" charset="0"/>
                <a:hlinkClick r:id="rId2"/>
              </a:rPr>
              <a:t/>
            </a:r>
            <a:br>
              <a:rPr lang="ru-RU" sz="1600" dirty="0" smtClean="0">
                <a:latin typeface="Arial" pitchFamily="34" charset="0"/>
                <a:cs typeface="Arial" pitchFamily="34" charset="0"/>
                <a:hlinkClick r:id="rId2"/>
              </a:rPr>
            </a:br>
            <a:r>
              <a:rPr lang="ru-RU" sz="1600" dirty="0" smtClean="0">
                <a:latin typeface="Arial" pitchFamily="34" charset="0"/>
                <a:cs typeface="Arial" pitchFamily="34" charset="0"/>
                <a:hlinkClick r:id="rId2"/>
              </a:rPr>
              <a:t/>
            </a:r>
            <a:br>
              <a:rPr lang="ru-RU" sz="1600" dirty="0" smtClean="0">
                <a:latin typeface="Arial" pitchFamily="34" charset="0"/>
                <a:cs typeface="Arial" pitchFamily="34" charset="0"/>
                <a:hlinkClick r:id="rId2"/>
              </a:rPr>
            </a:br>
            <a:endParaRPr lang="ru-RU" dirty="0"/>
          </a:p>
        </p:txBody>
      </p:sp>
      <p:pic>
        <p:nvPicPr>
          <p:cNvPr id="7" name="Picture 2"/>
          <p:cNvPicPr>
            <a:picLocks noGrp="1" noChangeAspect="1" noChangeArrowheads="1"/>
          </p:cNvPicPr>
          <p:nvPr>
            <p:ph sz="quarter" idx="1"/>
          </p:nvPr>
        </p:nvPicPr>
        <p:blipFill>
          <a:blip r:embed="rId3" cstate="print"/>
          <a:srcRect/>
          <a:stretch>
            <a:fillRect/>
          </a:stretch>
        </p:blipFill>
        <p:spPr bwMode="auto">
          <a:xfrm>
            <a:off x="1215208" y="1692433"/>
            <a:ext cx="6715172" cy="4467645"/>
          </a:xfrm>
          <a:prstGeom prst="rect">
            <a:avLst/>
          </a:prstGeom>
          <a:ln>
            <a:noFill/>
          </a:ln>
          <a:effectLst>
            <a:softEdge rad="112500"/>
          </a:effectLst>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4000" fill="hold"/>
                                        <p:tgtEl>
                                          <p:spTgt spid="7"/>
                                        </p:tgtEl>
                                        <p:attrNameLst>
                                          <p:attrName>ppt_w</p:attrName>
                                        </p:attrNameLst>
                                      </p:cBhvr>
                                      <p:tavLst>
                                        <p:tav tm="0">
                                          <p:val>
                                            <p:fltVal val="0"/>
                                          </p:val>
                                        </p:tav>
                                        <p:tav tm="100000">
                                          <p:val>
                                            <p:strVal val="#ppt_w"/>
                                          </p:val>
                                        </p:tav>
                                      </p:tavLst>
                                    </p:anim>
                                    <p:anim calcmode="lin" valueType="num">
                                      <p:cBhvr>
                                        <p:cTn id="8" dur="4000" fill="hold"/>
                                        <p:tgtEl>
                                          <p:spTgt spid="7"/>
                                        </p:tgtEl>
                                        <p:attrNameLst>
                                          <p:attrName>ppt_h</p:attrName>
                                        </p:attrNameLst>
                                      </p:cBhvr>
                                      <p:tavLst>
                                        <p:tav tm="0">
                                          <p:val>
                                            <p:fltVal val="0"/>
                                          </p:val>
                                        </p:tav>
                                        <p:tav tm="100000">
                                          <p:val>
                                            <p:strVal val="#ppt_h"/>
                                          </p:val>
                                        </p:tav>
                                      </p:tavLst>
                                    </p:anim>
                                    <p:animEffect transition="in" filter="fade">
                                      <p:cBhvr>
                                        <p:cTn id="9"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272</TotalTime>
  <Words>609</Words>
  <Application>Microsoft Office PowerPoint</Application>
  <PresentationFormat>Произвольный</PresentationFormat>
  <Paragraphs>20</Paragraphs>
  <Slides>9</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Обычная</vt:lpstr>
      <vt:lpstr>                                        Муниципальное дошкольное образовательное учреждение  «Детский сад комбинированного вида «Космос»  города Балашова Саратовской области»       Тема: Кризис первого года жизни  ребенка</vt:lpstr>
      <vt:lpstr>Твой  милый  кроха  в  последнее  время  стал  неуправляемым?  Капризничает,  плачет,  кричит  и  безобразничает  без  причины?  Никакие  уговоры и  другие  привычные способы  успокоения  на  него  не  действуют — это кризис 1 года.</vt:lpstr>
      <vt:lpstr>Врага надо знать в лицо.</vt:lpstr>
      <vt:lpstr> Почему так происходит? </vt:lpstr>
      <vt:lpstr> Как с этим бороться </vt:lpstr>
      <vt:lpstr>Слайд 6</vt:lpstr>
      <vt:lpstr> Почему капризуля капризничает? </vt:lpstr>
      <vt:lpstr>Слайд 8</vt:lpstr>
      <vt:lpstr>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ОБРАЗОВАНИЯ И НАУКИ  РОССИЙСКОЙ ФЕДЕРАЦИИ  Балашовский институт (филиал) Федерального государственного бюджетного образовательного  учреждения высшего профессионального образования «Саратовский государственный университет имени Н.Г. Чернышевского»   Кафедра дошкольной педагогики и психологии                                               Тема: Кризис первого года жизни  ребенка</dc:title>
  <dc:creator>user</dc:creator>
  <cp:lastModifiedBy>user</cp:lastModifiedBy>
  <cp:revision>30</cp:revision>
  <dcterms:created xsi:type="dcterms:W3CDTF">2012-09-15T17:51:45Z</dcterms:created>
  <dcterms:modified xsi:type="dcterms:W3CDTF">2013-06-02T13:16:28Z</dcterms:modified>
</cp:coreProperties>
</file>