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83" r:id="rId4"/>
    <p:sldId id="257" r:id="rId5"/>
    <p:sldId id="259" r:id="rId6"/>
    <p:sldId id="261" r:id="rId7"/>
    <p:sldId id="262" r:id="rId8"/>
    <p:sldId id="263" r:id="rId9"/>
    <p:sldId id="280" r:id="rId10"/>
    <p:sldId id="267" r:id="rId11"/>
    <p:sldId id="265" r:id="rId12"/>
    <p:sldId id="266" r:id="rId13"/>
    <p:sldId id="264" r:id="rId14"/>
    <p:sldId id="268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4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0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66EF-4F76-40B2-8485-AC69CB171668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A055-5F74-47F8-B762-203BABAD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A055-5F74-47F8-B762-203BABAD79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A055-5F74-47F8-B762-203BABAD79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7E32-87B2-40E3-9A99-437E417E537F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0619-FF25-41AB-B0FC-93A0C30FF2EA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E421-4AC0-431B-B064-0A9EED49B632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C4A-B3C9-4A26-8051-242BC27A4847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7EF7-DEA6-41A4-9168-C1B4C8150B55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0CE7-DA70-4300-BEB4-33C513421502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5BC1-0858-4899-9C01-66A335B8A662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312-45C2-40D6-B5EC-AC9725722C56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33CD-7E61-48B3-BC9B-0C373DA6D7E9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1833-E917-449E-A2AB-112F898B8F1D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E3E4-EA3B-4156-A1E7-183F0CF0225A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8F1234-D988-4D38-8938-146C9AC1EE64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587631-E687-4D94-8CF3-ADA7937E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9;&#1082;&#1079;&#1084;&#1077;&#1085;\2\&#1055;&#1088;&#1077;&#1079;&#1077;&#1085;&#1090;&#1072;&#1094;&#1080;&#1103;\Enigma%20-%20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9;&#1082;&#1079;&#1084;&#1077;&#1085;\2\&#1055;&#1088;&#1077;&#1079;&#1077;&#1085;&#1090;&#1072;&#1094;&#1080;&#1103;\Enigma%20-%20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nigm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152400" cy="304800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2200" y="0"/>
            <a:ext cx="27718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653136"/>
            <a:ext cx="3635896" cy="20882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348880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Оригами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детском саду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0049" y="6576626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80335DF-0461-443E-9351-09D1D02E59EF}" type="datetime1">
              <a:rPr lang="ru-RU" sz="1200">
                <a:solidFill>
                  <a:srgbClr val="575F6D"/>
                </a:solidFill>
              </a:rPr>
              <a:pPr/>
              <a:t>24.02.2013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Бюджетное дошкольное общеобразовательное учреждение</a:t>
            </a:r>
          </a:p>
          <a:p>
            <a:pPr algn="ctr"/>
            <a:r>
              <a:rPr lang="ru-RU" dirty="0" smtClean="0"/>
              <a:t>«Центр развития ребенка- детский сад№201 »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44522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воспитатель группы № 12</a:t>
            </a:r>
          </a:p>
          <a:p>
            <a:r>
              <a:rPr lang="ru-RU" dirty="0" err="1" smtClean="0"/>
              <a:t>Галайдина</a:t>
            </a:r>
            <a:r>
              <a:rPr lang="ru-RU" dirty="0" smtClean="0"/>
              <a:t> О.Н.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Условные обозначения, используемые в схемах оригами для наших моделей в детском саду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Oboznachenija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15789"/>
          <a:stretch>
            <a:fillRect/>
          </a:stretch>
        </p:blipFill>
        <p:spPr>
          <a:xfrm>
            <a:off x="251520" y="1772816"/>
            <a:ext cx="7848872" cy="46085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900" b="1" cap="none" dirty="0" smtClean="0">
                <a:ln/>
                <a:solidFill>
                  <a:schemeClr val="accent3"/>
                </a:solidFill>
              </a:rPr>
              <a:t>Простые базовые формы</a:t>
            </a:r>
            <a:endParaRPr lang="ru-RU" sz="49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" name="Picture 9" descr="bf_boo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484784"/>
            <a:ext cx="3246437" cy="1682750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pic>
        <p:nvPicPr>
          <p:cNvPr id="11" name="Picture 4" descr="bf_triang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8064" y="1484784"/>
            <a:ext cx="3240088" cy="1679575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pic>
        <p:nvPicPr>
          <p:cNvPr id="12" name="Picture 11" descr="bf_doo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0825" y="4076700"/>
            <a:ext cx="4205288" cy="1473200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pic>
        <p:nvPicPr>
          <p:cNvPr id="16" name="Picture 15" descr="bf_kit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43438" y="4103688"/>
            <a:ext cx="4105275" cy="1438275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259632" y="3356992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Книга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12160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Дверь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Воздушный  змей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cap="none" dirty="0" smtClean="0">
                <a:ln/>
                <a:solidFill>
                  <a:schemeClr val="accent3"/>
                </a:solidFill>
              </a:rPr>
              <a:t>Средние базовые формы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6" descr="konve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773238"/>
            <a:ext cx="2592388" cy="1227137"/>
          </a:xfrm>
          <a:prstGeom prst="rect">
            <a:avLst/>
          </a:prstGeom>
        </p:spPr>
      </p:pic>
      <p:pic>
        <p:nvPicPr>
          <p:cNvPr id="7" name="Picture 9" descr="rib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556792"/>
            <a:ext cx="2881313" cy="1550987"/>
          </a:xfrm>
          <a:prstGeom prst="rect">
            <a:avLst/>
          </a:prstGeom>
        </p:spPr>
      </p:pic>
      <p:pic>
        <p:nvPicPr>
          <p:cNvPr id="8" name="Picture 12" descr="dvoinoi_treugolni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99592" y="4149080"/>
            <a:ext cx="2808287" cy="1260475"/>
          </a:xfrm>
          <a:prstGeom prst="rect">
            <a:avLst/>
          </a:prstGeom>
        </p:spPr>
      </p:pic>
      <p:pic>
        <p:nvPicPr>
          <p:cNvPr id="9" name="Picture 15" descr="dvoinoi_kvadra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48064" y="4221088"/>
            <a:ext cx="2665413" cy="1550988"/>
          </a:xfrm>
          <a:prstGeom prst="rect">
            <a:avLst/>
          </a:prstGeom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011863" y="3500438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4A00"/>
                </a:solidFill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83569" y="6021388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Двойной треугольник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Блин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Двойной  квадрат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chemeClr val="accent3"/>
                </a:solidFill>
              </a:rPr>
              <a:t>Папки схемы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IMG_13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2204864"/>
            <a:ext cx="3494518" cy="262088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C4A-B3C9-4A26-8051-242BC27A4847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IMG_13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836712"/>
            <a:ext cx="3456384" cy="2592288"/>
          </a:xfrm>
          <a:prstGeom prst="rect">
            <a:avLst/>
          </a:prstGeom>
        </p:spPr>
      </p:pic>
      <p:pic>
        <p:nvPicPr>
          <p:cNvPr id="9" name="Рисунок 8" descr="IMG_13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4157700"/>
            <a:ext cx="3600400" cy="270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176" y="6093296"/>
            <a:ext cx="18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Около 50 видов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Материалы и инструменты, необходимые для успешных занятий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Бумага для оригами</a:t>
            </a:r>
          </a:p>
          <a:p>
            <a:r>
              <a:rPr lang="ru-RU" dirty="0" smtClean="0"/>
              <a:t>Бумага цветная</a:t>
            </a:r>
          </a:p>
          <a:p>
            <a:r>
              <a:rPr lang="ru-RU" dirty="0" smtClean="0"/>
              <a:t>Бумажные салфетки</a:t>
            </a:r>
          </a:p>
          <a:p>
            <a:r>
              <a:rPr lang="ru-RU" dirty="0" smtClean="0"/>
              <a:t>Клей и ножницы</a:t>
            </a:r>
          </a:p>
          <a:p>
            <a:r>
              <a:rPr lang="ru-RU" dirty="0" smtClean="0"/>
              <a:t>Нитки и зубочистки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53200" y="1772816"/>
            <a:ext cx="2590800" cy="1762125"/>
          </a:xfrm>
          <a:prstGeom prst="rect">
            <a:avLst/>
          </a:prstGeom>
        </p:spPr>
      </p:pic>
      <p:pic>
        <p:nvPicPr>
          <p:cNvPr id="8" name="Рисунок 7" descr="1285851606_kle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916832"/>
            <a:ext cx="1900808" cy="2019672"/>
          </a:xfrm>
          <a:prstGeom prst="rect">
            <a:avLst/>
          </a:prstGeom>
        </p:spPr>
      </p:pic>
      <p:pic>
        <p:nvPicPr>
          <p:cNvPr id="9" name="Рисунок 8" descr="0012-010-Nozhnitsy-rezhut-CHIK-CHIK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4005064"/>
            <a:ext cx="1656184" cy="2252410"/>
          </a:xfrm>
          <a:prstGeom prst="rect">
            <a:avLst/>
          </a:prstGeom>
        </p:spPr>
      </p:pic>
      <p:pic>
        <p:nvPicPr>
          <p:cNvPr id="10" name="Рисунок 9" descr="nitk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552" y="4448944"/>
            <a:ext cx="2409056" cy="2409056"/>
          </a:xfrm>
          <a:prstGeom prst="rect">
            <a:avLst/>
          </a:prstGeom>
        </p:spPr>
      </p:pic>
      <p:pic>
        <p:nvPicPr>
          <p:cNvPr id="12" name="Рисунок 11" descr="defaultо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24128" y="4653136"/>
            <a:ext cx="1236340" cy="1841072"/>
          </a:xfrm>
          <a:prstGeom prst="rect">
            <a:avLst/>
          </a:prstGeom>
        </p:spPr>
      </p:pic>
      <p:pic>
        <p:nvPicPr>
          <p:cNvPr id="13" name="Рисунок 12" descr="imagesр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35896" y="4869160"/>
            <a:ext cx="1944216" cy="17281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a053019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1356818"/>
            <a:ext cx="3888432" cy="2745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Стихи, частушки, песни о оригами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344816" cy="57332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</a:rPr>
              <a:t>                                               </a:t>
            </a:r>
            <a:r>
              <a:rPr lang="ru-RU" dirty="0" smtClean="0">
                <a:solidFill>
                  <a:schemeClr val="accent3"/>
                </a:solidFill>
              </a:rPr>
              <a:t>Стихи</a:t>
            </a:r>
          </a:p>
          <a:p>
            <a:r>
              <a:rPr lang="ru-RU" sz="1600" dirty="0" smtClean="0">
                <a:solidFill>
                  <a:schemeClr val="accent3"/>
                </a:solidFill>
              </a:rPr>
              <a:t>Вот стаканчик, он у нас</a:t>
            </a:r>
          </a:p>
          <a:p>
            <a:r>
              <a:rPr lang="ru-RU" sz="1400" dirty="0" smtClean="0"/>
              <a:t> Получился высший класс!</a:t>
            </a:r>
          </a:p>
          <a:p>
            <a:r>
              <a:rPr lang="ru-RU" sz="1400" dirty="0" smtClean="0"/>
              <a:t> Из него попить мы можем,</a:t>
            </a:r>
          </a:p>
          <a:p>
            <a:r>
              <a:rPr lang="ru-RU" sz="1400" dirty="0" smtClean="0"/>
              <a:t> Правда, только один раз!</a:t>
            </a:r>
          </a:p>
          <a:p>
            <a:endParaRPr lang="ru-RU" sz="1400" dirty="0" smtClean="0"/>
          </a:p>
          <a:p>
            <a:r>
              <a:rPr lang="ru-RU" sz="1400" dirty="0" smtClean="0"/>
              <a:t> Вот цикада-хлопотунья - </a:t>
            </a:r>
          </a:p>
          <a:p>
            <a:r>
              <a:rPr lang="ru-RU" sz="1400" dirty="0" smtClean="0"/>
              <a:t> Бесконечная болтунья:</a:t>
            </a:r>
          </a:p>
          <a:p>
            <a:r>
              <a:rPr lang="ru-RU" sz="1400" dirty="0" smtClean="0"/>
              <a:t> Чуть не сутки напролёт</a:t>
            </a:r>
          </a:p>
          <a:p>
            <a:r>
              <a:rPr lang="ru-RU" sz="1400" dirty="0" smtClean="0"/>
              <a:t> Всё поёт, поёт, поёт.                                                       </a:t>
            </a:r>
            <a:r>
              <a:rPr lang="ru-RU" sz="1400" dirty="0" smtClean="0">
                <a:solidFill>
                  <a:schemeClr val="accent3"/>
                </a:solidFill>
              </a:rPr>
              <a:t>Под рукой оживает бумага,</a:t>
            </a:r>
          </a:p>
          <a:p>
            <a:pPr algn="r"/>
            <a:r>
              <a:rPr lang="ru-RU" sz="1400" dirty="0" smtClean="0"/>
              <a:t> Под рукой оживают цветы,</a:t>
            </a:r>
          </a:p>
          <a:p>
            <a:pPr algn="r"/>
            <a:r>
              <a:rPr lang="ru-RU" sz="1400" dirty="0" smtClean="0"/>
              <a:t> Будто волей искусного мага, </a:t>
            </a:r>
          </a:p>
          <a:p>
            <a:pPr algn="r"/>
            <a:r>
              <a:rPr lang="ru-RU" sz="1400" dirty="0" smtClean="0"/>
              <a:t> Оригами – бумага - мечты…</a:t>
            </a:r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 Так и жизнь без мечты - лишь бумага,</a:t>
            </a:r>
          </a:p>
          <a:p>
            <a:pPr algn="r"/>
            <a:r>
              <a:rPr lang="ru-RU" sz="1400" dirty="0" smtClean="0"/>
              <a:t> И судьба без мечты - суета,</a:t>
            </a:r>
          </a:p>
          <a:p>
            <a:pPr algn="r"/>
            <a:r>
              <a:rPr lang="ru-RU" sz="1400" dirty="0" smtClean="0"/>
              <a:t> А сложив день фигурой без страха,</a:t>
            </a:r>
          </a:p>
          <a:p>
            <a:pPr algn="r"/>
            <a:r>
              <a:rPr lang="ru-RU" sz="1400" dirty="0" smtClean="0"/>
              <a:t> В мир приходит мечты красота!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a053077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3495675"/>
            <a:ext cx="4762500" cy="3362325"/>
          </a:xfrm>
          <a:prstGeom prst="rect">
            <a:avLst/>
          </a:prstGeom>
        </p:spPr>
      </p:pic>
      <p:pic>
        <p:nvPicPr>
          <p:cNvPr id="7" name="Рисунок 6" descr="da053005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35688" y="1196752"/>
            <a:ext cx="2808312" cy="398780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715200" cy="59972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Частушки</a:t>
            </a:r>
          </a:p>
          <a:p>
            <a:endParaRPr lang="ru-RU" sz="1400" dirty="0" smtClean="0"/>
          </a:p>
          <a:p>
            <a:r>
              <a:rPr lang="ru-RU" sz="1400" dirty="0" smtClean="0"/>
              <a:t>Что такое оригами,</a:t>
            </a:r>
          </a:p>
          <a:p>
            <a:r>
              <a:rPr lang="ru-RU" sz="1400" dirty="0" smtClean="0"/>
              <a:t> Мы сейчас вам объясним:</a:t>
            </a:r>
          </a:p>
          <a:p>
            <a:r>
              <a:rPr lang="ru-RU" sz="1400" dirty="0" smtClean="0"/>
              <a:t> Это значит, из бумаги</a:t>
            </a:r>
          </a:p>
          <a:p>
            <a:r>
              <a:rPr lang="ru-RU" sz="1400" dirty="0" smtClean="0"/>
              <a:t> Делаем мы, что хотим.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 Прямоугольники, квадраты</a:t>
            </a:r>
          </a:p>
          <a:p>
            <a:pPr algn="ctr"/>
            <a:r>
              <a:rPr lang="ru-RU" sz="1400" dirty="0" smtClean="0"/>
              <a:t> Мы сгибаем много раз.</a:t>
            </a:r>
          </a:p>
          <a:p>
            <a:pPr algn="ctr"/>
            <a:r>
              <a:rPr lang="ru-RU" sz="1400" dirty="0" smtClean="0"/>
              <a:t> Получаются игрушки</a:t>
            </a:r>
          </a:p>
          <a:p>
            <a:pPr algn="ctr"/>
            <a:r>
              <a:rPr lang="ru-RU" sz="1400" dirty="0" smtClean="0"/>
              <a:t> Для прогулок и проказ.</a:t>
            </a:r>
          </a:p>
          <a:p>
            <a:endParaRPr lang="ru-RU" sz="1400" dirty="0" smtClean="0"/>
          </a:p>
          <a:p>
            <a:r>
              <a:rPr lang="ru-RU" sz="1400" dirty="0" smtClean="0"/>
              <a:t> Нам сказали: оригами</a:t>
            </a:r>
          </a:p>
          <a:p>
            <a:r>
              <a:rPr lang="ru-RU" sz="1400" dirty="0" smtClean="0"/>
              <a:t> Родилось в Японии.</a:t>
            </a:r>
          </a:p>
          <a:p>
            <a:r>
              <a:rPr lang="ru-RU" sz="1400" dirty="0" smtClean="0"/>
              <a:t> Очень рады, что и нас</a:t>
            </a:r>
          </a:p>
          <a:p>
            <a:r>
              <a:rPr lang="ru-RU" sz="1400" dirty="0" smtClean="0"/>
              <a:t> С ним здесь познакомили.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643192" cy="573325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1200" dirty="0" smtClean="0"/>
              <a:t> 1-й куплет:</a:t>
            </a:r>
          </a:p>
          <a:p>
            <a:r>
              <a:rPr lang="ru-RU" sz="1200" dirty="0" smtClean="0"/>
              <a:t> Я рожден в стране бумажной</a:t>
            </a:r>
          </a:p>
          <a:p>
            <a:r>
              <a:rPr lang="ru-RU" sz="1200" dirty="0" smtClean="0"/>
              <a:t> И фантазией отважной</a:t>
            </a:r>
          </a:p>
          <a:p>
            <a:r>
              <a:rPr lang="ru-RU" sz="1200" dirty="0" smtClean="0"/>
              <a:t> Всем на радость оживлён</a:t>
            </a:r>
          </a:p>
          <a:p>
            <a:r>
              <a:rPr lang="ru-RU" sz="1200" dirty="0" smtClean="0"/>
              <a:t> И надеждою вскормлён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Припев: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Я совсем не маленький,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Оригамчик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я удаленький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Не прими меня за змея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Я кусаться не умею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Очень уж люблю детей я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2-й куплет: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Из страны, страны бумажной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Я спешу на праздник важный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Надо вовремя мне быть,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Чтоб детишек наградить.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 куплет: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Где бы не был я, ребята,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В русской школе или в Штатах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Помню Родину свою -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Ориландию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страну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Припев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 descr="da053076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1920" y="1772816"/>
            <a:ext cx="4762500" cy="3362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Песня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</a:rPr>
              <a:t>Пальчиковая гимнастика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1288769965_screenhunter_01-nov.-03-10.37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b="18725"/>
          <a:stretch>
            <a:fillRect/>
          </a:stretch>
        </p:blipFill>
        <p:spPr>
          <a:xfrm>
            <a:off x="1907704" y="1196752"/>
            <a:ext cx="5184576" cy="5549417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Творим своими руками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" name="Рисунок 11" descr="IMG_13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1412776"/>
            <a:ext cx="284431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14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4059070"/>
            <a:ext cx="3528392" cy="264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IMG_14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9592" y="1412776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chemeClr val="accent3"/>
                </a:solidFill>
              </a:rPr>
              <a:t>Оригами</a:t>
            </a:r>
            <a:endParaRPr lang="ru-RU" sz="60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vi-VN" dirty="0" smtClean="0"/>
              <a:t>Орига́ми— древнее искусство складывания фигурок из бумаги. Искусство оригами своими корнями уходит в древний Китай, где и была изобретена бумага. Первоначально оригами использовалось в религиозных обрядах. Долгое время этот вид искусства был доступен только представителям высших сословий, где признаком хорошего тона было владение техникой складывания из бумаги.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4900" b="1" cap="none" dirty="0" smtClean="0">
                <a:ln/>
                <a:solidFill>
                  <a:schemeClr val="accent3"/>
                </a:solidFill>
              </a:rPr>
              <a:t>Коллективные работы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3" name="Рисунок 12" descr="IMG_11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3429000"/>
            <a:ext cx="3803915" cy="2852936"/>
          </a:xfrm>
          <a:prstGeom prst="rect">
            <a:avLst/>
          </a:prstGeom>
        </p:spPr>
      </p:pic>
      <p:pic>
        <p:nvPicPr>
          <p:cNvPr id="14" name="Рисунок 13" descr="IMG_11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268760"/>
            <a:ext cx="3899925" cy="292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«Царство бабочек»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30689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«Медвежата»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1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340768"/>
            <a:ext cx="3538736" cy="265405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 descr="IMG_11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2" y="4121696"/>
            <a:ext cx="4187958" cy="2736304"/>
          </a:xfrm>
          <a:prstGeom prst="rect">
            <a:avLst/>
          </a:prstGeom>
        </p:spPr>
      </p:pic>
      <p:pic>
        <p:nvPicPr>
          <p:cNvPr id="8" name="Рисунок 7" descr="IMG_11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1340768"/>
            <a:ext cx="3491880" cy="2618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2996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«Забавные мышата»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«Лапки-царапки»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64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«Сказочная страна»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3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268760"/>
            <a:ext cx="3191603" cy="239370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C4A-B3C9-4A26-8051-242BC27A4847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 descr="IMG_13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1412776"/>
            <a:ext cx="4668011" cy="3573016"/>
          </a:xfrm>
          <a:prstGeom prst="rect">
            <a:avLst/>
          </a:prstGeom>
        </p:spPr>
      </p:pic>
      <p:pic>
        <p:nvPicPr>
          <p:cNvPr id="8" name="Рисунок 7" descr="IMG_12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717032"/>
            <a:ext cx="4187957" cy="3140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«Шапки Епископа»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«Мудрые совята»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1052736"/>
            <a:ext cx="37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«Лягушки- квакушки»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Открытая совместная деятельность по «Оригами» с родителями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Содержимое 7" descr="IMG_13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340768"/>
            <a:ext cx="4032448" cy="388843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Поем частушки</a:t>
            </a:r>
            <a:endParaRPr lang="ru-RU" dirty="0"/>
          </a:p>
        </p:txBody>
      </p:sp>
      <p:pic>
        <p:nvPicPr>
          <p:cNvPr id="11" name="Рисунок 10" descr="IMG_13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2348880"/>
            <a:ext cx="4091947" cy="3068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3968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Рассказываем стихи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3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484784"/>
            <a:ext cx="3592281" cy="216024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 descr="IMG_13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1196752"/>
            <a:ext cx="3264363" cy="2448272"/>
          </a:xfrm>
          <a:prstGeom prst="rect">
            <a:avLst/>
          </a:prstGeom>
        </p:spPr>
      </p:pic>
      <p:pic>
        <p:nvPicPr>
          <p:cNvPr id="8" name="Рисунок 7" descr="IMG_13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59" y="3861048"/>
            <a:ext cx="4392489" cy="29969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Библиографический список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err="1" smtClean="0"/>
              <a:t>Афонькин</a:t>
            </a:r>
            <a:r>
              <a:rPr lang="ru-RU" dirty="0" smtClean="0"/>
              <a:t> С.Ю. Уроки оригами в школе и дома. Экспериментальный учебник для начальной школы. М, «Аким», 1995 </a:t>
            </a:r>
          </a:p>
          <a:p>
            <a:pPr lvl="0"/>
            <a:r>
              <a:rPr lang="ru-RU" dirty="0" err="1" smtClean="0"/>
              <a:t>Афонькин</a:t>
            </a:r>
            <a:r>
              <a:rPr lang="ru-RU" dirty="0" smtClean="0"/>
              <a:t> С.Ю., </a:t>
            </a:r>
            <a:r>
              <a:rPr lang="ru-RU" dirty="0" err="1" smtClean="0"/>
              <a:t>Афонькина</a:t>
            </a:r>
            <a:r>
              <a:rPr lang="ru-RU" dirty="0" smtClean="0"/>
              <a:t> Е.Ю. Цветущий сад оригами. Санкт-Петербург, «Химия», 1995 </a:t>
            </a:r>
          </a:p>
          <a:p>
            <a:pPr lvl="0"/>
            <a:r>
              <a:rPr lang="ru-RU" dirty="0" smtClean="0"/>
              <a:t>Щеглова А.В. «Оригами для начинающих» «</a:t>
            </a:r>
            <a:r>
              <a:rPr lang="ru-RU" dirty="0" err="1" smtClean="0"/>
              <a:t>Владис</a:t>
            </a:r>
            <a:r>
              <a:rPr lang="ru-RU" dirty="0" smtClean="0"/>
              <a:t>», 2010</a:t>
            </a:r>
          </a:p>
          <a:p>
            <a:pPr lvl="0"/>
            <a:r>
              <a:rPr lang="ru-RU" dirty="0" err="1" smtClean="0"/>
              <a:t>Сержантова</a:t>
            </a:r>
            <a:r>
              <a:rPr lang="ru-RU" dirty="0" smtClean="0"/>
              <a:t> Т.Б. «Оригами Лучшие модели»</a:t>
            </a:r>
          </a:p>
          <a:p>
            <a:pPr lvl="0"/>
            <a:r>
              <a:rPr lang="ru-RU" dirty="0" smtClean="0"/>
              <a:t>«Айрис-Пресс »,2003</a:t>
            </a:r>
          </a:p>
          <a:p>
            <a:pPr lvl="0"/>
            <a:r>
              <a:rPr lang="ru-RU" dirty="0" smtClean="0"/>
              <a:t>Щеглова  О. «Оригами волшебный мир бумаги» «</a:t>
            </a:r>
            <a:r>
              <a:rPr lang="ru-RU" dirty="0" err="1" smtClean="0"/>
              <a:t>Владис</a:t>
            </a:r>
            <a:r>
              <a:rPr lang="ru-RU" dirty="0" smtClean="0"/>
              <a:t>», 2008	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результате проведённой совместной деятельности по оригами можно сделать вывод, дети усвоили основные геометрические понятия, а также базовые формы оригами.</a:t>
            </a:r>
          </a:p>
          <a:p>
            <a:r>
              <a:rPr lang="ru-RU" dirty="0" smtClean="0"/>
              <a:t>В дополнение ко всему у детей произошло значительно более активное развитие мелкой моторики рук и глазомера, что, несомненно, пригодится им в будущем на занятиях в школе. Они научились </a:t>
            </a:r>
            <a:r>
              <a:rPr lang="ru-RU" smtClean="0"/>
              <a:t>созданию изделий, </a:t>
            </a:r>
            <a:r>
              <a:rPr lang="ru-RU" dirty="0" smtClean="0"/>
              <a:t>выполненными в технике оригами; развили художественный вкус, творческие способности и фантазии; творческий подход к выполнению работы.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C4A-B3C9-4A26-8051-242BC27A4847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4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C4A-B3C9-4A26-8051-242BC27A4847}" type="datetime1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3739" y="2967335"/>
            <a:ext cx="629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До новых встреч!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secran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1412776"/>
            <a:ext cx="2957314" cy="2241644"/>
          </a:xfrm>
          <a:prstGeom prst="rect">
            <a:avLst/>
          </a:prstGeom>
        </p:spPr>
      </p:pic>
      <p:pic>
        <p:nvPicPr>
          <p:cNvPr id="8" name="Рисунок 7" descr="origami_cran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19" y="4365104"/>
            <a:ext cx="2636119" cy="2029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Японский журавлик- как молитва о «Спасении человека»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BF0000"/>
                </a:solidFill>
                <a:latin typeface="Arial" charset="0"/>
              </a:rPr>
              <a:t> </a:t>
            </a:r>
            <a:r>
              <a:rPr lang="ru-RU" dirty="0" smtClean="0"/>
              <a:t>Каждый японец и каждый, кто брался за оригами, знает историю </a:t>
            </a:r>
            <a:r>
              <a:rPr lang="ru-RU" dirty="0" err="1" smtClean="0"/>
              <a:t>Садако</a:t>
            </a:r>
            <a:r>
              <a:rPr lang="ru-RU" dirty="0" smtClean="0"/>
              <a:t>, девочки из Хиросимы, которая делала журавликов, веря, что это спасет ее от лучевой болезни. Кто-то сказал ей, что если она сделает тысячу журавликов, она поправится. </a:t>
            </a:r>
            <a:r>
              <a:rPr lang="ru-RU" dirty="0" err="1" smtClean="0"/>
              <a:t>Садако</a:t>
            </a:r>
            <a:r>
              <a:rPr lang="ru-RU" dirty="0" smtClean="0"/>
              <a:t> скоро поняла, что ей уже не станет лучше, она умрет. И тогда она стала дарить журавликов другим больным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- каждый журавлик, которого сворачивала маленькая </a:t>
            </a:r>
            <a:r>
              <a:rPr lang="ru-RU" dirty="0" err="1" smtClean="0"/>
              <a:t>Садако</a:t>
            </a:r>
            <a:r>
              <a:rPr lang="ru-RU" dirty="0" smtClean="0"/>
              <a:t>, был молитвой: молитвой о спасении человека. На Востоке журавль издавна символизирует жизнь и надежду. История двенадцатилетней </a:t>
            </a:r>
            <a:r>
              <a:rPr lang="ru-RU" dirty="0" err="1" smtClean="0"/>
              <a:t>Садако</a:t>
            </a:r>
            <a:r>
              <a:rPr lang="ru-RU" dirty="0" smtClean="0"/>
              <a:t> превратила фигурку журавля в символ совсем другого 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4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3140968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4330824" cy="57092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Чаще всего </a:t>
            </a:r>
            <a:r>
              <a:rPr lang="ru-RU" i="1" u="sng" dirty="0" smtClean="0">
                <a:solidFill>
                  <a:srgbClr val="663300"/>
                </a:solidFill>
              </a:rPr>
              <a:t>оригами</a:t>
            </a:r>
            <a:r>
              <a:rPr lang="ru-RU" i="1" dirty="0" smtClean="0">
                <a:solidFill>
                  <a:srgbClr val="663300"/>
                </a:solidFill>
              </a:rPr>
              <a:t> преподают детям в детских садах, начальной школе и различных кружках домов творчества. Целью таких занятий является не складывание как можно большего количества разнообразных фигурок, а развитие у детей целого ряда способностей и навыков.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IMG_14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404664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260648"/>
            <a:ext cx="6870700" cy="8477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sm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714375" y="3714750"/>
            <a:ext cx="2143125" cy="2286000"/>
            <a:chOff x="714348" y="3714752"/>
            <a:chExt cx="2143140" cy="2286016"/>
          </a:xfrm>
        </p:grpSpPr>
        <p:sp>
          <p:nvSpPr>
            <p:cNvPr id="8" name="Стрелка вниз 7"/>
            <p:cNvSpPr/>
            <p:nvPr/>
          </p:nvSpPr>
          <p:spPr>
            <a:xfrm>
              <a:off x="1571604" y="3714752"/>
              <a:ext cx="428628" cy="8572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4348" y="4643447"/>
              <a:ext cx="2143140" cy="1357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000" dirty="0">
                  <a:solidFill>
                    <a:srgbClr val="FF0000"/>
                  </a:solidFill>
                </a:rPr>
                <a:t>ОРИ</a:t>
              </a:r>
            </a:p>
            <a:p>
              <a:pPr algn="ctr" eaLnBrk="1" hangingPunct="1">
                <a:defRPr/>
              </a:pPr>
              <a:r>
                <a:rPr lang="ru-RU" sz="2000" dirty="0">
                  <a:solidFill>
                    <a:srgbClr val="FF0000"/>
                  </a:solidFill>
                </a:rPr>
                <a:t>(бумага)</a:t>
              </a:r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6156325" y="3644900"/>
            <a:ext cx="2071688" cy="2286000"/>
            <a:chOff x="5357818" y="3714752"/>
            <a:chExt cx="2071702" cy="2286016"/>
          </a:xfrm>
        </p:grpSpPr>
        <p:sp>
          <p:nvSpPr>
            <p:cNvPr id="11" name="Стрелка вниз 10"/>
            <p:cNvSpPr/>
            <p:nvPr/>
          </p:nvSpPr>
          <p:spPr>
            <a:xfrm>
              <a:off x="6072198" y="3714752"/>
              <a:ext cx="428628" cy="7858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57818" y="4643447"/>
              <a:ext cx="2071702" cy="1357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000" dirty="0" err="1">
                  <a:solidFill>
                    <a:srgbClr val="FF0000"/>
                  </a:solidFill>
                </a:rPr>
                <a:t>Ками</a:t>
              </a:r>
              <a:endParaRPr lang="ru-RU" sz="2000" dirty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r>
                <a:rPr lang="ru-RU" sz="2000" dirty="0">
                  <a:solidFill>
                    <a:srgbClr val="FF0000"/>
                  </a:solidFill>
                </a:rPr>
                <a:t>(складывание)</a:t>
              </a:r>
            </a:p>
          </p:txBody>
        </p:sp>
      </p:grpSp>
      <p:pic>
        <p:nvPicPr>
          <p:cNvPr id="13" name="Picture 11" descr="Японочка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3645024"/>
            <a:ext cx="1606550" cy="2520950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773238"/>
            <a:ext cx="1249362" cy="1439862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25" y="1773238"/>
            <a:ext cx="1270000" cy="143986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63688" y="116632"/>
            <a:ext cx="604867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Ори и </a:t>
            </a:r>
            <a:r>
              <a:rPr lang="ru-RU" sz="6600" b="1" dirty="0" err="1" smtClean="0">
                <a:ln/>
                <a:solidFill>
                  <a:schemeClr val="accent3"/>
                </a:solidFill>
              </a:rPr>
              <a:t>Ками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</a:rPr>
              <a:t>Оригами</a:t>
            </a:r>
            <a:r>
              <a:rPr lang="ru-RU" sz="1800" dirty="0" smtClean="0">
                <a:solidFill>
                  <a:srgbClr val="FF0000"/>
                </a:solidFill>
              </a:rPr>
              <a:t> –это вид деятельности, в котором задействованы обе руки, без доминирования какой-либо одной (как, например, при письме или рисовании) и без необходимости удерживания инструмента.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IMG_11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20072" y="2204864"/>
            <a:ext cx="3302496" cy="247687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50131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Оригами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очень полезный процесс для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астущего детского  организма, для гармоничного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формирования личности и, вместе с этим, увлекательное занятие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IMG_13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484784"/>
            <a:ext cx="2592288" cy="2924944"/>
          </a:xfrm>
          <a:prstGeom prst="rect">
            <a:avLst/>
          </a:prstGeom>
        </p:spPr>
      </p:pic>
    </p:spTree>
  </p:cSld>
  <p:clrMapOvr>
    <a:masterClrMapping/>
  </p:clrMapOvr>
  <p:transition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3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2132856"/>
            <a:ext cx="3402378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chemeClr val="accent3"/>
                </a:solidFill>
              </a:rPr>
              <a:t>Цель: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989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Развитие познавательных процессов как, восприятие, внимание, память, логическое мышление, интеллектуальное развитие и успешное обучение в школе.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Enigm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5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chemeClr val="accent3"/>
                </a:solidFill>
              </a:rPr>
              <a:t>Задачи: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Развитие творческих способностей, воображения, художественного вкуса в результате изготовления поделок в технике оригами;</a:t>
            </a:r>
          </a:p>
          <a:p>
            <a:pPr lvl="0"/>
            <a:r>
              <a:rPr lang="ru-RU" sz="2000" dirty="0" smtClean="0"/>
              <a:t>  Развитие уверенности в своих силах и способностях;</a:t>
            </a:r>
          </a:p>
          <a:p>
            <a:pPr lvl="0"/>
            <a:r>
              <a:rPr lang="ru-RU" sz="2000" dirty="0" smtClean="0"/>
              <a:t>  Развитие творческого воображения за счет использования дополнительных деталей;</a:t>
            </a:r>
          </a:p>
          <a:p>
            <a:pPr lvl="0"/>
            <a:r>
              <a:rPr lang="ru-RU" sz="2000" dirty="0" smtClean="0"/>
              <a:t>  Помочь приобрести знания, умения и навыки по складыванию базовых форм оригами; </a:t>
            </a:r>
          </a:p>
          <a:p>
            <a:pPr lvl="0"/>
            <a:r>
              <a:rPr lang="ru-RU" sz="2000" dirty="0" smtClean="0"/>
              <a:t>  Обучить навыкам самостоятельного складывания наиболее распространенных и простых в изготовлении моделей оригами;</a:t>
            </a:r>
          </a:p>
          <a:p>
            <a:pPr lvl="0"/>
            <a:r>
              <a:rPr lang="ru-RU" sz="2000" dirty="0" smtClean="0"/>
              <a:t>  Знакомство с основными геометрическими понятиями;</a:t>
            </a:r>
          </a:p>
          <a:p>
            <a:pPr lvl="0"/>
            <a:r>
              <a:rPr lang="ru-RU" sz="2000" dirty="0" smtClean="0"/>
              <a:t>  Развитие памяти, внимания, активизация мыслительных процессов;</a:t>
            </a:r>
          </a:p>
          <a:p>
            <a:pPr lvl="0"/>
            <a:r>
              <a:rPr lang="ru-RU" sz="2000" dirty="0" smtClean="0"/>
              <a:t>  Работа по схемам. </a:t>
            </a:r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474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700" b="1" cap="none" dirty="0" smtClean="0">
                <a:ln/>
                <a:solidFill>
                  <a:schemeClr val="accent3"/>
                </a:solidFill>
              </a:rPr>
              <a:t>Планирование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715200" cy="6237312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Сентябрь:</a:t>
            </a:r>
          </a:p>
          <a:p>
            <a:r>
              <a:rPr lang="ru-RU" sz="1200" u="sng" dirty="0" smtClean="0"/>
              <a:t>1. «Кораблик»</a:t>
            </a:r>
          </a:p>
          <a:p>
            <a:r>
              <a:rPr lang="ru-RU" sz="1200" dirty="0" smtClean="0"/>
              <a:t>Материал: белая бумага квадратной формы размером 20х20 см, фломастеры.</a:t>
            </a:r>
          </a:p>
          <a:p>
            <a:r>
              <a:rPr lang="ru-RU" sz="1200" dirty="0" smtClean="0"/>
              <a:t>Цель:</a:t>
            </a:r>
          </a:p>
          <a:p>
            <a:r>
              <a:rPr lang="ru-RU" sz="1200" dirty="0" smtClean="0"/>
              <a:t>1.Умение сгибать лист квадратной формы по горизонтальным и вертикальным осям.</a:t>
            </a:r>
          </a:p>
          <a:p>
            <a:r>
              <a:rPr lang="ru-RU" sz="1200" dirty="0" smtClean="0"/>
              <a:t>2.Учить сгибать все 4 угла в середине квадрата, переворачивать заготовку до получения «карманов».</a:t>
            </a:r>
          </a:p>
          <a:p>
            <a:r>
              <a:rPr lang="ru-RU" sz="1200" dirty="0" smtClean="0"/>
              <a:t>Развивать стремление к самостоятельным действиям, доведение дела до конца.</a:t>
            </a:r>
          </a:p>
          <a:p>
            <a:r>
              <a:rPr lang="ru-RU" sz="1200" u="sng" dirty="0" smtClean="0"/>
              <a:t>2. «Медведь»</a:t>
            </a:r>
          </a:p>
          <a:p>
            <a:r>
              <a:rPr lang="ru-RU" sz="1200" dirty="0" smtClean="0"/>
              <a:t>Материал: Раздаточный –коричневые квадратные листы бумаги размером 15/15 см, клей.</a:t>
            </a:r>
          </a:p>
          <a:p>
            <a:r>
              <a:rPr lang="ru-RU" sz="1200" dirty="0" smtClean="0"/>
              <a:t>Цель:</a:t>
            </a:r>
          </a:p>
          <a:p>
            <a:r>
              <a:rPr lang="ru-RU" sz="1200" dirty="0" smtClean="0"/>
              <a:t>1.Закреплять умение пользоваться приемом «косынка», находить  середину треугольника, перегибать получившийся треугольник на себя, опускать боковые стороны к линии перегиба.</a:t>
            </a:r>
          </a:p>
          <a:p>
            <a:r>
              <a:rPr lang="ru-RU" sz="1200" dirty="0" smtClean="0"/>
              <a:t>2.Учить совмещать нижние стороны с нижней стороной, вгибать нижние углы  внутрь.</a:t>
            </a:r>
          </a:p>
          <a:p>
            <a:r>
              <a:rPr lang="ru-RU" sz="1200" u="sng" dirty="0" smtClean="0"/>
              <a:t>3. «Снежинка»</a:t>
            </a:r>
          </a:p>
          <a:p>
            <a:r>
              <a:rPr lang="ru-RU" sz="1200" dirty="0" smtClean="0"/>
              <a:t>Материал: 6 квадратов синего цвета, 6 квадратов белого цвета, клей, ножницы.</a:t>
            </a:r>
          </a:p>
          <a:p>
            <a:r>
              <a:rPr lang="ru-RU" sz="1200" dirty="0" smtClean="0"/>
              <a:t>Цель:</a:t>
            </a:r>
          </a:p>
          <a:p>
            <a:r>
              <a:rPr lang="ru-RU" sz="1200" dirty="0" smtClean="0"/>
              <a:t>1.Продолжать учить детей пользоваться базовой формой «воздушный змей».</a:t>
            </a:r>
          </a:p>
          <a:p>
            <a:r>
              <a:rPr lang="ru-RU" sz="1200" dirty="0" smtClean="0"/>
              <a:t>2.Закреплять умение соединять детали попарно и склеивать их, закреплять детали на основе.</a:t>
            </a:r>
          </a:p>
          <a:p>
            <a:r>
              <a:rPr lang="ru-RU" sz="1200" dirty="0" smtClean="0"/>
              <a:t>3.Уметь пользоваться условными обозначениями и папками схемами.</a:t>
            </a:r>
          </a:p>
          <a:p>
            <a:r>
              <a:rPr lang="ru-RU" sz="1200" dirty="0" smtClean="0"/>
              <a:t> </a:t>
            </a:r>
            <a:r>
              <a:rPr lang="ru-RU" sz="1200" u="sng" dirty="0" smtClean="0"/>
              <a:t>4.“Лягушонка”</a:t>
            </a:r>
          </a:p>
          <a:p>
            <a:r>
              <a:rPr lang="ru-RU" sz="1200" dirty="0" smtClean="0"/>
              <a:t>Материал: цветная бумага зеленого цвета, квадратной формы, размером 14х14 см.; фломастеры для рисования глаз.</a:t>
            </a:r>
          </a:p>
          <a:p>
            <a:r>
              <a:rPr lang="ru-RU" sz="1200" dirty="0" smtClean="0"/>
              <a:t>Цель:</a:t>
            </a:r>
          </a:p>
          <a:p>
            <a:r>
              <a:rPr lang="ru-RU" sz="1200" dirty="0" smtClean="0"/>
              <a:t>1.Учить сгибать бумагу по базовой форме «косынка», совмещая противоположные углы, четко проглаживая сгибы.</a:t>
            </a:r>
          </a:p>
          <a:p>
            <a:r>
              <a:rPr lang="ru-RU" sz="1200" dirty="0" smtClean="0"/>
              <a:t>2.Уметь пользоваться условными обозначениями и папками схемами.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7631-E687-4D94-8CF3-ADA7937EF7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1223</Words>
  <Application>Microsoft Office PowerPoint</Application>
  <PresentationFormat>Экран (4:3)</PresentationFormat>
  <Paragraphs>196</Paragraphs>
  <Slides>27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Оригами</vt:lpstr>
      <vt:lpstr>Японский журавлик- как молитва о «Спасении человека» </vt:lpstr>
      <vt:lpstr>Слайд 4</vt:lpstr>
      <vt:lpstr>Слайд 5</vt:lpstr>
      <vt:lpstr>Оригами –это вид деятельности, в котором задействованы обе руки, без доминирования какой-либо одной (как, например, при письме или рисовании) и без необходимости удерживания инструмента.</vt:lpstr>
      <vt:lpstr>Цель: </vt:lpstr>
      <vt:lpstr>Задачи: </vt:lpstr>
      <vt:lpstr>Планирование </vt:lpstr>
      <vt:lpstr>Условные обозначения, используемые в схемах оригами для наших моделей в детском саду</vt:lpstr>
      <vt:lpstr> Простые базовые формы</vt:lpstr>
      <vt:lpstr> Средние базовые формы</vt:lpstr>
      <vt:lpstr>Папки схемы </vt:lpstr>
      <vt:lpstr>Материалы и инструменты, необходимые для успешных занятий</vt:lpstr>
      <vt:lpstr>Стихи, частушки, песни о оригами</vt:lpstr>
      <vt:lpstr>Слайд 16</vt:lpstr>
      <vt:lpstr>Слайд 17</vt:lpstr>
      <vt:lpstr>Пальчиковая гимнастика</vt:lpstr>
      <vt:lpstr>Творим своими руками</vt:lpstr>
      <vt:lpstr> Коллективные работы </vt:lpstr>
      <vt:lpstr>Слайд 21</vt:lpstr>
      <vt:lpstr>Слайд 22</vt:lpstr>
      <vt:lpstr>Открытая совместная деятельность по «Оригами» с родителями </vt:lpstr>
      <vt:lpstr>Слайд 24</vt:lpstr>
      <vt:lpstr>Библиографический список</vt:lpstr>
      <vt:lpstr>Итог работы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2012-01-22T05:09:51Z</dcterms:created>
  <dcterms:modified xsi:type="dcterms:W3CDTF">2013-02-24T04:35:24Z</dcterms:modified>
</cp:coreProperties>
</file>