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86" r:id="rId2"/>
    <p:sldId id="285" r:id="rId3"/>
    <p:sldId id="275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20" autoAdjust="0"/>
  </p:normalViewPr>
  <p:slideViewPr>
    <p:cSldViewPr>
      <p:cViewPr varScale="1">
        <p:scale>
          <a:sx n="75" d="100"/>
          <a:sy n="75" d="100"/>
        </p:scale>
        <p:origin x="-7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2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4.5196367070325524E-2"/>
          <c:y val="6.3898887639045193E-2"/>
          <c:w val="0.708286546203861"/>
          <c:h val="0.8565310586176733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 уровень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начало года</c:v>
                </c:pt>
                <c:pt idx="1">
                  <c:v>конец года</c:v>
                </c:pt>
              </c:strCache>
            </c:strRef>
          </c:cat>
          <c:val>
            <c:numRef>
              <c:f>Лист1!$B$2:$B$3</c:f>
              <c:numCache>
                <c:formatCode>dd/mmm</c:formatCode>
                <c:ptCount val="2"/>
                <c:pt idx="0" formatCode="General">
                  <c:v>61.7</c:v>
                </c:pt>
                <c:pt idx="1">
                  <c:v>3.2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уровень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Лист1!$A$2:$A$3</c:f>
              <c:strCache>
                <c:ptCount val="2"/>
                <c:pt idx="0">
                  <c:v>начало года</c:v>
                </c:pt>
                <c:pt idx="1">
                  <c:v>конец года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34.4</c:v>
                </c:pt>
                <c:pt idx="1">
                  <c:v>72.8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 уровень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Лист1!$A$2:$A$3</c:f>
              <c:strCache>
                <c:ptCount val="2"/>
                <c:pt idx="0">
                  <c:v>начало года</c:v>
                </c:pt>
                <c:pt idx="1">
                  <c:v>конец года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3.9</c:v>
                </c:pt>
                <c:pt idx="1">
                  <c:v>24</c:v>
                </c:pt>
              </c:numCache>
            </c:numRef>
          </c:val>
        </c:ser>
        <c:axId val="58693120"/>
        <c:axId val="58694656"/>
      </c:barChart>
      <c:catAx>
        <c:axId val="58693120"/>
        <c:scaling>
          <c:orientation val="minMax"/>
        </c:scaling>
        <c:axPos val="b"/>
        <c:tickLblPos val="nextTo"/>
        <c:crossAx val="58694656"/>
        <c:crosses val="autoZero"/>
        <c:auto val="1"/>
        <c:lblAlgn val="ctr"/>
        <c:lblOffset val="100"/>
      </c:catAx>
      <c:valAx>
        <c:axId val="58694656"/>
        <c:scaling>
          <c:orientation val="minMax"/>
        </c:scaling>
        <c:axPos val="l"/>
        <c:majorGridlines/>
        <c:numFmt formatCode="General" sourceLinked="1"/>
        <c:tickLblPos val="nextTo"/>
        <c:crossAx val="5869312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B3650-FD52-4084-B462-43EDEC9399E5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5758C-AFF6-4FCD-983F-882CD86F31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5758C-AFF6-4FCD-983F-882CD86F316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4104456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rgbClr val="FF0000"/>
                </a:solidFill>
              </a:rPr>
              <a:t>Инновационность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Инновационный педагог может добиться качественно новых результатов в работе с детьми, используя современные образовательные технологии, такие как информационно-коммуникативные технологии.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7544" y="4437112"/>
            <a:ext cx="2657143" cy="1933333"/>
          </a:xfrm>
          <a:prstGeom prst="rect">
            <a:avLst/>
          </a:prstGeom>
          <a:noFill/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868144" y="4437112"/>
            <a:ext cx="2299395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Результативность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544" y="1124744"/>
            <a:ext cx="8219256" cy="523018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r>
              <a:rPr lang="ru-RU" sz="2800" dirty="0" smtClean="0"/>
              <a:t>Итоговые результаты мониторинга уровня развития интегративных качеств </a:t>
            </a:r>
          </a:p>
          <a:p>
            <a:pPr algn="ctr">
              <a:buNone/>
            </a:pPr>
            <a:r>
              <a:rPr lang="ru-RU" sz="2800" dirty="0" smtClean="0"/>
              <a:t>за  2012-2013 учебный год.</a:t>
            </a:r>
          </a:p>
          <a:p>
            <a:pPr algn="ctr">
              <a:buNone/>
            </a:pP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979712" y="2636912"/>
          <a:ext cx="6048672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59632" y="188640"/>
            <a:ext cx="6840760" cy="1800200"/>
          </a:xfrm>
          <a:noFill/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Моё хобби.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Творчество в моей жизни присутствует не только на работе, но и дома. В свободные минуты отдыха занимаюсь своим любимым делом – леплю из соленого теста.</a:t>
            </a:r>
            <a:endParaRPr lang="ru-RU" sz="24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098" name="Picture 2" descr="http://cs316331.vk.me/v316331789/414/1SlxH7G42JY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635896" y="2060848"/>
            <a:ext cx="1814661" cy="2419549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4100" name="Picture 4" descr="http://cs317018.vk.me/v317018789/8f1/kCX2OyGkrMQ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79512" y="2132856"/>
            <a:ext cx="2944789" cy="2208592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635896" y="4221088"/>
            <a:ext cx="1814527" cy="24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4103" name="Picture 7" descr="http://masterpodelok.ru/wp-content/uploads/2012/02/62819529_1282033935_Izobrazhenie_059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179512" y="4437112"/>
            <a:ext cx="2930691" cy="2198018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4105" name="Picture 9" descr="http://img0.liveinternet.ru/images/attach/c/5/87/452/87452786_att_27112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6084168" y="2132856"/>
            <a:ext cx="2803071" cy="2102303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4107" name="Picture 11" descr="http://www.img3.imgbb.ru/d/2/9/d2986d9528d87f5dc79a77677ff578b9_71757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6084168" y="4365104"/>
            <a:ext cx="2825002" cy="1895891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2820</TotalTime>
  <Words>18</Words>
  <Application>Microsoft Office PowerPoint</Application>
  <PresentationFormat>Экран (4:3)</PresentationFormat>
  <Paragraphs>6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Поток</vt:lpstr>
      <vt:lpstr>Инновационность Инновационный педагог может добиться качественно новых результатов в работе с детьми, используя современные образовательные технологии, такие как информационно-коммуникативные технологии.    </vt:lpstr>
      <vt:lpstr>Результативность</vt:lpstr>
      <vt:lpstr>Моё хобби. Творчество в моей жизни присутствует не только на работе, но и дома. В свободные минуты отдыха занимаюсь своим любимым делом – леплю из соленого теста.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Визитная карточка</dc:title>
  <dc:creator>Светлана</dc:creator>
  <cp:lastModifiedBy>Андрей</cp:lastModifiedBy>
  <cp:revision>175</cp:revision>
  <dcterms:modified xsi:type="dcterms:W3CDTF">2014-12-23T12:44:40Z</dcterms:modified>
</cp:coreProperties>
</file>