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9" r:id="rId3"/>
    <p:sldId id="258" r:id="rId4"/>
    <p:sldId id="266" r:id="rId5"/>
    <p:sldId id="267" r:id="rId6"/>
    <p:sldId id="263" r:id="rId7"/>
    <p:sldId id="265" r:id="rId8"/>
    <p:sldId id="269" r:id="rId9"/>
    <p:sldId id="272" r:id="rId10"/>
    <p:sldId id="275" r:id="rId11"/>
    <p:sldId id="288" r:id="rId12"/>
    <p:sldId id="277" r:id="rId13"/>
    <p:sldId id="279" r:id="rId14"/>
    <p:sldId id="289" r:id="rId15"/>
    <p:sldId id="280" r:id="rId16"/>
    <p:sldId id="281" r:id="rId17"/>
    <p:sldId id="290" r:id="rId18"/>
    <p:sldId id="283" r:id="rId19"/>
    <p:sldId id="284" r:id="rId20"/>
    <p:sldId id="291" r:id="rId21"/>
    <p:sldId id="285" r:id="rId22"/>
    <p:sldId id="286" r:id="rId23"/>
    <p:sldId id="292" r:id="rId24"/>
    <p:sldId id="295" r:id="rId25"/>
    <p:sldId id="293" r:id="rId26"/>
    <p:sldId id="287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 varScale="1">
        <p:scale>
          <a:sx n="62" d="100"/>
          <a:sy n="62" d="100"/>
        </p:scale>
        <p:origin x="-159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1950 год</c:v>
                </c:pt>
                <c:pt idx="1">
                  <c:v>2000 год</c:v>
                </c:pt>
                <c:pt idx="2">
                  <c:v>2012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0.06</c:v>
                </c:pt>
                <c:pt idx="1">
                  <c:v>0.3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29792"/>
        <c:axId val="60494208"/>
      </c:barChart>
      <c:catAx>
        <c:axId val="4532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60494208"/>
        <c:crosses val="autoZero"/>
        <c:auto val="1"/>
        <c:lblAlgn val="ctr"/>
        <c:lblOffset val="100"/>
        <c:noMultiLvlLbl val="0"/>
      </c:catAx>
      <c:valAx>
        <c:axId val="60494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32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A1D0-529B-4C3D-BB62-FC5C9915CD18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3742-E424-40DA-A8FC-FBD98D45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53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6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1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8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1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8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3742-E424-40DA-A8FC-FBD98D45D7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C22F946-0458-427B-895C-F7DBBFC8D084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A44AA4-ECAB-4A17-A26A-8F6E0327AA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9&amp;text=%D0%B0%D0%BD%D0%B8%D0%BC%D0%B0%D1%88%D0%BA%D0%B0%20%D0%B4%D0%B5%D1%82%D0%B8&amp;img_url=http://www.yoursmileys.ru/tsmile/school/t10011.gif&amp;pos=270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012399">
            <a:off x="-605210" y="997012"/>
            <a:ext cx="8638728" cy="206403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ДИСГРАФИЯ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47131"/>
            <a:ext cx="4536504" cy="4581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229200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Горская Алла Григорьевна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6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Смешиваются следующие фонемы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777"/>
            <a:ext cx="8686800" cy="544522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96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обозначающие звонкие - глухие   согласные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(Б-П; В-Ф; Д-Т; Ж-Ш и т.д.),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9600" b="1" dirty="0" smtClean="0"/>
              <a:t>(С-Ш; З-Ж и т.д.),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Аффрикаты и компоненты входящие в их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>
                <a:solidFill>
                  <a:srgbClr val="0000FF"/>
                </a:solidFill>
              </a:rPr>
              <a:t> </a:t>
            </a:r>
            <a:r>
              <a:rPr lang="ru-RU" sz="9600" b="1" dirty="0" smtClean="0">
                <a:solidFill>
                  <a:srgbClr val="0000FF"/>
                </a:solidFill>
              </a:rPr>
              <a:t>    состав       </a:t>
            </a:r>
            <a:r>
              <a:rPr lang="ru-RU" sz="9600" dirty="0" smtClean="0">
                <a:solidFill>
                  <a:srgbClr val="0000FF"/>
                </a:solidFill>
              </a:rPr>
              <a:t> </a:t>
            </a:r>
            <a:r>
              <a:rPr lang="ru-RU" sz="9600" b="1" dirty="0" smtClean="0"/>
              <a:t>(Ч-Щ; Ч-ТЬ; Ц-Т; Ц-С и т.д.).</a:t>
            </a:r>
            <a:endParaRPr lang="ru-RU" sz="9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Звуки    </a:t>
            </a:r>
            <a:r>
              <a:rPr lang="ru-RU" sz="9600" b="1" dirty="0" smtClean="0">
                <a:solidFill>
                  <a:schemeClr val="tx1"/>
                </a:solidFill>
              </a:rPr>
              <a:t>( Р – Л; й – Ль)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/>
              <a:t>                        "</a:t>
            </a:r>
            <a:r>
              <a:rPr lang="ru-RU" sz="9600" b="1" dirty="0" err="1" smtClean="0"/>
              <a:t>писмо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лубит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больит</a:t>
            </a:r>
            <a:r>
              <a:rPr lang="ru-RU" sz="9600" b="1" dirty="0" smtClean="0"/>
              <a:t>"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914" y="1659656"/>
            <a:ext cx="2214240" cy="3497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7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Образец письма при акустической </a:t>
            </a:r>
            <a:r>
              <a:rPr lang="ru-RU" sz="3200" dirty="0" err="1" smtClean="0">
                <a:solidFill>
                  <a:srgbClr val="C00000"/>
                </a:solidFill>
              </a:rPr>
              <a:t>дисграфии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0" name="Picture 2" descr="C:\Users\Admin\Desktop\Дисграфия фото\рис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343"/>
            <a:ext cx="8856984" cy="52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8000"/>
                </a:solidFill>
              </a:rPr>
              <a:t>2. </a:t>
            </a:r>
            <a:r>
              <a:rPr lang="ru-RU" sz="4900" b="1" i="1" dirty="0" err="1" smtClean="0">
                <a:solidFill>
                  <a:srgbClr val="008000"/>
                </a:solidFill>
              </a:rPr>
              <a:t>Артикуляторно-акустическая</a:t>
            </a:r>
            <a:r>
              <a:rPr lang="ru-RU" sz="4900" b="1" i="1" dirty="0" smtClean="0">
                <a:solidFill>
                  <a:srgbClr val="008000"/>
                </a:solidFill>
              </a:rPr>
              <a:t> форма </a:t>
            </a:r>
            <a:r>
              <a:rPr lang="ru-RU" sz="4900" b="1" i="1" dirty="0" err="1" smtClean="0">
                <a:solidFill>
                  <a:srgbClr val="008000"/>
                </a:solidFill>
              </a:rPr>
              <a:t>дисграфии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843463" cy="53038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cs typeface="Times New Roman" pitchFamily="18" charset="0"/>
              </a:rPr>
              <a:t>Ребенок пишет так, как  произносит,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cs typeface="Times New Roman" pitchFamily="18" charset="0"/>
              </a:rPr>
              <a:t>то есть отражает своё дефектное произношение на письме,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cs typeface="Times New Roman" pitchFamily="18" charset="0"/>
              </a:rPr>
              <a:t>опора на неправильное проговаривание. (пишет так, как произносит)</a:t>
            </a:r>
          </a:p>
          <a:p>
            <a:pPr eaLnBrk="1" hangingPunct="1"/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44886"/>
            <a:ext cx="3563888" cy="49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</a:rPr>
              <a:t>замена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94116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Р-Л,                          С-Ш,                        Ж-З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Р</a:t>
            </a:r>
            <a:r>
              <a:rPr lang="ru-RU" b="1" dirty="0" smtClean="0">
                <a:solidFill>
                  <a:srgbClr val="0000FF"/>
                </a:solidFill>
              </a:rPr>
              <a:t>ак – </a:t>
            </a: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ак              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тол – </a:t>
            </a:r>
            <a:r>
              <a:rPr lang="ru-RU" b="1" dirty="0" err="1" smtClean="0">
                <a:solidFill>
                  <a:srgbClr val="FF0000"/>
                </a:solidFill>
              </a:rPr>
              <a:t>ш</a:t>
            </a:r>
            <a:r>
              <a:rPr lang="ru-RU" b="1" dirty="0" err="1" smtClean="0">
                <a:solidFill>
                  <a:srgbClr val="0000FF"/>
                </a:solidFill>
              </a:rPr>
              <a:t>тол</a:t>
            </a:r>
            <a:r>
              <a:rPr lang="ru-RU" b="1" dirty="0" smtClean="0">
                <a:solidFill>
                  <a:srgbClr val="0000FF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ук –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err="1" smtClean="0">
                <a:solidFill>
                  <a:srgbClr val="0000FF"/>
                </a:solidFill>
              </a:rPr>
              <a:t>ук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ковё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 – </a:t>
            </a:r>
            <a:r>
              <a:rPr lang="ru-RU" b="1" dirty="0" err="1" smtClean="0">
                <a:solidFill>
                  <a:srgbClr val="0000FF"/>
                </a:solidFill>
              </a:rPr>
              <a:t>ковё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кала – 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0000FF"/>
                </a:solidFill>
              </a:rPr>
              <a:t>кала     ко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а - ко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0000FF"/>
                </a:solidFill>
              </a:rPr>
              <a:t>а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Щ-Ч                                               Т-Ч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щ</a:t>
            </a:r>
            <a:r>
              <a:rPr lang="ru-RU" b="1" dirty="0" smtClean="0">
                <a:solidFill>
                  <a:srgbClr val="0000FF"/>
                </a:solidFill>
              </a:rPr>
              <a:t>енок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енок</a:t>
            </a:r>
            <a:r>
              <a:rPr lang="ru-RU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радь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ра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ь</a:t>
            </a:r>
            <a:endParaRPr lang="ru-RU" b="1" dirty="0" smtClean="0">
              <a:solidFill>
                <a:srgbClr val="0000FF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Ц-С                                                Ц-Т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ыплёнок – </a:t>
            </a:r>
            <a:r>
              <a:rPr lang="ru-RU" b="1" dirty="0" err="1" smtClean="0">
                <a:solidFill>
                  <a:srgbClr val="FF0000"/>
                </a:solidFill>
              </a:rPr>
              <a:t>с</a:t>
            </a:r>
            <a:r>
              <a:rPr lang="ru-RU" b="1" dirty="0" err="1" smtClean="0">
                <a:solidFill>
                  <a:srgbClr val="0000FF"/>
                </a:solidFill>
              </a:rPr>
              <a:t>ыплёнок</a:t>
            </a:r>
            <a:r>
              <a:rPr lang="ru-RU" b="1" dirty="0" smtClean="0">
                <a:solidFill>
                  <a:srgbClr val="0000FF"/>
                </a:solidFill>
              </a:rPr>
              <a:t>        рукави</a:t>
            </a: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 - </a:t>
            </a:r>
            <a:r>
              <a:rPr lang="ru-RU" b="1" dirty="0" err="1" smtClean="0">
                <a:solidFill>
                  <a:srgbClr val="0000FF"/>
                </a:solidFill>
              </a:rPr>
              <a:t>рукави</a:t>
            </a:r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0000FF"/>
                </a:solidFill>
              </a:rPr>
              <a:t>ы</a:t>
            </a:r>
            <a:endParaRPr lang="ru-RU" b="1" dirty="0" smtClean="0">
              <a:solidFill>
                <a:srgbClr val="0000FF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П-Б  </a:t>
            </a:r>
            <a:r>
              <a:rPr lang="ru-RU" b="1" dirty="0" smtClean="0">
                <a:solidFill>
                  <a:srgbClr val="0000FF"/>
                </a:solidFill>
              </a:rPr>
              <a:t>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б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 –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лик, </a:t>
            </a:r>
            <a:r>
              <a:rPr lang="ru-RU" b="1" dirty="0" err="1" smtClean="0">
                <a:solidFill>
                  <a:srgbClr val="FF0000"/>
                </a:solidFill>
              </a:rPr>
              <a:t>б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58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 smtClean="0">
                <a:solidFill>
                  <a:srgbClr val="C00000"/>
                </a:solidFill>
              </a:rPr>
              <a:t>бразец письма при </a:t>
            </a:r>
            <a:r>
              <a:rPr lang="ru-RU" sz="2800" dirty="0" err="1" smtClean="0">
                <a:solidFill>
                  <a:srgbClr val="C00000"/>
                </a:solidFill>
              </a:rPr>
              <a:t>артикуляторно</a:t>
            </a:r>
            <a:r>
              <a:rPr lang="ru-RU" sz="2800" dirty="0" smtClean="0">
                <a:solidFill>
                  <a:srgbClr val="C00000"/>
                </a:solidFill>
              </a:rPr>
              <a:t>-акустической </a:t>
            </a:r>
            <a:r>
              <a:rPr lang="ru-RU" sz="2800" dirty="0" err="1" smtClean="0">
                <a:solidFill>
                  <a:srgbClr val="C00000"/>
                </a:solidFill>
              </a:rPr>
              <a:t>дисграфии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esktop\Дисграфия фото\Ри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3. </a:t>
            </a:r>
            <a:r>
              <a:rPr lang="ru-RU" b="1" i="1" dirty="0" err="1" smtClean="0">
                <a:solidFill>
                  <a:srgbClr val="C00000"/>
                </a:solidFill>
              </a:rPr>
              <a:t>Дисграфия</a:t>
            </a:r>
            <a:r>
              <a:rPr lang="ru-RU" b="1" i="1" dirty="0" smtClean="0">
                <a:solidFill>
                  <a:srgbClr val="C00000"/>
                </a:solidFill>
              </a:rPr>
              <a:t> на почве нарушения                  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языкового анализа и синтеза.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51352"/>
            <a:ext cx="7408333" cy="402997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Причина ее возникновения 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затруднения при делении предложений на слова,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слов на слоги, звуки. </a:t>
            </a:r>
          </a:p>
          <a:p>
            <a:pPr eaLnBrk="1" hangingPunct="1"/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http://veselajashkola.ru/wp-content/uploads/2011/10/shkolnye_kartinki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02" y="3429000"/>
            <a:ext cx="31135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Ошибки  анализа и синтеза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752"/>
            <a:ext cx="8686800" cy="515719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1. </a:t>
            </a:r>
            <a:r>
              <a:rPr lang="ru-RU" sz="2800" dirty="0" err="1" smtClean="0"/>
              <a:t>Несформированность</a:t>
            </a:r>
            <a:r>
              <a:rPr lang="ru-RU" sz="2800" dirty="0" smtClean="0"/>
              <a:t> анализа предложения на слова (запись целого предложения в виде одного) «</a:t>
            </a:r>
            <a:r>
              <a:rPr lang="ru-RU" sz="2800" dirty="0" err="1" smtClean="0"/>
              <a:t>цвтыстятстле</a:t>
            </a:r>
            <a:r>
              <a:rPr lang="ru-RU" sz="2800" dirty="0" smtClean="0"/>
              <a:t>» вместо «цветы стоят на столе»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2. </a:t>
            </a:r>
            <a:r>
              <a:rPr lang="ru-RU" sz="2800" dirty="0" err="1" smtClean="0"/>
              <a:t>Несформированность</a:t>
            </a:r>
            <a:r>
              <a:rPr lang="ru-RU" sz="2800" dirty="0" smtClean="0"/>
              <a:t> деления слов на слоги: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  - пропуск слогов («моток» вместо «молоток»);                  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  - добавление лишних слогов («</a:t>
            </a:r>
            <a:r>
              <a:rPr lang="ru-RU" sz="2800" dirty="0" err="1" smtClean="0"/>
              <a:t>молототок</a:t>
            </a:r>
            <a:r>
              <a:rPr lang="ru-RU" sz="2800" dirty="0" smtClean="0"/>
              <a:t>»)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  - перестановка слогов («</a:t>
            </a:r>
            <a:r>
              <a:rPr lang="ru-RU" sz="2800" dirty="0" err="1" smtClean="0"/>
              <a:t>мотолок</a:t>
            </a:r>
            <a:r>
              <a:rPr lang="ru-RU" sz="2800" dirty="0" smtClean="0"/>
              <a:t>»);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3. </a:t>
            </a:r>
            <a:r>
              <a:rPr lang="ru-RU" sz="2800" dirty="0" err="1" smtClean="0"/>
              <a:t>Несформированность</a:t>
            </a:r>
            <a:r>
              <a:rPr lang="ru-RU" sz="2800" dirty="0" smtClean="0"/>
              <a:t> деления слов на звуки: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  - пропуски гласных букв («</a:t>
            </a:r>
            <a:r>
              <a:rPr lang="ru-RU" sz="2800" dirty="0" err="1" smtClean="0"/>
              <a:t>трктор</a:t>
            </a:r>
            <a:r>
              <a:rPr lang="ru-RU" sz="2800" dirty="0" smtClean="0"/>
              <a:t>» - «трактор»)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  - вставка лишних букв («</a:t>
            </a:r>
            <a:r>
              <a:rPr lang="ru-RU" sz="2800" dirty="0" err="1" smtClean="0"/>
              <a:t>стлол</a:t>
            </a:r>
            <a:r>
              <a:rPr lang="ru-RU" sz="2800" dirty="0" smtClean="0"/>
              <a:t>» – «стол»);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  - перестановка букв («</a:t>
            </a:r>
            <a:r>
              <a:rPr lang="ru-RU" sz="2800" dirty="0" err="1" smtClean="0"/>
              <a:t>турба</a:t>
            </a:r>
            <a:r>
              <a:rPr lang="ru-RU" sz="2800" dirty="0" smtClean="0"/>
              <a:t>» – «труба»)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93790"/>
            <a:ext cx="1381147" cy="33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Образец письма при </a:t>
            </a:r>
            <a:r>
              <a:rPr lang="ru-RU" sz="3200" dirty="0" err="1" smtClean="0">
                <a:solidFill>
                  <a:srgbClr val="C00000"/>
                </a:solidFill>
              </a:rPr>
              <a:t>дисграфии</a:t>
            </a:r>
            <a:r>
              <a:rPr lang="ru-RU" sz="3200" dirty="0" smtClean="0">
                <a:solidFill>
                  <a:srgbClr val="C00000"/>
                </a:solidFill>
              </a:rPr>
              <a:t> на почве </a:t>
            </a:r>
            <a:r>
              <a:rPr lang="ru-RU" sz="3200" dirty="0" err="1" smtClean="0">
                <a:solidFill>
                  <a:srgbClr val="C00000"/>
                </a:solidFill>
              </a:rPr>
              <a:t>несформированности</a:t>
            </a:r>
            <a:r>
              <a:rPr lang="ru-RU" sz="3200" dirty="0" smtClean="0">
                <a:solidFill>
                  <a:srgbClr val="C00000"/>
                </a:solidFill>
              </a:rPr>
              <a:t> анализа и синтеза речевого потока.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Дисграфия фото\Рис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" y="1772815"/>
            <a:ext cx="9029675" cy="4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C00000"/>
                </a:solidFill>
              </a:rPr>
              <a:t>4. Оптическая </a:t>
            </a:r>
            <a:r>
              <a:rPr lang="ru-RU" sz="5400" b="1" i="1" dirty="0" err="1" smtClean="0">
                <a:solidFill>
                  <a:srgbClr val="C00000"/>
                </a:solidFill>
              </a:rPr>
              <a:t>дисграфия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r>
              <a:rPr lang="ru-RU" b="1" i="1" dirty="0" smtClean="0">
                <a:solidFill>
                  <a:srgbClr val="0080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87275"/>
            <a:ext cx="8686800" cy="388937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Связан с трудностью усвоения ребенком зрительных образов букв, многие из которых кажутся ему одинаковыми. Корни этих трудностей чаще всего уходят в дошкольный возраст и связаны с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несформированностью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у него зрительно-пространственных представлений.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роявляется в        заменах и искажениях букв на письме.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 eaLnBrk="1" hangingPunct="1"/>
            <a:endParaRPr lang="ru-RU" sz="28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727351"/>
            <a:ext cx="2483768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Ошибки, наиболее часто         </a:t>
            </a:r>
            <a:r>
              <a:rPr lang="ru-RU" sz="1600" b="1" dirty="0" smtClean="0">
                <a:solidFill>
                  <a:srgbClr val="008000"/>
                </a:solidFill>
              </a:rPr>
              <a:t>   </a:t>
            </a:r>
            <a:r>
              <a:rPr lang="ru-RU" b="1" dirty="0" smtClean="0">
                <a:solidFill>
                  <a:srgbClr val="008000"/>
                </a:solidFill>
              </a:rPr>
              <a:t>встречающиеся на письме при оптической </a:t>
            </a:r>
            <a:r>
              <a:rPr lang="ru-RU" b="1" dirty="0" err="1" smtClean="0">
                <a:solidFill>
                  <a:srgbClr val="008000"/>
                </a:solidFill>
              </a:rPr>
              <a:t>дисграфии</a:t>
            </a:r>
            <a:r>
              <a:rPr lang="ru-RU" b="1" u="sng" dirty="0" smtClean="0">
                <a:solidFill>
                  <a:srgbClr val="008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44675"/>
            <a:ext cx="8964612" cy="452596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букв, состоящих из разного количества одинаковых элементов 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b="1" dirty="0" smtClean="0"/>
              <a:t>    и-ш; ц-щ; п-т; л-м.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похожих, но по-разному расположенных в пространстве элементов букв, что в итоге приводит к замене самих этих букв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b="1" dirty="0" smtClean="0"/>
              <a:t>    в-д; б-д; ш-т.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Пропуски, не дописывание  элементов букв  </a:t>
            </a:r>
            <a:r>
              <a:rPr lang="ru-RU" sz="4800" b="1" dirty="0" err="1" smtClean="0"/>
              <a:t>и-у</a:t>
            </a:r>
            <a:endParaRPr lang="ru-RU" sz="4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Зеркальное изображение </a:t>
            </a:r>
            <a:r>
              <a:rPr lang="ru-RU" sz="4800" b="1" dirty="0" smtClean="0"/>
              <a:t>е, з, с, к…</a:t>
            </a:r>
            <a:endParaRPr lang="ru-RU" sz="4800" b="1" dirty="0"/>
          </a:p>
        </p:txBody>
      </p:sp>
      <p:pic>
        <p:nvPicPr>
          <p:cNvPr id="2050" name="Picture 2" descr="http://im8-tub-ru.yandex.net/i?id=256902817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771800" cy="24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011965"/>
              </p:ext>
            </p:extLst>
          </p:nvPr>
        </p:nvGraphicFramePr>
        <p:xfrm>
          <a:off x="827584" y="2564904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0080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</a:rPr>
              <a:t>Дисграфия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имеет тенденцию 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к росту: 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spekulant.ru/files/images/2004/12/1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9959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Образец письма при оптической </a:t>
            </a:r>
            <a:r>
              <a:rPr lang="ru-RU" dirty="0" err="1" smtClean="0">
                <a:solidFill>
                  <a:srgbClr val="C00000"/>
                </a:solidFill>
              </a:rPr>
              <a:t>дисграфии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122" name="Picture 2" descr="C:\Users\Admin\Desktop\Дисграфия фото\Рис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14717" cy="45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8000"/>
                </a:solidFill>
              </a:rPr>
              <a:t>5. </a:t>
            </a:r>
            <a:r>
              <a:rPr lang="ru-RU" b="1" i="1" dirty="0" err="1" smtClean="0">
                <a:solidFill>
                  <a:srgbClr val="008000"/>
                </a:solidFill>
              </a:rPr>
              <a:t>Аграмматическая</a:t>
            </a:r>
            <a:r>
              <a:rPr lang="ru-RU" b="1" i="1" dirty="0" smtClean="0">
                <a:solidFill>
                  <a:srgbClr val="008000"/>
                </a:solidFill>
              </a:rPr>
              <a:t>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2447925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300" b="1" dirty="0" smtClean="0">
                <a:solidFill>
                  <a:srgbClr val="FF0000"/>
                </a:solidFill>
              </a:rPr>
              <a:t>Причина – несформированность грамматических систем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300" b="1" dirty="0" smtClean="0">
                <a:solidFill>
                  <a:srgbClr val="FF0000"/>
                </a:solidFill>
              </a:rPr>
              <a:t>словоизменения и словообразования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Это выражается в неправильном согласовании и управлении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2772" name="Picture 2" descr="D:\Мои документы\Загрузки\Новая папк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31369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4333875"/>
            <a:ext cx="5400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0000FF"/>
                </a:solidFill>
                <a:latin typeface="Franklin Gothic Book" pitchFamily="34" charset="0"/>
              </a:rPr>
              <a:t> </a:t>
            </a:r>
            <a:r>
              <a:rPr lang="ru-RU" sz="2000" b="1">
                <a:solidFill>
                  <a:srgbClr val="0000FF"/>
                </a:solidFill>
                <a:latin typeface="Franklin Gothic Book" pitchFamily="34" charset="0"/>
              </a:rPr>
              <a:t>-   </a:t>
            </a:r>
            <a:r>
              <a:rPr lang="ru-RU" sz="2000">
                <a:latin typeface="Franklin Gothic Book" pitchFamily="34" charset="0"/>
              </a:rPr>
              <a:t>Ребенок пишет аграмматично, т.е. как бы вопреки правилам грамматики 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FF0000"/>
                </a:solidFill>
                <a:latin typeface="Franklin Gothic Book" pitchFamily="34" charset="0"/>
              </a:rPr>
              <a:t>("красивый сумка", "веселые день"). 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FF0000"/>
                </a:solidFill>
                <a:latin typeface="Franklin Gothic Book" pitchFamily="34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latin typeface="Franklin Gothic Book" pitchFamily="34" charset="0"/>
              </a:rPr>
              <a:t>    </a:t>
            </a:r>
            <a:r>
              <a:rPr lang="ru-RU" sz="2000" b="1">
                <a:solidFill>
                  <a:srgbClr val="0000FF"/>
                </a:solidFill>
                <a:latin typeface="Franklin Gothic Book" pitchFamily="34" charset="0"/>
              </a:rPr>
              <a:t>-</a:t>
            </a:r>
            <a:r>
              <a:rPr lang="ru-RU" sz="2000">
                <a:latin typeface="Franklin Gothic Book" pitchFamily="34" charset="0"/>
              </a:rPr>
              <a:t> Аграмматизмы на письме отмечаются на уровне слова, словосочетания, предложения и текста.</a:t>
            </a:r>
            <a:r>
              <a:rPr lang="ru-RU">
                <a:latin typeface="Franklin Gothic Book" pitchFamily="34" charset="0"/>
              </a:rPr>
              <a:t>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0000FF"/>
                </a:solidFill>
                <a:latin typeface="Franklin Gothic Book" pitchFamily="34" charset="0"/>
              </a:rPr>
              <a:t>   </a:t>
            </a:r>
            <a:endParaRPr lang="ru-RU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Ошибки</a:t>
            </a:r>
            <a:r>
              <a:rPr lang="ru-RU" dirty="0" smtClean="0">
                <a:solidFill>
                  <a:srgbClr val="C00000"/>
                </a:solidFill>
              </a:rPr>
              <a:t>  :  </a:t>
            </a:r>
            <a:r>
              <a:rPr lang="ru-RU" b="1" i="1" dirty="0" err="1" smtClean="0">
                <a:solidFill>
                  <a:srgbClr val="C00000"/>
                </a:solidFill>
              </a:rPr>
              <a:t>Аграмматическая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дисграфия</a:t>
            </a:r>
            <a:r>
              <a:rPr lang="ru-RU" b="1" i="1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975"/>
            <a:ext cx="8686800" cy="547238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Трудности в установлении логических и языковых связей между предложениями;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Нарушение смысловых, грамматических  связей между отдельными предложениями;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Синтаксические нарушения в виде пропуска значимых членов предложения;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Грубые нарушения последовательности слов;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Рассогласованность в роде, числе, падеже  (словоизменение);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форм ед.числа существительными </a:t>
            </a:r>
            <a:r>
              <a:rPr lang="ru-RU" dirty="0" err="1" smtClean="0"/>
              <a:t>мн.числа</a:t>
            </a:r>
            <a:r>
              <a:rPr lang="ru-RU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окончаний;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Замены приставок, суффиксов ( словообразование).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Образец письма при </a:t>
            </a:r>
            <a:r>
              <a:rPr lang="ru-RU" dirty="0" err="1" smtClean="0"/>
              <a:t>аграматической</a:t>
            </a:r>
            <a:r>
              <a:rPr lang="ru-RU" dirty="0" smtClean="0"/>
              <a:t> </a:t>
            </a:r>
            <a:r>
              <a:rPr lang="ru-RU" dirty="0" err="1" smtClean="0"/>
              <a:t>дисграфии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Admin\Desktop\Дисграфия фото\Рис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основе </a:t>
            </a:r>
            <a:r>
              <a:rPr lang="ru-RU" sz="3200" dirty="0" err="1" smtClean="0"/>
              <a:t>несформированность</a:t>
            </a:r>
            <a:r>
              <a:rPr lang="ru-RU" sz="3200" dirty="0" smtClean="0"/>
              <a:t> не одной, а сразу двух или нескольких операций письма, что значительно усложняет общую картину письма.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Смешанная </a:t>
            </a:r>
            <a:r>
              <a:rPr lang="ru-RU" sz="4800" dirty="0" err="1" smtClean="0">
                <a:solidFill>
                  <a:srgbClr val="C00000"/>
                </a:solidFill>
              </a:rPr>
              <a:t>дисграфия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img-fotki.yandex.ru/get/5601/129367479.1f/0_5fa8e_77ae7df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49191"/>
            <a:ext cx="5400600" cy="30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650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Образец письма при смешанной </a:t>
            </a:r>
            <a:r>
              <a:rPr lang="ru-RU" dirty="0" err="1" smtClean="0">
                <a:solidFill>
                  <a:srgbClr val="C00000"/>
                </a:solidFill>
              </a:rPr>
              <a:t>дисграфии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Admin\Desktop\Дисграфия фото\Рис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" y="1942529"/>
            <a:ext cx="9036496" cy="45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0" y="115888"/>
            <a:ext cx="8991600" cy="65246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err="1" smtClean="0">
                <a:solidFill>
                  <a:srgbClr val="002060"/>
                </a:solidFill>
              </a:rPr>
              <a:t>Дисграфия</a:t>
            </a:r>
            <a:r>
              <a:rPr lang="ru-RU" sz="3200" dirty="0" smtClean="0">
                <a:solidFill>
                  <a:srgbClr val="002060"/>
                </a:solidFill>
              </a:rPr>
              <a:t> никогда не возникает "из ничего"! Работа по устранению </a:t>
            </a:r>
            <a:r>
              <a:rPr lang="ru-RU" sz="3200" dirty="0" err="1" smtClean="0">
                <a:solidFill>
                  <a:srgbClr val="002060"/>
                </a:solidFill>
              </a:rPr>
              <a:t>дисграфии</a:t>
            </a:r>
            <a:r>
              <a:rPr lang="ru-RU" sz="3200" dirty="0" smtClean="0">
                <a:solidFill>
                  <a:srgbClr val="002060"/>
                </a:solidFill>
              </a:rPr>
              <a:t> должна начинаться не в школе, когда обнаружатся специфические ошибки на письме, а в дошкольном возрасте, задолго до начала обучения ребенка грамоте.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Дети страдающие </a:t>
            </a:r>
            <a:r>
              <a:rPr lang="ru-RU" sz="3200" dirty="0" err="1" smtClean="0">
                <a:solidFill>
                  <a:srgbClr val="002060"/>
                </a:solidFill>
              </a:rPr>
              <a:t>дисграфией</a:t>
            </a:r>
            <a:r>
              <a:rPr lang="ru-RU" sz="3200" dirty="0" smtClean="0">
                <a:solidFill>
                  <a:srgbClr val="002060"/>
                </a:solidFill>
              </a:rPr>
              <a:t>, нуждаются в специальной логопедической помощи, так как специфические ошибки письма не могут быть преодолены обычными школьными методами. Важно учитывать, что </a:t>
            </a:r>
            <a:r>
              <a:rPr lang="ru-RU" sz="3200" dirty="0" err="1" smtClean="0">
                <a:solidFill>
                  <a:srgbClr val="002060"/>
                </a:solidFill>
              </a:rPr>
              <a:t>дисграфию</a:t>
            </a:r>
            <a:r>
              <a:rPr lang="ru-RU" sz="3200" dirty="0" smtClean="0">
                <a:solidFill>
                  <a:srgbClr val="002060"/>
                </a:solidFill>
              </a:rPr>
              <a:t> значительно легче предупредить, чем устранить.</a:t>
            </a:r>
          </a:p>
          <a:p>
            <a:pPr eaLnBrk="1" hangingPunct="1"/>
            <a:endParaRPr lang="ru-RU" sz="3200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96752"/>
            <a:ext cx="16192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КОНЕЦ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8198" name="Picture 6" descr="http://i.allday.ru/uploads/posts/2009-11/1257712191_03700104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320480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3"/>
            <a:ext cx="8686800" cy="4235301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Частичное ,нарушение процесса письма, проявляющееся в стойких повторяющихся ошибках, обусловленное отклонениями от нормы  в деятельности тех анализаторов и психических процессов, которые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обеспечивают письмо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74675" y="0"/>
            <a:ext cx="856932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ru-RU" sz="40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b="1" i="1" dirty="0" err="1" smtClean="0">
                <a:solidFill>
                  <a:srgbClr val="C00000"/>
                </a:solidFill>
              </a:rPr>
              <a:t>Дисграфия</a:t>
            </a:r>
            <a:r>
              <a:rPr lang="ru-RU" sz="3600" dirty="0" smtClean="0">
                <a:solidFill>
                  <a:srgbClr val="C00000"/>
                </a:solidFill>
              </a:rPr>
              <a:t> – («</a:t>
            </a:r>
            <a:r>
              <a:rPr lang="ru-RU" sz="3600" dirty="0">
                <a:solidFill>
                  <a:srgbClr val="C00000"/>
                </a:solidFill>
              </a:rPr>
              <a:t>графо»-пишу,   «</a:t>
            </a:r>
            <a:r>
              <a:rPr lang="ru-RU" sz="3600" dirty="0" err="1">
                <a:solidFill>
                  <a:srgbClr val="C00000"/>
                </a:solidFill>
              </a:rPr>
              <a:t>дис</a:t>
            </a:r>
            <a:r>
              <a:rPr lang="ru-RU" sz="3600" dirty="0">
                <a:solidFill>
                  <a:srgbClr val="C00000"/>
                </a:solidFill>
              </a:rPr>
              <a:t>»- расстройство)  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5691"/>
            <a:ext cx="23177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0608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Процесс письма в норме осуществляется на основе      достаточного уровня сформированности  определенных речевых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и неречевых функций: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675"/>
            <a:ext cx="8991600" cy="540067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Слуховой дифференциации звуков;</a:t>
            </a:r>
          </a:p>
          <a:p>
            <a:pPr eaLnBrk="1" hangingPunct="1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Правильного произношения звуков;</a:t>
            </a:r>
          </a:p>
          <a:p>
            <a:pPr eaLnBrk="1" hangingPunct="1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Языкового анализа и синтеза;</a:t>
            </a:r>
          </a:p>
          <a:p>
            <a:pPr eaLnBrk="1" hangingPunct="1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Зрительно-пространственных представлений  и зрительного анализа и синтеза;</a:t>
            </a:r>
          </a:p>
          <a:p>
            <a:pPr eaLnBrk="1" hangingPunct="1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Сформированной лексико-грамматической стороной речи  (словообразование и словоизменение);</a:t>
            </a:r>
          </a:p>
          <a:p>
            <a:pPr eaLnBrk="1" hangingPunct="1"/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klub-drug.ru/wp-content/uploads/2011/04/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512168" cy="22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/>
              <a:t>Неречевые  функции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55000" lnSpcReduction="20000"/>
          </a:bodyPr>
          <a:lstStyle/>
          <a:p>
            <a:pPr marL="914400" lvl="3" indent="0">
              <a:buNone/>
              <a:defRPr/>
            </a:pPr>
            <a:endParaRPr lang="ru-RU" sz="3600" dirty="0" smtClean="0"/>
          </a:p>
          <a:p>
            <a:pPr>
              <a:buFont typeface="Wingdings 2"/>
              <a:buChar char=""/>
              <a:defRPr/>
            </a:pPr>
            <a:r>
              <a:rPr lang="ru-RU" sz="5100" dirty="0">
                <a:solidFill>
                  <a:schemeClr val="tx2">
                    <a:lumMod val="50000"/>
                  </a:schemeClr>
                </a:solidFill>
              </a:rPr>
              <a:t>Восприятие (слуховое, </a:t>
            </a: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зрительное)</a:t>
            </a:r>
          </a:p>
          <a:p>
            <a:pPr>
              <a:buFont typeface="Wingdings 2"/>
              <a:buChar char=""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Память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Внимание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Мышление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Психомоторика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Оптико-пространственные представления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Невербальный интеллект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Несформированность какой-либо из  указанных функций может вызвать нарушение процесса  овладения письмом.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8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veselajashkola.ru/wp-content/uploads/2011/10/shkolnye_kartinki_41.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5121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4900" b="1" dirty="0" smtClean="0">
                <a:solidFill>
                  <a:schemeClr val="tx2"/>
                </a:solidFill>
              </a:rPr>
              <a:t>Какие же причины приводят к нарушению письма?</a:t>
            </a:r>
            <a:br>
              <a:rPr lang="ru-RU" sz="4900" b="1" dirty="0" smtClean="0">
                <a:solidFill>
                  <a:schemeClr val="tx2"/>
                </a:solidFill>
              </a:rPr>
            </a:br>
            <a:r>
              <a:rPr lang="ru-RU" sz="4900" b="1" dirty="0" smtClean="0">
                <a:solidFill>
                  <a:schemeClr val="tx2"/>
                </a:solidFill>
              </a:rPr>
              <a:t> 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52562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/>
              <a:t>Поражение или недоразвитие соответствующих отделов коры головного мозга чаще всего бывает связано с патологией беременности или родов у матери.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/>
              <a:t> </a:t>
            </a:r>
            <a:r>
              <a:rPr lang="ru-RU" dirty="0" smtClean="0"/>
              <a:t>Функциональная незрелость отделов головного мозга </a:t>
            </a:r>
          </a:p>
          <a:p>
            <a:pPr marL="0" indent="0">
              <a:buNone/>
              <a:defRPr/>
            </a:pPr>
            <a:r>
              <a:rPr lang="ru-RU" dirty="0"/>
              <a:t>  </a:t>
            </a:r>
            <a:r>
              <a:rPr lang="ru-RU" dirty="0" smtClean="0"/>
              <a:t>   может быть связана с:</a:t>
            </a:r>
          </a:p>
          <a:p>
            <a:pPr marL="0" indent="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- соматическими заболеваниями;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 - наследственным фактором, когда ребенку передается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    </a:t>
            </a:r>
            <a:r>
              <a:rPr lang="ru-RU" dirty="0" err="1" smtClean="0"/>
              <a:t>несформированность</a:t>
            </a:r>
            <a:r>
              <a:rPr lang="ru-RU" dirty="0" smtClean="0"/>
              <a:t> мозговых структур, их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качественная незрелость. 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 - несформированность высших психических функций.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97152"/>
            <a:ext cx="125963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2" y="0"/>
            <a:ext cx="8686800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Предпосылки </a:t>
            </a:r>
            <a:r>
              <a:rPr lang="ru-RU" b="1" dirty="0" err="1" smtClean="0">
                <a:solidFill>
                  <a:srgbClr val="C00000"/>
                </a:solidFill>
              </a:rPr>
              <a:t>дисграфии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75618"/>
            <a:ext cx="8686800" cy="58772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1. Если ребенок левша.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2. </a:t>
            </a:r>
            <a:r>
              <a:rPr lang="ru-RU" b="1" dirty="0"/>
              <a:t>В</a:t>
            </a:r>
            <a:r>
              <a:rPr lang="ru-RU" b="1" dirty="0" smtClean="0"/>
              <a:t> семье говорят на двух или более языках.</a:t>
            </a:r>
            <a:br>
              <a:rPr lang="ru-RU" b="1" dirty="0" smtClean="0"/>
            </a:br>
            <a:r>
              <a:rPr lang="ru-RU" b="1" dirty="0"/>
              <a:t>3</a:t>
            </a:r>
            <a:r>
              <a:rPr lang="ru-RU" b="1" dirty="0" smtClean="0"/>
              <a:t>. Если у ребенка есть проблемы с памятью, вниманием.</a:t>
            </a:r>
            <a:br>
              <a:rPr lang="ru-RU" b="1" dirty="0" smtClean="0"/>
            </a:br>
            <a:r>
              <a:rPr lang="ru-RU" b="1" dirty="0"/>
              <a:t>4</a:t>
            </a:r>
            <a:r>
              <a:rPr lang="ru-RU" b="1" dirty="0" smtClean="0"/>
              <a:t>. Если </a:t>
            </a:r>
            <a:r>
              <a:rPr lang="ru-RU" b="1" dirty="0" err="1" smtClean="0"/>
              <a:t>несформированны</a:t>
            </a:r>
            <a:r>
              <a:rPr lang="ru-RU" b="1" dirty="0" smtClean="0"/>
              <a:t> зрительно-пространственные представления и зрительный анализ и синтез.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5. Ошибки, вызванные нарушенным произношением, ребенок пишет то, что говорит: лека (река), </a:t>
            </a:r>
            <a:r>
              <a:rPr lang="ru-RU" b="1" dirty="0" err="1" smtClean="0"/>
              <a:t>суба</a:t>
            </a:r>
            <a:r>
              <a:rPr lang="ru-RU" b="1" dirty="0" smtClean="0"/>
              <a:t> (шуба).</a:t>
            </a:r>
            <a:br>
              <a:rPr lang="ru-RU" b="1" dirty="0" smtClean="0"/>
            </a:br>
            <a:r>
              <a:rPr lang="ru-RU" b="1" dirty="0"/>
              <a:t>6</a:t>
            </a:r>
            <a:r>
              <a:rPr lang="ru-RU" b="1" dirty="0" smtClean="0"/>
              <a:t>. Отсутствие слуховой дифференциации акустически близких звуков: (мягких-твердых, звонких-глухих, свистящих-шипящих, </a:t>
            </a:r>
            <a:r>
              <a:rPr lang="ru-RU" b="1" dirty="0" err="1" smtClean="0"/>
              <a:t>хвуков</a:t>
            </a:r>
            <a:r>
              <a:rPr lang="ru-RU" b="1" dirty="0" smtClean="0"/>
              <a:t>  </a:t>
            </a:r>
            <a:r>
              <a:rPr lang="en-US" b="1" dirty="0" smtClean="0"/>
              <a:t>[</a:t>
            </a:r>
            <a:r>
              <a:rPr lang="ru-RU" b="1" dirty="0" smtClean="0"/>
              <a:t>Р</a:t>
            </a:r>
            <a:r>
              <a:rPr lang="en-US" b="1" dirty="0" smtClean="0"/>
              <a:t>]</a:t>
            </a:r>
            <a:r>
              <a:rPr lang="ru-RU" b="1" dirty="0" smtClean="0"/>
              <a:t>, </a:t>
            </a:r>
            <a:r>
              <a:rPr lang="en-US" b="1" dirty="0" smtClean="0"/>
              <a:t>[</a:t>
            </a:r>
            <a:r>
              <a:rPr lang="ru-RU" b="1" dirty="0" smtClean="0"/>
              <a:t>Л</a:t>
            </a:r>
            <a:r>
              <a:rPr lang="en-US" b="1" dirty="0" smtClean="0"/>
              <a:t>]</a:t>
            </a:r>
            <a:r>
              <a:rPr lang="ru-RU" b="1" dirty="0" smtClean="0"/>
              <a:t>, </a:t>
            </a:r>
            <a:r>
              <a:rPr lang="en-US" b="1" dirty="0" smtClean="0"/>
              <a:t>[</a:t>
            </a:r>
            <a:r>
              <a:rPr lang="ru-RU" b="1" dirty="0" smtClean="0"/>
              <a:t>Й</a:t>
            </a:r>
            <a:r>
              <a:rPr lang="en-US" b="1" dirty="0" smtClean="0"/>
              <a:t>]</a:t>
            </a:r>
            <a:r>
              <a:rPr lang="ru-RU" b="1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7. </a:t>
            </a:r>
            <a:r>
              <a:rPr lang="ru-RU" b="1" dirty="0" err="1" smtClean="0"/>
              <a:t>Несформированность</a:t>
            </a:r>
            <a:r>
              <a:rPr lang="ru-RU" b="1" dirty="0" smtClean="0"/>
              <a:t>: грамматических систем словообразования и словоизменения;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простейших видов фонематического анализа слов, доступных детям дошкольного возраста.</a:t>
            </a:r>
            <a:endParaRPr lang="ru-RU" b="1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44849"/>
            <a:ext cx="8995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34" y="2924944"/>
            <a:ext cx="45815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Виды </a:t>
            </a:r>
            <a:r>
              <a:rPr lang="ru-RU" sz="7200" dirty="0" err="1" smtClean="0"/>
              <a:t>дисграфии</a:t>
            </a:r>
            <a:r>
              <a:rPr lang="ru-RU" sz="7200" dirty="0" smtClean="0"/>
              <a:t>: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134310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008000"/>
                </a:solidFill>
              </a:rPr>
              <a:t>1. Акустическая  форма 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дисграфии</a:t>
            </a:r>
            <a:r>
              <a:rPr lang="ru-RU" b="1" i="1" dirty="0" smtClean="0">
                <a:solidFill>
                  <a:srgbClr val="00800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75467"/>
            <a:ext cx="7704856" cy="3450696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Calibri" pitchFamily="34" charset="0"/>
              </a:rPr>
              <a:t>Причиной возникновения этого вида является трудности слуховой дифференциации звуков речи</a:t>
            </a:r>
            <a:r>
              <a:rPr lang="ru-RU" sz="3200" b="1" dirty="0">
                <a:latin typeface="Calibri" pitchFamily="34" charset="0"/>
              </a:rPr>
              <a:t>.</a:t>
            </a:r>
            <a:r>
              <a:rPr lang="ru-RU" sz="3200" b="1" dirty="0" smtClean="0">
                <a:latin typeface="Calibri" pitchFamily="34" charset="0"/>
              </a:rPr>
              <a:t> Проявляется в заменах букв, соответствующих, фонетически близким звукам. При этом в устной речи эти звуки произносятся правильно.</a:t>
            </a:r>
            <a:endParaRPr lang="ru-RU" sz="3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421" y="2492896"/>
            <a:ext cx="2123281" cy="274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5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9829</TotalTime>
  <Words>842</Words>
  <Application>Microsoft Office PowerPoint</Application>
  <PresentationFormat>Экран (4:3)</PresentationFormat>
  <Paragraphs>148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ДИСГРАФИЯ</vt:lpstr>
      <vt:lpstr>Дисграфия имеет тенденцию  к росту: </vt:lpstr>
      <vt:lpstr>Презентация PowerPoint</vt:lpstr>
      <vt:lpstr> Процесс письма в норме осуществляется на основе      достаточного уровня сформированности  определенных речевых  и неречевых функций:</vt:lpstr>
      <vt:lpstr> Неречевые  функции </vt:lpstr>
      <vt:lpstr>  Какие же причины приводят к нарушению письма?   </vt:lpstr>
      <vt:lpstr> Предпосылки дисграфии:</vt:lpstr>
      <vt:lpstr>Виды дисграфии:</vt:lpstr>
      <vt:lpstr> 1. Акустическая  форма  дисграфии.</vt:lpstr>
      <vt:lpstr>Смешиваются следующие фонемы</vt:lpstr>
      <vt:lpstr>Образец письма при акустической дисграфии.</vt:lpstr>
      <vt:lpstr>2. Артикуляторно-акустическая форма дисграфии. </vt:lpstr>
      <vt:lpstr> замена</vt:lpstr>
      <vt:lpstr>Образец письма при артикуляторно-акустической дисграфии.</vt:lpstr>
      <vt:lpstr>3. Дисграфия на почве нарушения                                языкового анализа и синтеза.</vt:lpstr>
      <vt:lpstr>Ошибки  анализа и синтеза</vt:lpstr>
      <vt:lpstr>Образец письма при дисграфии на почве несформированности анализа и синтеза речевого потока.</vt:lpstr>
      <vt:lpstr>4. Оптическая дисграфия. </vt:lpstr>
      <vt:lpstr> Ошибки, наиболее часто            встречающиеся на письме при оптической дисграфии:</vt:lpstr>
      <vt:lpstr>Образец письма при оптической дисграфии.</vt:lpstr>
      <vt:lpstr>5. Аграмматическая дисграфия. </vt:lpstr>
      <vt:lpstr>Ошибки  :  Аграмматическая дисграфия. </vt:lpstr>
      <vt:lpstr>Образец письма при аграматической дисграфии.</vt:lpstr>
      <vt:lpstr>Смешанная дисграфия </vt:lpstr>
      <vt:lpstr>Образец письма при смешанной дисграфии.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ДИСГРАФИЯ</dc:title>
  <dc:creator>Admin</dc:creator>
  <cp:lastModifiedBy>Admin</cp:lastModifiedBy>
  <cp:revision>56</cp:revision>
  <dcterms:created xsi:type="dcterms:W3CDTF">2013-01-11T16:59:44Z</dcterms:created>
  <dcterms:modified xsi:type="dcterms:W3CDTF">2013-03-19T15:21:08Z</dcterms:modified>
  <cp:contentStatus/>
</cp:coreProperties>
</file>