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307" r:id="rId2"/>
    <p:sldId id="288" r:id="rId3"/>
    <p:sldId id="322" r:id="rId4"/>
    <p:sldId id="323" r:id="rId5"/>
    <p:sldId id="280" r:id="rId6"/>
    <p:sldId id="315" r:id="rId7"/>
    <p:sldId id="291" r:id="rId8"/>
    <p:sldId id="296" r:id="rId9"/>
    <p:sldId id="297" r:id="rId10"/>
    <p:sldId id="293" r:id="rId11"/>
    <p:sldId id="300" r:id="rId12"/>
    <p:sldId id="312" r:id="rId13"/>
    <p:sldId id="318" r:id="rId14"/>
    <p:sldId id="273" r:id="rId15"/>
    <p:sldId id="321" r:id="rId16"/>
    <p:sldId id="317" r:id="rId17"/>
    <p:sldId id="319" r:id="rId18"/>
    <p:sldId id="320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C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55" autoAdjust="0"/>
    <p:restoredTop sz="94678" autoAdjust="0"/>
  </p:normalViewPr>
  <p:slideViewPr>
    <p:cSldViewPr>
      <p:cViewPr>
        <p:scale>
          <a:sx n="50" d="100"/>
          <a:sy n="50" d="100"/>
        </p:scale>
        <p:origin x="-3024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7BF741-1A11-4B35-A9C1-D17153684C5E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98DE10-A0E5-49BA-83AB-08C9348BB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B6B27-B231-4DBA-8AB6-C31F4E1BEF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8DE10-A0E5-49BA-83AB-08C9348BB3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4C2D-C2BA-469E-92C6-D9CC6D7DADE2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739F-B28B-4291-BFFE-F6E5B818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B066-0341-4662-8545-37712F9D31E5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F9AE-0731-4944-A1D5-BAB47E78C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B265-2182-4235-A116-8572A80FD348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3C36-D944-47FD-B816-47401B58E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16DB-3EE5-4696-9CD6-DA516DE3422F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A36B-D586-40DF-9307-A4F4344FF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7F62-339A-4AC6-B9A9-EEDEA2E3475C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FB5D-E134-46C7-A41C-E0B9B6E77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BD5B-AC82-4E5A-91C0-1FA8B9681626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41D7-AD60-4862-B24C-0F9A1B342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9C88-DC09-4D0E-B4BB-04932C92C9B3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E247-306D-4155-A5A7-8F299E7F5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2622-32EF-4119-91D7-F3501F0B2D0C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5A99-F7FB-4FE8-AFC2-EAD845BDA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85C9-5A0E-48C1-8993-0BF727AB4EDD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E539-2024-4753-9C5E-601EC3C09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980A-E0B5-4ADF-9FCD-9497ECEFE5F3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782B-823D-46A8-9671-5666F906E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1ED0-E930-4575-AB3C-2FAEF36D20AB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280D-F90A-4129-8375-939C7D561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C2872-8C85-49F2-B6AA-0EB97B6E1FBD}" type="datetimeFigureOut">
              <a:rPr lang="ru-RU"/>
              <a:pPr>
                <a:defRPr/>
              </a:pPr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89337-A19D-4D3D-B06B-4D0E13B13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mbull.info/extimages/img-2003-07.photosight.ru/29/2624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80;&#1079;&#1077;&#1085;&#1090;&#1072;&#1094;&#1080;&#1080;%20&#1091;&#1088;&#1086;&#1082;&#1072;%20&#1090;&#1077;&#1093;&#1085;&#1086;&#1083;&#1086;&#1075;&#1080;&#1080;%202\&#1089;&#1086;&#1073;&#1072;&#1082;&#1072;\&#1101;&#1090;&#1086;%20&#1079;&#1085;&#1072;&#1077;&#1090;%20&#1082;&#1072;&#1078;&#1076;&#1099;&#1081;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400948" cy="136841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        </a:t>
            </a:r>
            <a:r>
              <a:rPr lang="ru-RU" sz="3200" dirty="0" smtClean="0">
                <a:solidFill>
                  <a:srgbClr val="FFFF00"/>
                </a:solidFill>
              </a:rPr>
              <a:t>                РУЧНОЙ ТРУД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928802"/>
            <a:ext cx="785818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</a:t>
            </a:r>
          </a:p>
          <a:p>
            <a:r>
              <a:rPr lang="ru-RU" sz="4000" b="1" i="1" dirty="0" smtClean="0">
                <a:solidFill>
                  <a:srgbClr val="FFFF00"/>
                </a:solidFill>
              </a:rPr>
              <a:t>   </a:t>
            </a:r>
            <a:r>
              <a:rPr lang="ru-RU" sz="4400" b="1" i="1" dirty="0" smtClean="0">
                <a:solidFill>
                  <a:srgbClr val="FFFF00"/>
                </a:solidFill>
              </a:rPr>
              <a:t>«Собака – друг человека. </a:t>
            </a: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    Оригами»</a:t>
            </a:r>
          </a:p>
          <a:p>
            <a:endParaRPr lang="ru-RU" sz="3200" b="1" i="1" dirty="0" smtClean="0">
              <a:solidFill>
                <a:srgbClr val="FFFF00"/>
              </a:solidFill>
            </a:endParaRPr>
          </a:p>
          <a:p>
            <a:endParaRPr lang="ru-RU" sz="2800" b="1" dirty="0"/>
          </a:p>
        </p:txBody>
      </p:sp>
      <p:sp>
        <p:nvSpPr>
          <p:cNvPr id="5" name="Рамка 4"/>
          <p:cNvSpPr/>
          <p:nvPr/>
        </p:nvSpPr>
        <p:spPr>
          <a:xfrm>
            <a:off x="642910" y="428604"/>
            <a:ext cx="8143932" cy="6000792"/>
          </a:xfrm>
          <a:prstGeom prst="frame">
            <a:avLst>
              <a:gd name="adj1" fmla="val 3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00063" y="500063"/>
            <a:ext cx="83581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"Дом без ребёнка, собаки или кошки - </a:t>
            </a:r>
            <a:r>
              <a:rPr lang="ru-RU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дом </a:t>
            </a:r>
            <a:r>
              <a:rPr lang="ru-RU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без любви и </a:t>
            </a:r>
            <a:r>
              <a:rPr lang="ru-RU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радости"  </a:t>
            </a:r>
            <a:endParaRPr lang="ru-RU" sz="32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latin typeface="+mn-lt"/>
                <a:cs typeface="+mn-cs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+mn-cs"/>
              </a:rPr>
              <a:t>                                                   </a:t>
            </a:r>
            <a:r>
              <a:rPr lang="ru-RU" sz="2000" i="1" dirty="0" smtClean="0">
                <a:latin typeface="+mn-lt"/>
                <a:cs typeface="+mn-cs"/>
              </a:rPr>
              <a:t>          </a:t>
            </a:r>
            <a:endParaRPr lang="ru-RU" sz="2400" b="1" i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285720" y="357166"/>
            <a:ext cx="8643998" cy="6286544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3" descr="Картинка 26 из 98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519" t="5875" r="4615" b="5999"/>
          <a:stretch>
            <a:fillRect/>
          </a:stretch>
        </p:blipFill>
        <p:spPr bwMode="auto">
          <a:xfrm>
            <a:off x="4000496" y="2285992"/>
            <a:ext cx="4787866" cy="35719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" name="Picture 2" descr="Собака - друг человек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2233608" cy="19485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9" name="Picture 2" descr="http://www.melanidog.ru/i/userfiles/image/Roma(1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3235314" cy="24274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357166"/>
            <a:ext cx="721523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kern="1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Собака - друг </a:t>
            </a:r>
            <a:r>
              <a:rPr lang="ru-RU" sz="4000" b="1" kern="1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человека</a:t>
            </a:r>
            <a:endParaRPr lang="ru-RU" sz="4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57158" y="214290"/>
            <a:ext cx="8501122" cy="6429420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content.foto.mail.ru/mail/kapkaeva88/Nicole/i-312.jpg"/>
          <p:cNvPicPr>
            <a:picLocks noChangeAspect="1" noChangeArrowheads="1"/>
          </p:cNvPicPr>
          <p:nvPr/>
        </p:nvPicPr>
        <p:blipFill>
          <a:blip r:embed="rId2"/>
          <a:srcRect l="5000" t="20000"/>
          <a:stretch>
            <a:fillRect/>
          </a:stretch>
        </p:blipFill>
        <p:spPr bwMode="auto">
          <a:xfrm>
            <a:off x="4572000" y="1571612"/>
            <a:ext cx="4071966" cy="464343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6" name="Picture 4" descr="http://mungo.p0.ru/_nw/0/14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643338" cy="250033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0" name="Picture 2" descr="http://komandolcevita.narod.ru/1/dsc037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3714776" cy="24288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это знает кажд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3143248"/>
            <a:ext cx="304800" cy="304800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571472" y="428604"/>
            <a:ext cx="8072494" cy="5929354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6" descr="http://fantasyflash.ru/anime/dog/image/dog9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000240"/>
            <a:ext cx="2428892" cy="2041990"/>
          </a:xfrm>
          <a:prstGeom prst="rect">
            <a:avLst/>
          </a:prstGeom>
          <a:noFill/>
        </p:spPr>
      </p:pic>
      <p:pic>
        <p:nvPicPr>
          <p:cNvPr id="8" name="Picture 4" descr="http://badbad-girl.narod.ru/boom-animashky/sobaki/sob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72066" y="4214818"/>
            <a:ext cx="1428760" cy="1288148"/>
          </a:xfrm>
          <a:prstGeom prst="rect">
            <a:avLst/>
          </a:prstGeom>
          <a:noFill/>
        </p:spPr>
      </p:pic>
      <p:pic>
        <p:nvPicPr>
          <p:cNvPr id="13" name="Picture 8" descr="http://toichih.narod.ru/animachki/1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944542"/>
            <a:ext cx="1071570" cy="792422"/>
          </a:xfrm>
          <a:prstGeom prst="rect">
            <a:avLst/>
          </a:prstGeom>
          <a:noFill/>
        </p:spPr>
      </p:pic>
      <p:pic>
        <p:nvPicPr>
          <p:cNvPr id="8194" name="Picture 2" descr="http://tritroichki.narod.ru/dog/dog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714620"/>
            <a:ext cx="852490" cy="1163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Анализ образца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714744" y="1428736"/>
            <a:ext cx="485775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endParaRPr lang="ru-RU" dirty="0"/>
          </a:p>
          <a:p>
            <a:pPr eaLnBrk="0" hangingPunct="0">
              <a:buFontTx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</a:rPr>
              <a:t> выполнен щенок из цветной  бумаги </a:t>
            </a:r>
          </a:p>
          <a:p>
            <a:pPr eaLnBrk="0" hangingPunct="0">
              <a:buFontTx/>
              <a:buChar char="•"/>
              <a:defRPr/>
            </a:pPr>
            <a:endParaRPr lang="ru-RU" sz="2400" b="1" dirty="0">
              <a:solidFill>
                <a:srgbClr val="F8FCD4"/>
              </a:solidFill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</a:rPr>
              <a:t>две детали нужно сложить для щенка - </a:t>
            </a:r>
            <a:r>
              <a:rPr lang="ru-RU" sz="2400" b="1" dirty="0" smtClean="0">
                <a:solidFill>
                  <a:srgbClr val="FFFF00"/>
                </a:solidFill>
              </a:rPr>
              <a:t>голову, туловище </a:t>
            </a:r>
            <a:endParaRPr lang="ru-RU" sz="2400" b="1" dirty="0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  <a:defRPr/>
            </a:pPr>
            <a:endParaRPr lang="ru-RU" sz="2400" b="1" dirty="0">
              <a:solidFill>
                <a:srgbClr val="F8FCD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400" b="1" dirty="0">
                <a:solidFill>
                  <a:srgbClr val="F8FCD4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на голове детали: глазки, </a:t>
            </a:r>
            <a:r>
              <a:rPr lang="ru-RU" sz="2400" b="1" dirty="0" smtClean="0">
                <a:solidFill>
                  <a:srgbClr val="FFFF00"/>
                </a:solidFill>
              </a:rPr>
              <a:t>ротик </a:t>
            </a:r>
            <a:endParaRPr lang="ru-RU" sz="2400" b="1" dirty="0">
              <a:solidFill>
                <a:srgbClr val="FFFF00"/>
              </a:solidFill>
            </a:endParaRPr>
          </a:p>
          <a:p>
            <a:pPr eaLnBrk="0" hangingPunct="0">
              <a:buFontTx/>
              <a:buChar char="•"/>
              <a:defRPr/>
            </a:pPr>
            <a:endParaRPr lang="ru-RU" sz="2000" b="1" dirty="0">
              <a:solidFill>
                <a:srgbClr val="F8FCD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ru-RU" dirty="0">
              <a:solidFill>
                <a:srgbClr val="F8FCD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81052" t="64949" b="12241"/>
          <a:stretch>
            <a:fillRect/>
          </a:stretch>
        </p:blipFill>
        <p:spPr bwMode="auto">
          <a:xfrm>
            <a:off x="928662" y="1428736"/>
            <a:ext cx="2360541" cy="392909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214282" y="214290"/>
            <a:ext cx="8643998" cy="6357982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"/>
            <a:ext cx="8229600" cy="846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pc="300" dirty="0" smtClean="0">
                <a:solidFill>
                  <a:srgbClr val="FFFF00"/>
                </a:solidFill>
              </a:rPr>
              <a:t>    </a:t>
            </a:r>
            <a:r>
              <a:rPr lang="ru-RU" sz="4000" spc="300" dirty="0" smtClean="0">
                <a:solidFill>
                  <a:srgbClr val="FFFF00"/>
                </a:solidFill>
              </a:rPr>
              <a:t>План работы</a:t>
            </a:r>
            <a:endParaRPr lang="en-US" sz="4400" spc="300" dirty="0" smtClean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1857364"/>
            <a:ext cx="62865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1.Складывание </a:t>
            </a:r>
            <a:r>
              <a:rPr lang="ru-RU" sz="2800" b="1" dirty="0">
                <a:solidFill>
                  <a:srgbClr val="FFFF00"/>
                </a:solidFill>
              </a:rPr>
              <a:t>детали головы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</a:p>
          <a:p>
            <a:pPr lvl="4">
              <a:tabLst>
                <a:tab pos="457200" algn="l"/>
              </a:tabLst>
              <a:defRPr/>
            </a:pPr>
            <a:endParaRPr lang="ru-RU" sz="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3357562"/>
            <a:ext cx="7500990" cy="1754326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457200" algn="l"/>
              </a:tabLst>
              <a:defRPr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tabLst>
                <a:tab pos="457200" algn="l"/>
              </a:tabLs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3.Склеивание </a:t>
            </a:r>
            <a:r>
              <a:rPr lang="ru-RU" sz="2800" b="1" dirty="0">
                <a:solidFill>
                  <a:srgbClr val="FFFF00"/>
                </a:solidFill>
              </a:rPr>
              <a:t>деталей </a:t>
            </a:r>
            <a:r>
              <a:rPr lang="ru-RU" sz="2800" b="1" dirty="0" smtClean="0">
                <a:solidFill>
                  <a:srgbClr val="FFFF00"/>
                </a:solidFill>
              </a:rPr>
              <a:t>туловища головы.</a:t>
            </a:r>
          </a:p>
          <a:p>
            <a:pPr>
              <a:tabLst>
                <a:tab pos="457200" algn="l"/>
              </a:tabLst>
              <a:defRPr/>
            </a:pPr>
            <a:endParaRPr lang="ru-RU" sz="2800" b="1" dirty="0">
              <a:solidFill>
                <a:srgbClr val="FFFF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ru-RU" sz="2400" dirty="0">
              <a:solidFill>
                <a:srgbClr val="F8FCD4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2298" name="Прямоугольник 34"/>
          <p:cNvSpPr>
            <a:spLocks noChangeArrowheads="1"/>
          </p:cNvSpPr>
          <p:nvPr/>
        </p:nvSpPr>
        <p:spPr bwMode="auto">
          <a:xfrm>
            <a:off x="928662" y="4357694"/>
            <a:ext cx="7572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457200" algn="l"/>
              </a:tabLst>
              <a:defRPr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>
              <a:tabLst>
                <a:tab pos="457200" algn="l"/>
              </a:tabLs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4. Рисование глазок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smtClean="0">
                <a:solidFill>
                  <a:srgbClr val="FFFF00"/>
                </a:solidFill>
              </a:rPr>
              <a:t>ротика</a:t>
            </a:r>
            <a:r>
              <a:rPr lang="ru-RU" sz="2800" b="1" dirty="0">
                <a:solidFill>
                  <a:srgbClr val="FFFF00"/>
                </a:solidFill>
              </a:rPr>
              <a:t>.    </a:t>
            </a:r>
          </a:p>
        </p:txBody>
      </p:sp>
      <p:sp>
        <p:nvSpPr>
          <p:cNvPr id="12301" name="Прямоугольник 31"/>
          <p:cNvSpPr>
            <a:spLocks noChangeArrowheads="1"/>
          </p:cNvSpPr>
          <p:nvPr/>
        </p:nvSpPr>
        <p:spPr bwMode="auto">
          <a:xfrm>
            <a:off x="928663" y="2428868"/>
            <a:ext cx="71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4">
              <a:defRPr/>
            </a:pPr>
            <a:endParaRPr lang="ru-RU" sz="28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 lvl="4">
              <a:defRPr/>
            </a:pP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2. Складывание </a:t>
            </a:r>
            <a:r>
              <a:rPr lang="ru-RU" sz="2800" b="1" dirty="0">
                <a:solidFill>
                  <a:srgbClr val="FFFF00"/>
                </a:solidFill>
                <a:cs typeface="Times New Roman" pitchFamily="18" charset="0"/>
              </a:rPr>
              <a:t>детали туловища</a:t>
            </a:r>
            <a:r>
              <a:rPr lang="ru-RU" sz="2400" b="1" dirty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7" name="Рамка 26"/>
          <p:cNvSpPr/>
          <p:nvPr/>
        </p:nvSpPr>
        <p:spPr>
          <a:xfrm>
            <a:off x="571472" y="571480"/>
            <a:ext cx="8001056" cy="5429288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298" grpId="0"/>
      <p:bldP spid="12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072230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работы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357298"/>
            <a:ext cx="7572428" cy="504753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Начинай работу с разрешения учителя.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Содержи рабочее место в порядке и чистоте.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Будь внимателен, не отвлекайся.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Инструменты клади на место.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Работай аккуратно.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Если нужно – помоги товарищу.</a:t>
            </a:r>
          </a:p>
          <a:p>
            <a:pPr marL="342900" indent="-342900">
              <a:buClr>
                <a:srgbClr val="FF0000"/>
              </a:buClr>
            </a:pPr>
            <a:endParaRPr lang="ru-RU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282" r="69550" b="71883"/>
          <a:stretch>
            <a:fillRect/>
          </a:stretch>
        </p:blipFill>
        <p:spPr bwMode="auto">
          <a:xfrm>
            <a:off x="571472" y="1428750"/>
            <a:ext cx="2071716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47552" r="67580" b="35051"/>
          <a:stretch>
            <a:fillRect/>
          </a:stretch>
        </p:blipFill>
        <p:spPr bwMode="auto">
          <a:xfrm>
            <a:off x="6072198" y="1428736"/>
            <a:ext cx="2214562" cy="221457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28117" r="69550" b="54485"/>
          <a:stretch>
            <a:fillRect/>
          </a:stretch>
        </p:blipFill>
        <p:spPr bwMode="auto">
          <a:xfrm>
            <a:off x="3286116" y="1428737"/>
            <a:ext cx="2212259" cy="221457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64949" r="67580" b="17654"/>
          <a:stretch>
            <a:fillRect/>
          </a:stretch>
        </p:blipFill>
        <p:spPr bwMode="auto">
          <a:xfrm>
            <a:off x="571472" y="4143380"/>
            <a:ext cx="2143140" cy="22145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83147" r="67580"/>
          <a:stretch>
            <a:fillRect/>
          </a:stretch>
        </p:blipFill>
        <p:spPr bwMode="auto">
          <a:xfrm>
            <a:off x="3357554" y="4143380"/>
            <a:ext cx="2214562" cy="221457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31917" t="17397" r="29178" b="47809"/>
          <a:stretch>
            <a:fillRect/>
          </a:stretch>
        </p:blipFill>
        <p:spPr bwMode="auto">
          <a:xfrm>
            <a:off x="6143636" y="4071943"/>
            <a:ext cx="2214552" cy="228599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285728"/>
            <a:ext cx="7143800" cy="6461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Складывание детали головы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lvl="4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Складывание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детали туловища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endParaRPr lang="ru-RU" sz="2400" b="0" dirty="0">
              <a:solidFill>
                <a:sysClr val="windowText" lastClr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75340" t="-1828" r="-275" b="79678"/>
          <a:stretch>
            <a:fillRect/>
          </a:stretch>
        </p:blipFill>
        <p:spPr bwMode="auto">
          <a:xfrm>
            <a:off x="3857620" y="1428736"/>
            <a:ext cx="1928809" cy="192882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1767" t="58197" r="17505" b="-212"/>
          <a:stretch>
            <a:fillRect/>
          </a:stretch>
        </p:blipFill>
        <p:spPr bwMode="auto">
          <a:xfrm>
            <a:off x="500033" y="1396985"/>
            <a:ext cx="2857521" cy="460378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70206" t="44560" r="7327" b="39641"/>
          <a:stretch>
            <a:fillRect/>
          </a:stretch>
        </p:blipFill>
        <p:spPr bwMode="auto">
          <a:xfrm>
            <a:off x="6286512" y="2285992"/>
            <a:ext cx="2214578" cy="278608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77012" t="21329" r="1329" b="54510"/>
          <a:stretch>
            <a:fillRect/>
          </a:stretch>
        </p:blipFill>
        <p:spPr bwMode="auto">
          <a:xfrm>
            <a:off x="3857620" y="3929066"/>
            <a:ext cx="1928826" cy="200025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81052" t="65308" b="13157"/>
          <a:stretch>
            <a:fillRect/>
          </a:stretch>
        </p:blipFill>
        <p:spPr bwMode="auto">
          <a:xfrm>
            <a:off x="1285852" y="1714488"/>
            <a:ext cx="2500305" cy="42862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81052" t="66460" b="25485"/>
          <a:stretch>
            <a:fillRect/>
          </a:stretch>
        </p:blipFill>
        <p:spPr bwMode="auto">
          <a:xfrm>
            <a:off x="5072066" y="2214554"/>
            <a:ext cx="2232437" cy="1785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642918"/>
            <a:ext cx="800099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  <a:cs typeface="Arial" pitchFamily="34" charset="0"/>
              </a:rPr>
              <a:t>Соединение деталей </a:t>
            </a:r>
            <a:r>
              <a:rPr lang="ru-RU" sz="2800" b="1" dirty="0">
                <a:solidFill>
                  <a:srgbClr val="FFFF00"/>
                </a:solidFill>
                <a:cs typeface="Arial" pitchFamily="34" charset="0"/>
              </a:rPr>
              <a:t>туловища </a:t>
            </a:r>
            <a:r>
              <a:rPr lang="ru-RU" sz="2800" b="1" dirty="0" smtClean="0">
                <a:solidFill>
                  <a:srgbClr val="FFFF00"/>
                </a:solidFill>
                <a:cs typeface="Arial" pitchFamily="34" charset="0"/>
              </a:rPr>
              <a:t>и головы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357694"/>
            <a:ext cx="371477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глазок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ротика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</a:p>
        </p:txBody>
      </p:sp>
      <p:sp>
        <p:nvSpPr>
          <p:cNvPr id="7" name="Рамка 6"/>
          <p:cNvSpPr/>
          <p:nvPr/>
        </p:nvSpPr>
        <p:spPr>
          <a:xfrm>
            <a:off x="714348" y="500042"/>
            <a:ext cx="8001056" cy="6000792"/>
          </a:xfrm>
          <a:prstGeom prst="frame">
            <a:avLst>
              <a:gd name="adj1" fmla="val 12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976" y="2357430"/>
            <a:ext cx="7043758" cy="989034"/>
          </a:xfrm>
        </p:spPr>
        <p:txBody>
          <a:bodyPr>
            <a:noAutofit/>
          </a:bodyPr>
          <a:lstStyle/>
          <a:p>
            <a:pPr marL="0" lvl="5" eaLnBrk="0" hangingPunct="0"/>
            <a:r>
              <a:rPr lang="ru-RU" sz="5400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</a:t>
            </a:r>
            <a:r>
              <a:rPr lang="ru-RU" sz="5400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</a:t>
            </a:r>
            <a:r>
              <a:rPr lang="ru-RU" sz="5400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lang="ru-RU" sz="5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7200" dirty="0" smtClean="0">
                <a:latin typeface="Arial" pitchFamily="34" charset="0"/>
                <a:cs typeface="Arial" pitchFamily="34" charset="0"/>
              </a:rPr>
            </a:br>
            <a:endParaRPr lang="ru-RU" sz="4800" dirty="0"/>
          </a:p>
        </p:txBody>
      </p:sp>
      <p:sp>
        <p:nvSpPr>
          <p:cNvPr id="8" name="Рамка 7"/>
          <p:cNvSpPr/>
          <p:nvPr/>
        </p:nvSpPr>
        <p:spPr>
          <a:xfrm>
            <a:off x="500034" y="357166"/>
            <a:ext cx="8215370" cy="6286544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2" descr="http://fantasyflash.ru/anime/dog/image/dog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1681167" cy="16497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1000108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i="1" dirty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"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Ори</a:t>
            </a:r>
            <a:r>
              <a:rPr lang="ru-RU" sz="3200" b="1" i="1" dirty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"- </a:t>
            </a:r>
            <a:r>
              <a:rPr lang="ru-RU" sz="3200" b="1" dirty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сложенный. </a:t>
            </a:r>
            <a:r>
              <a:rPr lang="ru-RU" sz="3200" b="1" i="1" dirty="0" smtClean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"</a:t>
            </a:r>
            <a:r>
              <a:rPr lang="ru-RU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Ками</a:t>
            </a:r>
            <a:r>
              <a:rPr lang="ru-RU" sz="3200" b="1" i="1" dirty="0" smtClean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"</a:t>
            </a:r>
            <a:r>
              <a:rPr lang="ru-RU" sz="3200" b="1" dirty="0" smtClean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- бумага</a:t>
            </a:r>
            <a:r>
              <a:rPr lang="ru-RU" sz="3200" b="1" dirty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rgbClr val="F8FC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8FC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Оригами</a:t>
            </a:r>
            <a:r>
              <a:rPr lang="ru-RU" sz="4000" b="1" dirty="0" smtClean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-</a:t>
            </a:r>
            <a:endParaRPr lang="ru-RU" sz="4000" b="1" dirty="0">
              <a:solidFill>
                <a:srgbClr val="F8FC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э</a:t>
            </a:r>
            <a:r>
              <a:rPr lang="ru-RU" sz="4000" b="1" i="1" dirty="0" smtClean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то </a:t>
            </a:r>
            <a:r>
              <a:rPr lang="ru-RU" sz="4000" b="1" i="1" dirty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складывание из бумаги</a:t>
            </a:r>
            <a:r>
              <a:rPr lang="ru-RU" sz="4000" b="1" i="1" dirty="0" smtClean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.</a:t>
            </a:r>
          </a:p>
          <a:p>
            <a:r>
              <a:rPr lang="ru-RU" sz="4000" b="1" i="1" dirty="0" smtClean="0">
                <a:solidFill>
                  <a:srgbClr val="F8FC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endParaRPr lang="ru-RU" sz="4000" b="1" i="1" dirty="0">
              <a:solidFill>
                <a:srgbClr val="F8FC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F8FC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Оригами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возникло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1800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лет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назад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в Японии.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28596" y="500042"/>
            <a:ext cx="8358246" cy="5857916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j00748220000[1].wav">
            <a:hlinkClick r:id="" action="ppaction://media"/>
          </p:cNvPr>
          <p:cNvPicPr>
            <a:picLocks noRot="1" noChangeAspect="1"/>
          </p:cNvPicPr>
          <p:nvPr>
            <a:wavAudioFile r:embed="rId1" name="MSj00748220000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92867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357166"/>
            <a:ext cx="6943748" cy="1357312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4000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Отгадай загадку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928794" y="642918"/>
            <a:ext cx="583247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685"/>
              </a:avLst>
            </a:prstTxWarp>
          </a:bodyPr>
          <a:lstStyle/>
          <a:p>
            <a:pPr algn="ctr"/>
            <a:endParaRPr lang="ru-RU" sz="1600" b="1" kern="1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928794" y="2133600"/>
            <a:ext cx="5857916" cy="2581284"/>
          </a:xfrm>
          <a:prstGeom prst="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wrap="none" fromWordArt="1"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200" i="1" kern="10" spc="-1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 хозяином дружит,</a:t>
            </a:r>
          </a:p>
          <a:p>
            <a:pPr algn="ctr">
              <a:defRPr/>
            </a:pPr>
            <a:r>
              <a:rPr lang="ru-RU" sz="3200" i="1" kern="10" spc="-1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Дом сторожит,</a:t>
            </a:r>
          </a:p>
          <a:p>
            <a:pPr algn="ctr">
              <a:defRPr/>
            </a:pPr>
            <a:r>
              <a:rPr lang="ru-RU" sz="3200" i="1" kern="10" spc="-1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Живёт под крылечком ,</a:t>
            </a:r>
          </a:p>
          <a:p>
            <a:pPr algn="ctr">
              <a:defRPr/>
            </a:pPr>
            <a:r>
              <a:rPr lang="ru-RU" sz="3200" i="1" kern="10" spc="-1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 хвост колечком.</a:t>
            </a:r>
          </a:p>
        </p:txBody>
      </p:sp>
      <p:sp>
        <p:nvSpPr>
          <p:cNvPr id="9" name="Рамка 8"/>
          <p:cNvSpPr/>
          <p:nvPr/>
        </p:nvSpPr>
        <p:spPr>
          <a:xfrm>
            <a:off x="571472" y="500042"/>
            <a:ext cx="8072494" cy="5929354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4" descr="http://i023.radikal.ru/0810/14/29da6e247b9c.jpg"/>
          <p:cNvPicPr>
            <a:picLocks noChangeAspect="1" noChangeArrowheads="1"/>
          </p:cNvPicPr>
          <p:nvPr/>
        </p:nvPicPr>
        <p:blipFill>
          <a:blip r:embed="rId5"/>
          <a:srcRect b="3124"/>
          <a:stretch>
            <a:fillRect/>
          </a:stretch>
        </p:blipFill>
        <p:spPr bwMode="auto">
          <a:xfrm>
            <a:off x="1643042" y="1643050"/>
            <a:ext cx="6096000" cy="44291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9458" name="Picture 2" descr="http://liant.ru/uploads/account/account-L2uSUBAGX2-2237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714356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http://pda.odintsovo.info/img/2006/01/Mne__generaly_ruku__pozhim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57" y="583728"/>
            <a:ext cx="4322762" cy="5715001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6" name="Picture 6" descr="norway_dogs"/>
          <p:cNvPicPr>
            <a:picLocks noChangeAspect="1" noChangeArrowheads="1"/>
          </p:cNvPicPr>
          <p:nvPr/>
        </p:nvPicPr>
        <p:blipFill>
          <a:blip r:embed="rId3"/>
          <a:srcRect t="7258" b="806"/>
          <a:stretch>
            <a:fillRect/>
          </a:stretch>
        </p:blipFill>
        <p:spPr bwMode="auto">
          <a:xfrm>
            <a:off x="4714876" y="3714752"/>
            <a:ext cx="4176712" cy="2714644"/>
          </a:xfrm>
          <a:prstGeom prst="rect">
            <a:avLst/>
          </a:prstGeom>
          <a:solidFill>
            <a:schemeClr val="hlink"/>
          </a:solidFill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2" descr="http://gorod.tomsk.ru/i/u/14584/foto_dogs_66.jpg"/>
          <p:cNvPicPr>
            <a:picLocks noChangeAspect="1" noChangeArrowheads="1"/>
          </p:cNvPicPr>
          <p:nvPr/>
        </p:nvPicPr>
        <p:blipFill>
          <a:blip r:embed="rId4"/>
          <a:srcRect l="12500" r="7499" b="4374"/>
          <a:stretch>
            <a:fillRect/>
          </a:stretch>
        </p:blipFill>
        <p:spPr bwMode="auto">
          <a:xfrm>
            <a:off x="4714876" y="428604"/>
            <a:ext cx="4143404" cy="305303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kern="10" dirty="0" smtClean="0">
                <a:ln>
                  <a:noFill/>
                </a:ln>
                <a:solidFill>
                  <a:srgbClr val="FFFF00"/>
                </a:solidFill>
                <a:effectLst/>
                <a:cs typeface="Arial"/>
              </a:rPr>
              <a:t>Собака –семейство псовых</a:t>
            </a:r>
            <a:endParaRPr lang="ru-RU" sz="4000" kern="10" dirty="0">
              <a:ln>
                <a:noFill/>
              </a:ln>
              <a:solidFill>
                <a:srgbClr val="FFFF00"/>
              </a:solidFill>
              <a:effectLst/>
              <a:cs typeface="Arial"/>
            </a:endParaRPr>
          </a:p>
        </p:txBody>
      </p:sp>
      <p:sp>
        <p:nvSpPr>
          <p:cNvPr id="6152" name="Text Box 176"/>
          <p:cNvSpPr txBox="1">
            <a:spLocks noChangeArrowheads="1"/>
          </p:cNvSpPr>
          <p:nvPr/>
        </p:nvSpPr>
        <p:spPr bwMode="auto">
          <a:xfrm>
            <a:off x="1068388" y="4648200"/>
            <a:ext cx="1841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0000"/>
              </a:solidFill>
              <a:latin typeface="Book Antiqua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714876" y="1428736"/>
            <a:ext cx="4071966" cy="4826160"/>
            <a:chOff x="3500430" y="1428736"/>
            <a:chExt cx="4071966" cy="4826160"/>
          </a:xfrm>
        </p:grpSpPr>
        <p:sp>
          <p:nvSpPr>
            <p:cNvPr id="33" name="Полилиния 32"/>
            <p:cNvSpPr/>
            <p:nvPr/>
          </p:nvSpPr>
          <p:spPr>
            <a:xfrm>
              <a:off x="3571868" y="4929198"/>
              <a:ext cx="3714776" cy="928694"/>
            </a:xfrm>
            <a:custGeom>
              <a:avLst/>
              <a:gdLst>
                <a:gd name="connsiteX0" fmla="*/ 0 w 3714776"/>
                <a:gd name="connsiteY0" fmla="*/ 464347 h 928694"/>
                <a:gd name="connsiteX1" fmla="*/ 1406906 w 3714776"/>
                <a:gd name="connsiteY1" fmla="*/ 13866 h 928694"/>
                <a:gd name="connsiteX2" fmla="*/ 1857388 w 3714776"/>
                <a:gd name="connsiteY2" fmla="*/ 2 h 928694"/>
                <a:gd name="connsiteX3" fmla="*/ 2307871 w 3714776"/>
                <a:gd name="connsiteY3" fmla="*/ 13866 h 928694"/>
                <a:gd name="connsiteX4" fmla="*/ 3714775 w 3714776"/>
                <a:gd name="connsiteY4" fmla="*/ 464352 h 928694"/>
                <a:gd name="connsiteX5" fmla="*/ 2307870 w 3714776"/>
                <a:gd name="connsiteY5" fmla="*/ 914835 h 928694"/>
                <a:gd name="connsiteX6" fmla="*/ 1857387 w 3714776"/>
                <a:gd name="connsiteY6" fmla="*/ 928699 h 928694"/>
                <a:gd name="connsiteX7" fmla="*/ 1406904 w 3714776"/>
                <a:gd name="connsiteY7" fmla="*/ 914835 h 928694"/>
                <a:gd name="connsiteX8" fmla="*/ -1 w 3714776"/>
                <a:gd name="connsiteY8" fmla="*/ 464350 h 928694"/>
                <a:gd name="connsiteX9" fmla="*/ 0 w 3714776"/>
                <a:gd name="connsiteY9" fmla="*/ 464347 h 92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76" h="928694">
                  <a:moveTo>
                    <a:pt x="0" y="464347"/>
                  </a:moveTo>
                  <a:cubicBezTo>
                    <a:pt x="4" y="251274"/>
                    <a:pt x="580061" y="65544"/>
                    <a:pt x="1406906" y="13866"/>
                  </a:cubicBezTo>
                  <a:cubicBezTo>
                    <a:pt x="1554235" y="4658"/>
                    <a:pt x="1705525" y="2"/>
                    <a:pt x="1857388" y="2"/>
                  </a:cubicBezTo>
                  <a:cubicBezTo>
                    <a:pt x="2009252" y="2"/>
                    <a:pt x="2160542" y="4658"/>
                    <a:pt x="2307871" y="13866"/>
                  </a:cubicBezTo>
                  <a:cubicBezTo>
                    <a:pt x="3134723" y="65544"/>
                    <a:pt x="3714781" y="251277"/>
                    <a:pt x="3714775" y="464352"/>
                  </a:cubicBezTo>
                  <a:cubicBezTo>
                    <a:pt x="3714775" y="677426"/>
                    <a:pt x="3134717" y="863157"/>
                    <a:pt x="2307870" y="914835"/>
                  </a:cubicBezTo>
                  <a:cubicBezTo>
                    <a:pt x="2160541" y="924043"/>
                    <a:pt x="2009251" y="928699"/>
                    <a:pt x="1857387" y="928699"/>
                  </a:cubicBezTo>
                  <a:cubicBezTo>
                    <a:pt x="1705523" y="928699"/>
                    <a:pt x="1554233" y="924043"/>
                    <a:pt x="1406904" y="914835"/>
                  </a:cubicBezTo>
                  <a:cubicBezTo>
                    <a:pt x="580053" y="863157"/>
                    <a:pt x="-4" y="677425"/>
                    <a:pt x="-1" y="464350"/>
                  </a:cubicBezTo>
                  <a:cubicBezTo>
                    <a:pt x="-1" y="464349"/>
                    <a:pt x="0" y="464348"/>
                    <a:pt x="0" y="464347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500430" y="3714752"/>
              <a:ext cx="3714776" cy="857256"/>
            </a:xfrm>
            <a:custGeom>
              <a:avLst/>
              <a:gdLst>
                <a:gd name="connsiteX0" fmla="*/ 0 w 3714776"/>
                <a:gd name="connsiteY0" fmla="*/ 428628 h 857256"/>
                <a:gd name="connsiteX1" fmla="*/ 1439738 w 3714776"/>
                <a:gd name="connsiteY1" fmla="*/ 10979 h 857256"/>
                <a:gd name="connsiteX2" fmla="*/ 1857389 w 3714776"/>
                <a:gd name="connsiteY2" fmla="*/ 2 h 857256"/>
                <a:gd name="connsiteX3" fmla="*/ 2275041 w 3714776"/>
                <a:gd name="connsiteY3" fmla="*/ 10979 h 857256"/>
                <a:gd name="connsiteX4" fmla="*/ 3714776 w 3714776"/>
                <a:gd name="connsiteY4" fmla="*/ 428634 h 857256"/>
                <a:gd name="connsiteX5" fmla="*/ 2275039 w 3714776"/>
                <a:gd name="connsiteY5" fmla="*/ 846285 h 857256"/>
                <a:gd name="connsiteX6" fmla="*/ 1857388 w 3714776"/>
                <a:gd name="connsiteY6" fmla="*/ 857262 h 857256"/>
                <a:gd name="connsiteX7" fmla="*/ 1439736 w 3714776"/>
                <a:gd name="connsiteY7" fmla="*/ 846285 h 857256"/>
                <a:gd name="connsiteX8" fmla="*/ 0 w 3714776"/>
                <a:gd name="connsiteY8" fmla="*/ 428632 h 857256"/>
                <a:gd name="connsiteX9" fmla="*/ 0 w 3714776"/>
                <a:gd name="connsiteY9" fmla="*/ 428628 h 85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76" h="857256">
                  <a:moveTo>
                    <a:pt x="0" y="428628"/>
                  </a:moveTo>
                  <a:cubicBezTo>
                    <a:pt x="4" y="229036"/>
                    <a:pt x="596986" y="55859"/>
                    <a:pt x="1439738" y="10979"/>
                  </a:cubicBezTo>
                  <a:cubicBezTo>
                    <a:pt x="1576707" y="3685"/>
                    <a:pt x="1716821" y="2"/>
                    <a:pt x="1857389" y="2"/>
                  </a:cubicBezTo>
                  <a:cubicBezTo>
                    <a:pt x="1997958" y="2"/>
                    <a:pt x="2138072" y="3684"/>
                    <a:pt x="2275041" y="10979"/>
                  </a:cubicBezTo>
                  <a:cubicBezTo>
                    <a:pt x="3117800" y="55860"/>
                    <a:pt x="3714783" y="229039"/>
                    <a:pt x="3714776" y="428634"/>
                  </a:cubicBezTo>
                  <a:cubicBezTo>
                    <a:pt x="3714776" y="628227"/>
                    <a:pt x="3117794" y="801405"/>
                    <a:pt x="2275039" y="846285"/>
                  </a:cubicBezTo>
                  <a:cubicBezTo>
                    <a:pt x="2138070" y="853579"/>
                    <a:pt x="1997956" y="857262"/>
                    <a:pt x="1857388" y="857262"/>
                  </a:cubicBezTo>
                  <a:cubicBezTo>
                    <a:pt x="1716819" y="857262"/>
                    <a:pt x="1576705" y="853580"/>
                    <a:pt x="1439736" y="846285"/>
                  </a:cubicBezTo>
                  <a:cubicBezTo>
                    <a:pt x="596978" y="801404"/>
                    <a:pt x="-4" y="628225"/>
                    <a:pt x="0" y="428632"/>
                  </a:cubicBezTo>
                  <a:lnTo>
                    <a:pt x="0" y="428628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3500430" y="2500306"/>
              <a:ext cx="3714776" cy="857256"/>
            </a:xfrm>
            <a:custGeom>
              <a:avLst/>
              <a:gdLst>
                <a:gd name="connsiteX0" fmla="*/ 0 w 3714776"/>
                <a:gd name="connsiteY0" fmla="*/ 428628 h 857256"/>
                <a:gd name="connsiteX1" fmla="*/ 1439738 w 3714776"/>
                <a:gd name="connsiteY1" fmla="*/ 10979 h 857256"/>
                <a:gd name="connsiteX2" fmla="*/ 1857389 w 3714776"/>
                <a:gd name="connsiteY2" fmla="*/ 2 h 857256"/>
                <a:gd name="connsiteX3" fmla="*/ 2275041 w 3714776"/>
                <a:gd name="connsiteY3" fmla="*/ 10979 h 857256"/>
                <a:gd name="connsiteX4" fmla="*/ 3714776 w 3714776"/>
                <a:gd name="connsiteY4" fmla="*/ 428634 h 857256"/>
                <a:gd name="connsiteX5" fmla="*/ 2275039 w 3714776"/>
                <a:gd name="connsiteY5" fmla="*/ 846285 h 857256"/>
                <a:gd name="connsiteX6" fmla="*/ 1857388 w 3714776"/>
                <a:gd name="connsiteY6" fmla="*/ 857262 h 857256"/>
                <a:gd name="connsiteX7" fmla="*/ 1439736 w 3714776"/>
                <a:gd name="connsiteY7" fmla="*/ 846285 h 857256"/>
                <a:gd name="connsiteX8" fmla="*/ 0 w 3714776"/>
                <a:gd name="connsiteY8" fmla="*/ 428632 h 857256"/>
                <a:gd name="connsiteX9" fmla="*/ 0 w 3714776"/>
                <a:gd name="connsiteY9" fmla="*/ 428628 h 85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76" h="857256">
                  <a:moveTo>
                    <a:pt x="0" y="428628"/>
                  </a:moveTo>
                  <a:cubicBezTo>
                    <a:pt x="4" y="229036"/>
                    <a:pt x="596986" y="55859"/>
                    <a:pt x="1439738" y="10979"/>
                  </a:cubicBezTo>
                  <a:cubicBezTo>
                    <a:pt x="1576707" y="3685"/>
                    <a:pt x="1716821" y="2"/>
                    <a:pt x="1857389" y="2"/>
                  </a:cubicBezTo>
                  <a:cubicBezTo>
                    <a:pt x="1997958" y="2"/>
                    <a:pt x="2138072" y="3684"/>
                    <a:pt x="2275041" y="10979"/>
                  </a:cubicBezTo>
                  <a:cubicBezTo>
                    <a:pt x="3117800" y="55860"/>
                    <a:pt x="3714783" y="229039"/>
                    <a:pt x="3714776" y="428634"/>
                  </a:cubicBezTo>
                  <a:cubicBezTo>
                    <a:pt x="3714776" y="628227"/>
                    <a:pt x="3117794" y="801405"/>
                    <a:pt x="2275039" y="846285"/>
                  </a:cubicBezTo>
                  <a:cubicBezTo>
                    <a:pt x="2138070" y="853579"/>
                    <a:pt x="1997956" y="857262"/>
                    <a:pt x="1857388" y="857262"/>
                  </a:cubicBezTo>
                  <a:cubicBezTo>
                    <a:pt x="1716819" y="857262"/>
                    <a:pt x="1576705" y="853580"/>
                    <a:pt x="1439736" y="846285"/>
                  </a:cubicBezTo>
                  <a:cubicBezTo>
                    <a:pt x="596978" y="801404"/>
                    <a:pt x="-4" y="628225"/>
                    <a:pt x="0" y="428632"/>
                  </a:cubicBezTo>
                  <a:lnTo>
                    <a:pt x="0" y="428628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571868" y="1428736"/>
              <a:ext cx="3714776" cy="857256"/>
            </a:xfrm>
            <a:custGeom>
              <a:avLst/>
              <a:gdLst>
                <a:gd name="connsiteX0" fmla="*/ 0 w 3714776"/>
                <a:gd name="connsiteY0" fmla="*/ 428628 h 857256"/>
                <a:gd name="connsiteX1" fmla="*/ 1439738 w 3714776"/>
                <a:gd name="connsiteY1" fmla="*/ 10979 h 857256"/>
                <a:gd name="connsiteX2" fmla="*/ 1857389 w 3714776"/>
                <a:gd name="connsiteY2" fmla="*/ 2 h 857256"/>
                <a:gd name="connsiteX3" fmla="*/ 2275041 w 3714776"/>
                <a:gd name="connsiteY3" fmla="*/ 10979 h 857256"/>
                <a:gd name="connsiteX4" fmla="*/ 3714776 w 3714776"/>
                <a:gd name="connsiteY4" fmla="*/ 428634 h 857256"/>
                <a:gd name="connsiteX5" fmla="*/ 2275039 w 3714776"/>
                <a:gd name="connsiteY5" fmla="*/ 846285 h 857256"/>
                <a:gd name="connsiteX6" fmla="*/ 1857388 w 3714776"/>
                <a:gd name="connsiteY6" fmla="*/ 857262 h 857256"/>
                <a:gd name="connsiteX7" fmla="*/ 1439736 w 3714776"/>
                <a:gd name="connsiteY7" fmla="*/ 846285 h 857256"/>
                <a:gd name="connsiteX8" fmla="*/ 0 w 3714776"/>
                <a:gd name="connsiteY8" fmla="*/ 428632 h 857256"/>
                <a:gd name="connsiteX9" fmla="*/ 0 w 3714776"/>
                <a:gd name="connsiteY9" fmla="*/ 428628 h 85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76" h="857256">
                  <a:moveTo>
                    <a:pt x="0" y="428628"/>
                  </a:moveTo>
                  <a:cubicBezTo>
                    <a:pt x="4" y="229036"/>
                    <a:pt x="596986" y="55859"/>
                    <a:pt x="1439738" y="10979"/>
                  </a:cubicBezTo>
                  <a:cubicBezTo>
                    <a:pt x="1576707" y="3685"/>
                    <a:pt x="1716821" y="2"/>
                    <a:pt x="1857389" y="2"/>
                  </a:cubicBezTo>
                  <a:cubicBezTo>
                    <a:pt x="1997958" y="2"/>
                    <a:pt x="2138072" y="3684"/>
                    <a:pt x="2275041" y="10979"/>
                  </a:cubicBezTo>
                  <a:cubicBezTo>
                    <a:pt x="3117800" y="55860"/>
                    <a:pt x="3714783" y="229039"/>
                    <a:pt x="3714776" y="428634"/>
                  </a:cubicBezTo>
                  <a:cubicBezTo>
                    <a:pt x="3714776" y="628227"/>
                    <a:pt x="3117794" y="801405"/>
                    <a:pt x="2275039" y="846285"/>
                  </a:cubicBezTo>
                  <a:cubicBezTo>
                    <a:pt x="2138070" y="853579"/>
                    <a:pt x="1997956" y="857262"/>
                    <a:pt x="1857388" y="857262"/>
                  </a:cubicBezTo>
                  <a:cubicBezTo>
                    <a:pt x="1716819" y="857262"/>
                    <a:pt x="1576705" y="853580"/>
                    <a:pt x="1439736" y="846285"/>
                  </a:cubicBezTo>
                  <a:cubicBezTo>
                    <a:pt x="596978" y="801404"/>
                    <a:pt x="-4" y="628225"/>
                    <a:pt x="0" y="428632"/>
                  </a:cubicBezTo>
                  <a:lnTo>
                    <a:pt x="0" y="428628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1" name="Text Box 175"/>
            <p:cNvSpPr txBox="1">
              <a:spLocks noChangeArrowheads="1"/>
            </p:cNvSpPr>
            <p:nvPr/>
          </p:nvSpPr>
          <p:spPr bwMode="gray">
            <a:xfrm>
              <a:off x="3857620" y="4500570"/>
              <a:ext cx="3676774" cy="1754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solidFill>
                    <a:srgbClr val="FFFF00"/>
                  </a:solidFill>
                  <a:latin typeface="+mn-lt"/>
                  <a:cs typeface="+mn-cs"/>
                </a:rPr>
                <a:t>                                                </a:t>
              </a:r>
              <a:r>
                <a:rPr lang="ru-RU" sz="3600" b="1" i="1" kern="10" dirty="0">
                  <a:solidFill>
                    <a:srgbClr val="FFFF00"/>
                  </a:solidFill>
                  <a:latin typeface="Arial"/>
                  <a:cs typeface="Arial"/>
                </a:rPr>
                <a:t>сторожевые</a:t>
              </a:r>
              <a:endParaRPr lang="ru-RU" sz="3600" b="1" dirty="0">
                <a:solidFill>
                  <a:srgbClr val="FFFF00"/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000496" y="1500174"/>
              <a:ext cx="3571900" cy="646331"/>
            </a:xfrm>
            <a:custGeom>
              <a:avLst/>
              <a:gdLst>
                <a:gd name="connsiteX0" fmla="*/ 0 w 3571900"/>
                <a:gd name="connsiteY0" fmla="*/ 0 h 646331"/>
                <a:gd name="connsiteX1" fmla="*/ 3571900 w 3571900"/>
                <a:gd name="connsiteY1" fmla="*/ 0 h 646331"/>
                <a:gd name="connsiteX2" fmla="*/ 3571900 w 3571900"/>
                <a:gd name="connsiteY2" fmla="*/ 646331 h 646331"/>
                <a:gd name="connsiteX3" fmla="*/ 0 w 3571900"/>
                <a:gd name="connsiteY3" fmla="*/ 646331 h 646331"/>
                <a:gd name="connsiteX4" fmla="*/ 0 w 3571900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900" h="646331">
                  <a:moveTo>
                    <a:pt x="0" y="0"/>
                  </a:moveTo>
                  <a:lnTo>
                    <a:pt x="3571900" y="0"/>
                  </a:lnTo>
                  <a:lnTo>
                    <a:pt x="3571900" y="646331"/>
                  </a:lnTo>
                  <a:lnTo>
                    <a:pt x="0" y="64633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  <a:sp3d extrusionH="57150">
                <a:bevelT w="3810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i="1" kern="10" dirty="0">
                  <a:solidFill>
                    <a:srgbClr val="FFFF00"/>
                  </a:solidFill>
                  <a:latin typeface="Arial"/>
                  <a:cs typeface="Arial"/>
                </a:rPr>
                <a:t>служебные</a:t>
              </a:r>
              <a:endParaRPr lang="ru-RU" sz="3600" b="1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795986" y="2571744"/>
              <a:ext cx="3704972" cy="646331"/>
            </a:xfrm>
            <a:custGeom>
              <a:avLst/>
              <a:gdLst>
                <a:gd name="connsiteX0" fmla="*/ 0 w 3704972"/>
                <a:gd name="connsiteY0" fmla="*/ 0 h 646331"/>
                <a:gd name="connsiteX1" fmla="*/ 3704972 w 3704972"/>
                <a:gd name="connsiteY1" fmla="*/ 0 h 646331"/>
                <a:gd name="connsiteX2" fmla="*/ 3704972 w 3704972"/>
                <a:gd name="connsiteY2" fmla="*/ 646331 h 646331"/>
                <a:gd name="connsiteX3" fmla="*/ 0 w 3704972"/>
                <a:gd name="connsiteY3" fmla="*/ 646331 h 646331"/>
                <a:gd name="connsiteX4" fmla="*/ 0 w 3704972"/>
                <a:gd name="connsiteY4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4972" h="646331">
                  <a:moveTo>
                    <a:pt x="0" y="0"/>
                  </a:moveTo>
                  <a:lnTo>
                    <a:pt x="3704972" y="0"/>
                  </a:lnTo>
                  <a:lnTo>
                    <a:pt x="3704972" y="646331"/>
                  </a:lnTo>
                  <a:lnTo>
                    <a:pt x="0" y="646331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i="1" kern="10" dirty="0">
                  <a:solidFill>
                    <a:srgbClr val="FFFF00"/>
                  </a:solidFill>
                  <a:latin typeface="Arial"/>
                  <a:cs typeface="Arial"/>
                </a:rPr>
                <a:t>комнатные</a:t>
              </a:r>
              <a:endParaRPr lang="ru-RU" sz="3600" b="1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57620" y="3786190"/>
              <a:ext cx="3214710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i="1" kern="10" dirty="0">
                  <a:solidFill>
                    <a:srgbClr val="FFFF00"/>
                  </a:solidFill>
                  <a:latin typeface="Arial"/>
                  <a:cs typeface="Arial"/>
                </a:rPr>
                <a:t>охотничьи</a:t>
              </a:r>
              <a:endParaRPr lang="ru-RU" sz="3600" b="1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9" name="Рамка 28"/>
          <p:cNvSpPr/>
          <p:nvPr/>
        </p:nvSpPr>
        <p:spPr>
          <a:xfrm>
            <a:off x="285720" y="285728"/>
            <a:ext cx="8572560" cy="6357982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 descr="http://i42.mindmix.ru/46/94/19446/6/620506/Dog_001.jpeg"/>
          <p:cNvPicPr>
            <a:picLocks noChangeAspect="1" noChangeArrowheads="1"/>
          </p:cNvPicPr>
          <p:nvPr/>
        </p:nvPicPr>
        <p:blipFill>
          <a:blip r:embed="rId2"/>
          <a:srcRect l="24149" t="12500" r="9906" b="3749"/>
          <a:stretch>
            <a:fillRect/>
          </a:stretch>
        </p:blipFill>
        <p:spPr bwMode="auto">
          <a:xfrm>
            <a:off x="500034" y="1714488"/>
            <a:ext cx="4012257" cy="3786214"/>
          </a:xfrm>
          <a:prstGeom prst="ellipse">
            <a:avLst/>
          </a:prstGeom>
          <a:ln w="190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28726" y="428604"/>
            <a:ext cx="6215074" cy="93978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 </a:t>
            </a:r>
            <a:r>
              <a:rPr lang="ru-RU" dirty="0" smtClean="0">
                <a:ln>
                  <a:noFill/>
                </a:ln>
                <a:solidFill>
                  <a:srgbClr val="FFFF00"/>
                </a:solidFill>
                <a:effectLst/>
              </a:rPr>
              <a:t>Мы  ищем хозяина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4" descr="http://www.tv21.ru/newsimages/2008-06-16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57232"/>
            <a:ext cx="3429024" cy="247650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9" name="Picture 2" descr="http://img-fotki.yandex.ru/get/8/geosid.b/0_72e4_ec717e52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818" y="3714752"/>
            <a:ext cx="3489966" cy="244646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6386" name="Picture 2" descr="http://img-fotki.yandex.ru/get/12/katefill.0/0_752c_141afc78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4911363" cy="392909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3500430" y="857232"/>
            <a:ext cx="5286412" cy="571504"/>
          </a:xfrm>
          <a:prstGeom prst="rect">
            <a:avLst/>
          </a:prstGeom>
          <a:scene3d>
            <a:camera prst="orthographicFront"/>
            <a:lightRig rig="legacyHarsh2" dir="b"/>
          </a:scene3d>
          <a:sp3d>
            <a:bevelT/>
          </a:sp3d>
        </p:spPr>
        <p:txBody>
          <a:bodyPr wrap="none" fromWordArt="1">
            <a:sp3d extrusionH="430200" prstMaterial="legacyMatte">
              <a:bevelT w="38100" h="38100"/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</a:rPr>
              <a:t>Верному   </a:t>
            </a:r>
            <a:r>
              <a:rPr lang="ru-RU" sz="44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</a:rPr>
              <a:t>Фидо</a:t>
            </a:r>
            <a:endParaRPr lang="ru-RU" sz="4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+mj-lt"/>
            </a:endParaRP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7308850" y="765175"/>
            <a:ext cx="16097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43438" y="2714620"/>
            <a:ext cx="41783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latin typeface="+mn-lt"/>
                <a:cs typeface="+mn-cs"/>
              </a:rPr>
              <a:t>14 лет каждый вечер приходил к автобусной остановке, надеясь на встречу с хозяином.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7" name="Picture 7" descr="EXPO1739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10826"/>
          <a:stretch>
            <a:fillRect/>
          </a:stretch>
        </p:blipFill>
        <p:spPr bwMode="auto">
          <a:xfrm>
            <a:off x="642910" y="1928802"/>
            <a:ext cx="3654452" cy="43688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198" name="WordArt 13"/>
          <p:cNvSpPr>
            <a:spLocks noChangeArrowheads="1" noChangeShapeType="1" noTextEdit="1"/>
          </p:cNvSpPr>
          <p:nvPr/>
        </p:nvSpPr>
        <p:spPr bwMode="auto">
          <a:xfrm>
            <a:off x="928662" y="500042"/>
            <a:ext cx="1539875" cy="357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Италия</a:t>
            </a:r>
          </a:p>
        </p:txBody>
      </p:sp>
      <p:sp>
        <p:nvSpPr>
          <p:cNvPr id="7" name="Рамка 6"/>
          <p:cNvSpPr/>
          <p:nvPr/>
        </p:nvSpPr>
        <p:spPr>
          <a:xfrm>
            <a:off x="428596" y="357166"/>
            <a:ext cx="8429684" cy="6215106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428728" y="785794"/>
            <a:ext cx="7286676" cy="1152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sp3d extrusionH="430200" prstMaterial="legacyMatte">
              <a:bevelT w="38100" h="38100"/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000" b="1" kern="10" spc="-15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</a:rPr>
              <a:t>Розыскной  собаке  Антею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14876" y="2357430"/>
            <a:ext cx="39608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пьедестале написано, что за годы работы Антея, с его помощью задержано более 100 преступников и раскрыто 62 преступления. </a:t>
            </a:r>
          </a:p>
        </p:txBody>
      </p:sp>
      <p:pic>
        <p:nvPicPr>
          <p:cNvPr id="9220" name="Picture 7" descr="2"/>
          <p:cNvPicPr>
            <a:picLocks noChangeAspect="1" noChangeArrowheads="1"/>
          </p:cNvPicPr>
          <p:nvPr/>
        </p:nvPicPr>
        <p:blipFill>
          <a:blip r:embed="rId2"/>
          <a:srcRect t="5905" b="4614"/>
          <a:stretch>
            <a:fillRect/>
          </a:stretch>
        </p:blipFill>
        <p:spPr bwMode="auto">
          <a:xfrm>
            <a:off x="785786" y="1928802"/>
            <a:ext cx="3500437" cy="429418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221" name="WordArt 8"/>
          <p:cNvSpPr>
            <a:spLocks noChangeArrowheads="1" noChangeShapeType="1" noTextEdit="1"/>
          </p:cNvSpPr>
          <p:nvPr/>
        </p:nvSpPr>
        <p:spPr bwMode="auto">
          <a:xfrm>
            <a:off x="571472" y="428604"/>
            <a:ext cx="152400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Россия</a:t>
            </a:r>
          </a:p>
        </p:txBody>
      </p:sp>
      <p:sp>
        <p:nvSpPr>
          <p:cNvPr id="6" name="Рамка 5"/>
          <p:cNvSpPr/>
          <p:nvPr/>
        </p:nvSpPr>
        <p:spPr>
          <a:xfrm>
            <a:off x="428596" y="285728"/>
            <a:ext cx="8429684" cy="6215106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357290" y="1142984"/>
            <a:ext cx="7272338" cy="1081088"/>
          </a:xfrm>
          <a:prstGeom prst="rect">
            <a:avLst/>
          </a:prstGeom>
          <a:scene3d>
            <a:camera prst="orthographicFront"/>
            <a:lightRig rig="legacyHarsh2" dir="b"/>
          </a:scene3d>
          <a:sp3d>
            <a:bevelT/>
          </a:sp3d>
        </p:spPr>
        <p:txBody>
          <a:bodyPr wrap="none" fromWordArt="1">
            <a:sp3d extrusionH="430200" prstMaterial="legacyMatte">
              <a:bevelT w="38100" h="38100"/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000" b="1" kern="10" spc="-15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j-lt"/>
              </a:rPr>
              <a:t>Собакам    поводырям</a:t>
            </a:r>
            <a:endParaRPr lang="ru-RU" sz="3600" b="1" kern="10" spc="-15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+mj-lt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6443663" y="1125538"/>
            <a:ext cx="24098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857752" y="2143116"/>
            <a:ext cx="3571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Проводникам слепых за неоценимые услуги по обеспечению полноценной жизни незрячих людей, за дружбу и взаимную любовь.</a:t>
            </a:r>
          </a:p>
        </p:txBody>
      </p:sp>
      <p:pic>
        <p:nvPicPr>
          <p:cNvPr id="10245" name="Picture 7" descr="EXPO7317"/>
          <p:cNvPicPr>
            <a:picLocks noChangeAspect="1" noChangeArrowheads="1"/>
          </p:cNvPicPr>
          <p:nvPr/>
        </p:nvPicPr>
        <p:blipFill>
          <a:blip r:embed="rId2"/>
          <a:srcRect l="8411" t="3012"/>
          <a:stretch>
            <a:fillRect/>
          </a:stretch>
        </p:blipFill>
        <p:spPr bwMode="auto">
          <a:xfrm flipH="1">
            <a:off x="642910" y="2357430"/>
            <a:ext cx="4071966" cy="32146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246" name="WordArt 8"/>
          <p:cNvSpPr>
            <a:spLocks noChangeArrowheads="1" noChangeShapeType="1" noTextEdit="1"/>
          </p:cNvSpPr>
          <p:nvPr/>
        </p:nvSpPr>
        <p:spPr bwMode="auto">
          <a:xfrm>
            <a:off x="714348" y="500042"/>
            <a:ext cx="2071702" cy="428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/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Германия</a:t>
            </a:r>
          </a:p>
        </p:txBody>
      </p:sp>
      <p:sp>
        <p:nvSpPr>
          <p:cNvPr id="7" name="Рамка 6"/>
          <p:cNvSpPr/>
          <p:nvPr/>
        </p:nvSpPr>
        <p:spPr>
          <a:xfrm>
            <a:off x="428596" y="357166"/>
            <a:ext cx="8358246" cy="6215106"/>
          </a:xfrm>
          <a:prstGeom prst="frame">
            <a:avLst>
              <a:gd name="adj1" fmla="val 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2">
      <a:dk1>
        <a:sysClr val="windowText" lastClr="000000"/>
      </a:dk1>
      <a:lt1>
        <a:sysClr val="window" lastClr="FFFFFF"/>
      </a:lt1>
      <a:dk2>
        <a:srgbClr val="04617B"/>
      </a:dk2>
      <a:lt2>
        <a:srgbClr val="0BD0D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269</Words>
  <Application>Microsoft Office PowerPoint</Application>
  <PresentationFormat>Экран (4:3)</PresentationFormat>
  <Paragraphs>67</Paragraphs>
  <Slides>19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                       РУЧНОЙ ТРУД </vt:lpstr>
      <vt:lpstr>Слайд 2</vt:lpstr>
      <vt:lpstr> Отгадай загадку</vt:lpstr>
      <vt:lpstr>Слайд 4</vt:lpstr>
      <vt:lpstr>Собака –семейство псовых</vt:lpstr>
      <vt:lpstr>         Мы  ищем хозяина </vt:lpstr>
      <vt:lpstr>Слайд 7</vt:lpstr>
      <vt:lpstr>Слайд 8</vt:lpstr>
      <vt:lpstr>Слайд 9</vt:lpstr>
      <vt:lpstr>Слайд 10</vt:lpstr>
      <vt:lpstr>Слайд 11</vt:lpstr>
      <vt:lpstr>Слайд 12</vt:lpstr>
      <vt:lpstr>Анализ образца </vt:lpstr>
      <vt:lpstr>    План работы</vt:lpstr>
      <vt:lpstr>Правила работы</vt:lpstr>
      <vt:lpstr>Слайд 16</vt:lpstr>
      <vt:lpstr>     Складывание детали туловища </vt:lpstr>
      <vt:lpstr>Слайд 18</vt:lpstr>
      <vt:lpstr>Спасибо за ВНИМАНИЕ!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185</cp:revision>
  <dcterms:created xsi:type="dcterms:W3CDTF">2008-01-27T14:59:28Z</dcterms:created>
  <dcterms:modified xsi:type="dcterms:W3CDTF">2011-11-22T18:59:25Z</dcterms:modified>
</cp:coreProperties>
</file>