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59" r:id="rId4"/>
    <p:sldId id="271" r:id="rId5"/>
    <p:sldId id="26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B84491-F4BF-496E-9BAE-1A575E710A0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AFD390-EC05-4DB9-9850-A06FBC73D3C6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Создание сайта</a:t>
          </a:r>
          <a:endParaRPr lang="ru-RU" sz="2800" dirty="0">
            <a:solidFill>
              <a:schemeClr val="tx1"/>
            </a:solidFill>
          </a:endParaRPr>
        </a:p>
      </dgm:t>
    </dgm:pt>
    <dgm:pt modelId="{F94AA416-5F59-4923-AD27-A665B49D9078}" type="parTrans" cxnId="{7034AA0F-02C5-45FA-BAC2-16CA5B27CF87}">
      <dgm:prSet/>
      <dgm:spPr/>
      <dgm:t>
        <a:bodyPr/>
        <a:lstStyle/>
        <a:p>
          <a:endParaRPr lang="ru-RU"/>
        </a:p>
      </dgm:t>
    </dgm:pt>
    <dgm:pt modelId="{6E5FAD17-0B37-408C-BB0E-43FB0365FAE3}" type="sibTrans" cxnId="{7034AA0F-02C5-45FA-BAC2-16CA5B27CF87}">
      <dgm:prSet/>
      <dgm:spPr/>
      <dgm:t>
        <a:bodyPr/>
        <a:lstStyle/>
        <a:p>
          <a:endParaRPr lang="ru-RU"/>
        </a:p>
      </dgm:t>
    </dgm:pt>
    <dgm:pt modelId="{F57444BD-CA24-4D63-9F8D-9CA1C56CA910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Создание видеороликов</a:t>
          </a:r>
          <a:endParaRPr lang="ru-RU" sz="2800" dirty="0">
            <a:solidFill>
              <a:schemeClr val="tx1"/>
            </a:solidFill>
          </a:endParaRPr>
        </a:p>
      </dgm:t>
    </dgm:pt>
    <dgm:pt modelId="{F1C8BEF6-6CF2-4526-A55E-50651AD992BC}" type="parTrans" cxnId="{26962990-24D1-494C-994F-F8BE820F6406}">
      <dgm:prSet/>
      <dgm:spPr/>
      <dgm:t>
        <a:bodyPr/>
        <a:lstStyle/>
        <a:p>
          <a:endParaRPr lang="ru-RU"/>
        </a:p>
      </dgm:t>
    </dgm:pt>
    <dgm:pt modelId="{A7DEA5D8-F01E-4248-BE55-C2456CD8288A}" type="sibTrans" cxnId="{26962990-24D1-494C-994F-F8BE820F6406}">
      <dgm:prSet/>
      <dgm:spPr/>
      <dgm:t>
        <a:bodyPr/>
        <a:lstStyle/>
        <a:p>
          <a:endParaRPr lang="ru-RU"/>
        </a:p>
      </dgm:t>
    </dgm:pt>
    <dgm:pt modelId="{457EF44A-25C9-4181-8FB4-CA86F795F88B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Создание презентаций</a:t>
          </a:r>
          <a:endParaRPr lang="ru-RU" sz="2800" dirty="0">
            <a:solidFill>
              <a:schemeClr val="tx1"/>
            </a:solidFill>
          </a:endParaRPr>
        </a:p>
      </dgm:t>
    </dgm:pt>
    <dgm:pt modelId="{BC3D9F6F-5899-4FBC-A88D-B9200259FF2F}" type="parTrans" cxnId="{EB769A36-17AF-4FA6-8BAF-63453CD7D0EE}">
      <dgm:prSet/>
      <dgm:spPr/>
      <dgm:t>
        <a:bodyPr/>
        <a:lstStyle/>
        <a:p>
          <a:endParaRPr lang="ru-RU"/>
        </a:p>
      </dgm:t>
    </dgm:pt>
    <dgm:pt modelId="{C1961B31-192D-499A-A7EB-6A396BA864F1}" type="sibTrans" cxnId="{EB769A36-17AF-4FA6-8BAF-63453CD7D0EE}">
      <dgm:prSet/>
      <dgm:spPr/>
      <dgm:t>
        <a:bodyPr/>
        <a:lstStyle/>
        <a:p>
          <a:endParaRPr lang="ru-RU"/>
        </a:p>
      </dgm:t>
    </dgm:pt>
    <dgm:pt modelId="{1D120E50-56EA-4370-9948-4C7B73E8C054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Создание буклетов</a:t>
          </a:r>
          <a:endParaRPr lang="ru-RU" sz="2800" dirty="0">
            <a:solidFill>
              <a:schemeClr val="tx1"/>
            </a:solidFill>
          </a:endParaRPr>
        </a:p>
      </dgm:t>
    </dgm:pt>
    <dgm:pt modelId="{22713E4C-0E8A-4465-8143-A46CCADD6C5E}" type="parTrans" cxnId="{78B03906-9C24-4386-9D6A-B2E188C3FD72}">
      <dgm:prSet/>
      <dgm:spPr/>
      <dgm:t>
        <a:bodyPr/>
        <a:lstStyle/>
        <a:p>
          <a:endParaRPr lang="ru-RU"/>
        </a:p>
      </dgm:t>
    </dgm:pt>
    <dgm:pt modelId="{DDD7EBA7-C5CF-486E-BB06-C6BE0741ACBD}" type="sibTrans" cxnId="{78B03906-9C24-4386-9D6A-B2E188C3FD72}">
      <dgm:prSet/>
      <dgm:spPr/>
      <dgm:t>
        <a:bodyPr/>
        <a:lstStyle/>
        <a:p>
          <a:endParaRPr lang="ru-RU"/>
        </a:p>
      </dgm:t>
    </dgm:pt>
    <dgm:pt modelId="{8160652C-0F11-4D3C-8582-2252C69DC481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Электронная почта</a:t>
          </a:r>
          <a:endParaRPr lang="ru-RU" sz="2800" dirty="0">
            <a:solidFill>
              <a:schemeClr val="tx1"/>
            </a:solidFill>
          </a:endParaRPr>
        </a:p>
      </dgm:t>
    </dgm:pt>
    <dgm:pt modelId="{D483E472-39BF-448E-8F78-0C701E27B7FA}" type="parTrans" cxnId="{9D8B4791-DBC9-4E64-8919-9F397D815F69}">
      <dgm:prSet/>
      <dgm:spPr/>
      <dgm:t>
        <a:bodyPr/>
        <a:lstStyle/>
        <a:p>
          <a:endParaRPr lang="ru-RU"/>
        </a:p>
      </dgm:t>
    </dgm:pt>
    <dgm:pt modelId="{CB196D29-0D05-4597-9CCE-BA80F62A457D}" type="sibTrans" cxnId="{9D8B4791-DBC9-4E64-8919-9F397D815F69}">
      <dgm:prSet/>
      <dgm:spPr/>
      <dgm:t>
        <a:bodyPr/>
        <a:lstStyle/>
        <a:p>
          <a:endParaRPr lang="ru-RU"/>
        </a:p>
      </dgm:t>
    </dgm:pt>
    <dgm:pt modelId="{5677F986-8B6F-4318-937B-D8CF297A59D2}" type="pres">
      <dgm:prSet presAssocID="{6BB84491-F4BF-496E-9BAE-1A575E710A02}" presName="diagram" presStyleCnt="0">
        <dgm:presLayoutVars>
          <dgm:dir/>
          <dgm:resizeHandles val="exact"/>
        </dgm:presLayoutVars>
      </dgm:prSet>
      <dgm:spPr/>
    </dgm:pt>
    <dgm:pt modelId="{0A32B09A-A423-44B9-A11C-F3CC0845F7C2}" type="pres">
      <dgm:prSet presAssocID="{A8AFD390-EC05-4DB9-9850-A06FBC73D3C6}" presName="node" presStyleLbl="node1" presStyleIdx="0" presStyleCnt="5" custLinFactNeighborX="-56255" custLinFactNeighborY="10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E1B9F-03D4-4F9E-860A-347F12B3CC3E}" type="pres">
      <dgm:prSet presAssocID="{6E5FAD17-0B37-408C-BB0E-43FB0365FAE3}" presName="sibTrans" presStyleCnt="0"/>
      <dgm:spPr/>
    </dgm:pt>
    <dgm:pt modelId="{307CE6A2-C771-4A00-8203-C7B3D16AEE2F}" type="pres">
      <dgm:prSet presAssocID="{F57444BD-CA24-4D63-9F8D-9CA1C56CA910}" presName="node" presStyleLbl="node1" presStyleIdx="1" presStyleCnt="5" custLinFactNeighborX="8438" custLinFactNeighborY="15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F266A-F79F-491D-9C72-CFFEE0FCA34B}" type="pres">
      <dgm:prSet presAssocID="{A7DEA5D8-F01E-4248-BE55-C2456CD8288A}" presName="sibTrans" presStyleCnt="0"/>
      <dgm:spPr/>
    </dgm:pt>
    <dgm:pt modelId="{01860BE7-FBFC-4035-A271-4E1C499A90CC}" type="pres">
      <dgm:prSet presAssocID="{457EF44A-25C9-4181-8FB4-CA86F795F88B}" presName="node" presStyleLbl="node1" presStyleIdx="2" presStyleCnt="5" custLinFactNeighborX="-10566" custLinFactNeighborY="10681">
        <dgm:presLayoutVars>
          <dgm:bulletEnabled val="1"/>
        </dgm:presLayoutVars>
      </dgm:prSet>
      <dgm:spPr/>
    </dgm:pt>
    <dgm:pt modelId="{A841A91E-DF23-46A3-8A3C-0461849F4DB1}" type="pres">
      <dgm:prSet presAssocID="{C1961B31-192D-499A-A7EB-6A396BA864F1}" presName="sibTrans" presStyleCnt="0"/>
      <dgm:spPr/>
    </dgm:pt>
    <dgm:pt modelId="{2DE242B4-7FB6-44D0-A233-47347F2D8167}" type="pres">
      <dgm:prSet presAssocID="{1D120E50-56EA-4370-9948-4C7B73E8C054}" presName="node" presStyleLbl="node1" presStyleIdx="3" presStyleCnt="5" custLinFactNeighborX="8438" custLinFactNeighborY="10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E96BC8-9B0A-4691-AAAC-10F41B456195}" type="pres">
      <dgm:prSet presAssocID="{DDD7EBA7-C5CF-486E-BB06-C6BE0741ACBD}" presName="sibTrans" presStyleCnt="0"/>
      <dgm:spPr/>
    </dgm:pt>
    <dgm:pt modelId="{21FADF2F-B9E7-48E1-8968-256872C77214}" type="pres">
      <dgm:prSet presAssocID="{8160652C-0F11-4D3C-8582-2252C69DC48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D9B14A-CBAC-4553-9E5B-365E6613B819}" type="presOf" srcId="{1D120E50-56EA-4370-9948-4C7B73E8C054}" destId="{2DE242B4-7FB6-44D0-A233-47347F2D8167}" srcOrd="0" destOrd="0" presId="urn:microsoft.com/office/officeart/2005/8/layout/default"/>
    <dgm:cxn modelId="{A1A97DC6-CBF0-4FB8-B7D4-8828AB83E430}" type="presOf" srcId="{8160652C-0F11-4D3C-8582-2252C69DC481}" destId="{21FADF2F-B9E7-48E1-8968-256872C77214}" srcOrd="0" destOrd="0" presId="urn:microsoft.com/office/officeart/2005/8/layout/default"/>
    <dgm:cxn modelId="{9D8B4791-DBC9-4E64-8919-9F397D815F69}" srcId="{6BB84491-F4BF-496E-9BAE-1A575E710A02}" destId="{8160652C-0F11-4D3C-8582-2252C69DC481}" srcOrd="4" destOrd="0" parTransId="{D483E472-39BF-448E-8F78-0C701E27B7FA}" sibTransId="{CB196D29-0D05-4597-9CCE-BA80F62A457D}"/>
    <dgm:cxn modelId="{A755BE8E-FC8A-4394-B82C-70159CED144B}" type="presOf" srcId="{F57444BD-CA24-4D63-9F8D-9CA1C56CA910}" destId="{307CE6A2-C771-4A00-8203-C7B3D16AEE2F}" srcOrd="0" destOrd="0" presId="urn:microsoft.com/office/officeart/2005/8/layout/default"/>
    <dgm:cxn modelId="{78B03906-9C24-4386-9D6A-B2E188C3FD72}" srcId="{6BB84491-F4BF-496E-9BAE-1A575E710A02}" destId="{1D120E50-56EA-4370-9948-4C7B73E8C054}" srcOrd="3" destOrd="0" parTransId="{22713E4C-0E8A-4465-8143-A46CCADD6C5E}" sibTransId="{DDD7EBA7-C5CF-486E-BB06-C6BE0741ACBD}"/>
    <dgm:cxn modelId="{EB769A36-17AF-4FA6-8BAF-63453CD7D0EE}" srcId="{6BB84491-F4BF-496E-9BAE-1A575E710A02}" destId="{457EF44A-25C9-4181-8FB4-CA86F795F88B}" srcOrd="2" destOrd="0" parTransId="{BC3D9F6F-5899-4FBC-A88D-B9200259FF2F}" sibTransId="{C1961B31-192D-499A-A7EB-6A396BA864F1}"/>
    <dgm:cxn modelId="{7034AA0F-02C5-45FA-BAC2-16CA5B27CF87}" srcId="{6BB84491-F4BF-496E-9BAE-1A575E710A02}" destId="{A8AFD390-EC05-4DB9-9850-A06FBC73D3C6}" srcOrd="0" destOrd="0" parTransId="{F94AA416-5F59-4923-AD27-A665B49D9078}" sibTransId="{6E5FAD17-0B37-408C-BB0E-43FB0365FAE3}"/>
    <dgm:cxn modelId="{8C78B5B2-FC8C-466D-8B2B-59D330CC132B}" type="presOf" srcId="{6BB84491-F4BF-496E-9BAE-1A575E710A02}" destId="{5677F986-8B6F-4318-937B-D8CF297A59D2}" srcOrd="0" destOrd="0" presId="urn:microsoft.com/office/officeart/2005/8/layout/default"/>
    <dgm:cxn modelId="{5394C6DC-10FC-4A53-95DD-0426B43B7C08}" type="presOf" srcId="{457EF44A-25C9-4181-8FB4-CA86F795F88B}" destId="{01860BE7-FBFC-4035-A271-4E1C499A90CC}" srcOrd="0" destOrd="0" presId="urn:microsoft.com/office/officeart/2005/8/layout/default"/>
    <dgm:cxn modelId="{D5A061F2-ECED-4EB9-847C-84CB5B8C0991}" type="presOf" srcId="{A8AFD390-EC05-4DB9-9850-A06FBC73D3C6}" destId="{0A32B09A-A423-44B9-A11C-F3CC0845F7C2}" srcOrd="0" destOrd="0" presId="urn:microsoft.com/office/officeart/2005/8/layout/default"/>
    <dgm:cxn modelId="{26962990-24D1-494C-994F-F8BE820F6406}" srcId="{6BB84491-F4BF-496E-9BAE-1A575E710A02}" destId="{F57444BD-CA24-4D63-9F8D-9CA1C56CA910}" srcOrd="1" destOrd="0" parTransId="{F1C8BEF6-6CF2-4526-A55E-50651AD992BC}" sibTransId="{A7DEA5D8-F01E-4248-BE55-C2456CD8288A}"/>
    <dgm:cxn modelId="{02A06D53-D8A3-4A34-9E81-F8E049DDA568}" type="presParOf" srcId="{5677F986-8B6F-4318-937B-D8CF297A59D2}" destId="{0A32B09A-A423-44B9-A11C-F3CC0845F7C2}" srcOrd="0" destOrd="0" presId="urn:microsoft.com/office/officeart/2005/8/layout/default"/>
    <dgm:cxn modelId="{14B82399-EAAE-4C9C-8DB6-8F005260A254}" type="presParOf" srcId="{5677F986-8B6F-4318-937B-D8CF297A59D2}" destId="{BD9E1B9F-03D4-4F9E-860A-347F12B3CC3E}" srcOrd="1" destOrd="0" presId="urn:microsoft.com/office/officeart/2005/8/layout/default"/>
    <dgm:cxn modelId="{6DB2E02A-575A-40C3-87D5-80AC5E3236A3}" type="presParOf" srcId="{5677F986-8B6F-4318-937B-D8CF297A59D2}" destId="{307CE6A2-C771-4A00-8203-C7B3D16AEE2F}" srcOrd="2" destOrd="0" presId="urn:microsoft.com/office/officeart/2005/8/layout/default"/>
    <dgm:cxn modelId="{E17618FE-D915-458B-86E7-08BF4DC21E48}" type="presParOf" srcId="{5677F986-8B6F-4318-937B-D8CF297A59D2}" destId="{9EBF266A-F79F-491D-9C72-CFFEE0FCA34B}" srcOrd="3" destOrd="0" presId="urn:microsoft.com/office/officeart/2005/8/layout/default"/>
    <dgm:cxn modelId="{F4F9F338-BB4F-4BFB-8A15-26DD13C3DD56}" type="presParOf" srcId="{5677F986-8B6F-4318-937B-D8CF297A59D2}" destId="{01860BE7-FBFC-4035-A271-4E1C499A90CC}" srcOrd="4" destOrd="0" presId="urn:microsoft.com/office/officeart/2005/8/layout/default"/>
    <dgm:cxn modelId="{15A17165-089A-4B9C-A559-722BFB6E23B3}" type="presParOf" srcId="{5677F986-8B6F-4318-937B-D8CF297A59D2}" destId="{A841A91E-DF23-46A3-8A3C-0461849F4DB1}" srcOrd="5" destOrd="0" presId="urn:microsoft.com/office/officeart/2005/8/layout/default"/>
    <dgm:cxn modelId="{063C682B-F338-4EEB-93E2-D33C5F790EB9}" type="presParOf" srcId="{5677F986-8B6F-4318-937B-D8CF297A59D2}" destId="{2DE242B4-7FB6-44D0-A233-47347F2D8167}" srcOrd="6" destOrd="0" presId="urn:microsoft.com/office/officeart/2005/8/layout/default"/>
    <dgm:cxn modelId="{9B256CD8-66E7-4A15-B97E-8D53B9AAD331}" type="presParOf" srcId="{5677F986-8B6F-4318-937B-D8CF297A59D2}" destId="{33E96BC8-9B0A-4691-AAAC-10F41B456195}" srcOrd="7" destOrd="0" presId="urn:microsoft.com/office/officeart/2005/8/layout/default"/>
    <dgm:cxn modelId="{9C4D6388-85A7-4B4F-814C-E484A36900F5}" type="presParOf" srcId="{5677F986-8B6F-4318-937B-D8CF297A59D2}" destId="{21FADF2F-B9E7-48E1-8968-256872C7721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32B09A-A423-44B9-A11C-F3CC0845F7C2}">
      <dsp:nvSpPr>
        <dsp:cNvPr id="0" name=""/>
        <dsp:cNvSpPr/>
      </dsp:nvSpPr>
      <dsp:spPr>
        <a:xfrm>
          <a:off x="0" y="174618"/>
          <a:ext cx="2658070" cy="1594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Создание сайта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0" y="174618"/>
        <a:ext cx="2658070" cy="1594842"/>
      </dsp:txXfrm>
    </dsp:sp>
    <dsp:sp modelId="{307CE6A2-C771-4A00-8203-C7B3D16AEE2F}">
      <dsp:nvSpPr>
        <dsp:cNvPr id="0" name=""/>
        <dsp:cNvSpPr/>
      </dsp:nvSpPr>
      <dsp:spPr>
        <a:xfrm>
          <a:off x="3405191" y="246051"/>
          <a:ext cx="2658070" cy="1594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Создание видеороликов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3405191" y="246051"/>
        <a:ext cx="2658070" cy="1594842"/>
      </dsp:txXfrm>
    </dsp:sp>
    <dsp:sp modelId="{01860BE7-FBFC-4035-A271-4E1C499A90CC}">
      <dsp:nvSpPr>
        <dsp:cNvPr id="0" name=""/>
        <dsp:cNvSpPr/>
      </dsp:nvSpPr>
      <dsp:spPr>
        <a:xfrm>
          <a:off x="0" y="2031998"/>
          <a:ext cx="2658070" cy="1594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Создание презентаций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0" y="2031998"/>
        <a:ext cx="2658070" cy="1594842"/>
      </dsp:txXfrm>
    </dsp:sp>
    <dsp:sp modelId="{2DE242B4-7FB6-44D0-A233-47347F2D8167}">
      <dsp:nvSpPr>
        <dsp:cNvPr id="0" name=""/>
        <dsp:cNvSpPr/>
      </dsp:nvSpPr>
      <dsp:spPr>
        <a:xfrm>
          <a:off x="3405191" y="2031998"/>
          <a:ext cx="2658070" cy="1594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Создание буклетов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3405191" y="2031998"/>
        <a:ext cx="2658070" cy="1594842"/>
      </dsp:txXfrm>
    </dsp:sp>
    <dsp:sp modelId="{21FADF2F-B9E7-48E1-8968-256872C77214}">
      <dsp:nvSpPr>
        <dsp:cNvPr id="0" name=""/>
        <dsp:cNvSpPr/>
      </dsp:nvSpPr>
      <dsp:spPr>
        <a:xfrm>
          <a:off x="1718964" y="3722302"/>
          <a:ext cx="2658070" cy="1594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Электронная почта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1718964" y="3722302"/>
        <a:ext cx="2658070" cy="159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6C00C-DFBF-4907-983C-5199D4389593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64038-4C41-450E-B213-62F72E2D98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64038-4C41-450E-B213-62F72E2D986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site/glinyanye-zabavk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1c236d8e2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6786610" cy="4429155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400" b="1" i="1" dirty="0" smtClean="0">
                <a:latin typeface="+mj-lt"/>
                <a:cs typeface="Times New Roman" pitchFamily="18" charset="0"/>
              </a:rPr>
              <a:t>Взаимодействие  с родителями</a:t>
            </a:r>
            <a:br>
              <a:rPr lang="ru-RU" sz="5400" b="1" i="1" dirty="0" smtClean="0">
                <a:latin typeface="+mj-lt"/>
                <a:cs typeface="Times New Roman" pitchFamily="18" charset="0"/>
              </a:rPr>
            </a:br>
            <a:r>
              <a:rPr lang="ru-RU" sz="5400" b="1" i="1" dirty="0" smtClean="0">
                <a:latin typeface="+mj-lt"/>
                <a:cs typeface="Times New Roman" pitchFamily="18" charset="0"/>
              </a:rPr>
              <a:t>в рамках кружковой работы</a:t>
            </a:r>
            <a:endParaRPr lang="ru-RU" sz="5400" b="1" i="1" dirty="0">
              <a:latin typeface="+mj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5000636"/>
            <a:ext cx="5214974" cy="1571636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Руководитель кружка «Глиняные </a:t>
            </a:r>
            <a:r>
              <a:rPr lang="ru-RU" sz="2000" dirty="0" err="1" smtClean="0">
                <a:solidFill>
                  <a:schemeClr val="tx1"/>
                </a:solidFill>
              </a:rPr>
              <a:t>забавки</a:t>
            </a:r>
            <a:r>
              <a:rPr lang="ru-RU" sz="2000" dirty="0" smtClean="0">
                <a:solidFill>
                  <a:schemeClr val="tx1"/>
                </a:solidFill>
              </a:rPr>
              <a:t>» Щербакова Ольга Геннадьевна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МДОУ«Детский сад комбинированного вида №7»Огонёк»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1c236d8e2f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a2a8cf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642918"/>
            <a:ext cx="6786610" cy="5280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1c236d8e2f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презентации 1516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285992"/>
            <a:ext cx="2714644" cy="4214842"/>
          </a:xfrm>
          <a:prstGeom prst="rect">
            <a:avLst/>
          </a:prstGeom>
        </p:spPr>
      </p:pic>
      <p:pic>
        <p:nvPicPr>
          <p:cNvPr id="6" name="Рисунок 5" descr="6285f16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2285992"/>
            <a:ext cx="5857916" cy="4177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1c236d8e2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43758" cy="5869006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/>
              <a:t>В наше непростое время нет однозначных рецептов, чтобы навсегда избавить педагога от трудностей и проблем, возникающих в процессе его работы, но дружный, сплочённый им детский коллектив, поддержка родителей, собственное творческое отношение к делу – лучшие помощники педагога на пути к успеху.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1c236d8e2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108012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3929091" cy="3143272"/>
          </a:xfrm>
        </p:spPr>
      </p:pic>
      <p:pic>
        <p:nvPicPr>
          <p:cNvPr id="6" name="Рисунок 5" descr="P10801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3500438"/>
            <a:ext cx="4071966" cy="3071834"/>
          </a:xfrm>
          <a:prstGeom prst="rect">
            <a:avLst/>
          </a:prstGeom>
        </p:spPr>
      </p:pic>
      <p:pic>
        <p:nvPicPr>
          <p:cNvPr id="7" name="Рисунок 6" descr="P10801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214290"/>
            <a:ext cx="3571900" cy="3143272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28596" y="357166"/>
            <a:ext cx="8215370" cy="12858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Содержимое 3" descr="51c236d8e2ff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28574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214414" y="328612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285720" y="274638"/>
            <a:ext cx="6929486" cy="1143000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u="sng" dirty="0" smtClean="0"/>
              <a:t>формы работы с родителями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(</a:t>
            </a:r>
            <a:r>
              <a:rPr lang="ru-RU" sz="2400" dirty="0" err="1" smtClean="0"/>
              <a:t>зависият</a:t>
            </a:r>
            <a:r>
              <a:rPr lang="ru-RU" sz="2400" dirty="0" smtClean="0"/>
              <a:t> </a:t>
            </a:r>
            <a:r>
              <a:rPr lang="ru-RU" sz="2400" dirty="0" smtClean="0"/>
              <a:t>от направления деятельности  кружка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1500174"/>
            <a:ext cx="1928826" cy="3857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Самая </a:t>
            </a:r>
            <a:r>
              <a:rPr lang="ru-RU" sz="2000" i="1" dirty="0" smtClean="0">
                <a:solidFill>
                  <a:schemeClr val="tx1"/>
                </a:solidFill>
              </a:rPr>
              <a:t>простая форма </a:t>
            </a:r>
            <a:r>
              <a:rPr lang="ru-RU" sz="2000" dirty="0" smtClean="0">
                <a:solidFill>
                  <a:schemeClr val="tx1"/>
                </a:solidFill>
              </a:rPr>
              <a:t>работы с родителями </a:t>
            </a:r>
            <a:r>
              <a:rPr lang="ru-RU" sz="2000" b="1" u="sng" dirty="0" smtClean="0">
                <a:solidFill>
                  <a:schemeClr val="tx1"/>
                </a:solidFill>
              </a:rPr>
              <a:t>родительское </a:t>
            </a:r>
            <a:r>
              <a:rPr lang="ru-RU" sz="2000" b="1" u="sng" dirty="0" smtClean="0">
                <a:solidFill>
                  <a:schemeClr val="tx1"/>
                </a:solidFill>
              </a:rPr>
              <a:t>собрание. </a:t>
            </a:r>
            <a:endParaRPr lang="ru-RU" sz="2000" b="1" u="sng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Его проводят руководители всех кружков и объединений учреждений дополнительного образования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85984" y="1500174"/>
            <a:ext cx="2071702" cy="3857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u="sng" dirty="0" smtClean="0">
                <a:solidFill>
                  <a:schemeClr val="tx1"/>
                </a:solidFill>
              </a:rPr>
              <a:t>Открытые занятия для </a:t>
            </a:r>
            <a:r>
              <a:rPr lang="ru-RU" sz="2000" b="1" u="sng" dirty="0" smtClean="0">
                <a:solidFill>
                  <a:schemeClr val="tx1"/>
                </a:solidFill>
              </a:rPr>
              <a:t>родителей</a:t>
            </a:r>
            <a:r>
              <a:rPr lang="ru-RU" sz="2000" dirty="0" smtClean="0">
                <a:solidFill>
                  <a:schemeClr val="tx1"/>
                </a:solidFill>
              </a:rPr>
              <a:t>. является весьма эффективным способом привлечения внимания и развития интереса родителей к творчеству их детей.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858016" y="1500174"/>
            <a:ext cx="2071702" cy="37862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u="sng" dirty="0" smtClean="0">
                <a:solidFill>
                  <a:schemeClr val="tx1"/>
                </a:solidFill>
              </a:rPr>
              <a:t>Организация совместных с родителями походов в </a:t>
            </a:r>
            <a:r>
              <a:rPr lang="ru-RU" sz="2000" b="1" u="sng" dirty="0" smtClean="0">
                <a:solidFill>
                  <a:schemeClr val="tx1"/>
                </a:solidFill>
              </a:rPr>
              <a:t>музеи, на выставки и т.д.</a:t>
            </a:r>
            <a:r>
              <a:rPr lang="ru-RU" sz="2000" u="sng" dirty="0" smtClean="0">
                <a:solidFill>
                  <a:schemeClr val="tx1"/>
                </a:solidFill>
              </a:rPr>
              <a:t> </a:t>
            </a:r>
            <a:r>
              <a:rPr lang="ru-RU" sz="2000" dirty="0" smtClean="0">
                <a:solidFill>
                  <a:schemeClr val="tx1"/>
                </a:solidFill>
              </a:rPr>
              <a:t>соответствующего направления.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42910" y="5500702"/>
            <a:ext cx="7715304" cy="135729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000" b="1" u="sng" dirty="0" smtClean="0">
                <a:solidFill>
                  <a:schemeClr val="tx1"/>
                </a:solidFill>
              </a:rPr>
              <a:t>Использование компьютерных технологий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(создание сайта, видеороликов, презентаций и т.д.), 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повышает педагогическую компетентность родителей и позволяет освещать работу кружка. 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500562" y="1500174"/>
            <a:ext cx="2214578" cy="37862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Позитивную роль в приобщении родителей к творчеству их детей имеют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 </a:t>
            </a:r>
            <a:r>
              <a:rPr lang="ru-RU" sz="2000" b="1" u="sng" dirty="0" smtClean="0">
                <a:solidFill>
                  <a:schemeClr val="tx1"/>
                </a:solidFill>
              </a:rPr>
              <a:t>совместные проекты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 реализации которых участвуют дети вместе со своими родителями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5000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c236d8e2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3" name="Рисунок 2" descr="P10801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3500462" cy="3000396"/>
          </a:xfrm>
          <a:prstGeom prst="rect">
            <a:avLst/>
          </a:prstGeom>
        </p:spPr>
      </p:pic>
      <p:pic>
        <p:nvPicPr>
          <p:cNvPr id="4" name="Рисунок 3" descr="P10801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214290"/>
            <a:ext cx="3900189" cy="2996580"/>
          </a:xfrm>
          <a:prstGeom prst="rect">
            <a:avLst/>
          </a:prstGeom>
        </p:spPr>
      </p:pic>
      <p:pic>
        <p:nvPicPr>
          <p:cNvPr id="5" name="Рисунок 4" descr="P10801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46" y="3429000"/>
            <a:ext cx="3500462" cy="3286148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1c236d8e2f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1444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800" dirty="0" smtClean="0"/>
              <a:t> </a:t>
            </a:r>
            <a:r>
              <a:rPr lang="ru-RU" sz="2700" b="1" u="sng" dirty="0" smtClean="0"/>
              <a:t>Использование компьютерных технологий </a:t>
            </a:r>
            <a:r>
              <a:rPr lang="ru-RU" sz="2700" dirty="0" smtClean="0"/>
              <a:t>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(</a:t>
            </a:r>
            <a:r>
              <a:rPr lang="ru-RU" sz="2200" dirty="0" smtClean="0"/>
              <a:t> </a:t>
            </a:r>
            <a:r>
              <a:rPr lang="ru-RU" sz="2200" dirty="0" smtClean="0"/>
              <a:t>повышает педагогическую компетентность родителей и позволяет освещать работу </a:t>
            </a:r>
            <a:r>
              <a:rPr lang="ru-RU" sz="2200" dirty="0" smtClean="0"/>
              <a:t>кружка)</a:t>
            </a:r>
            <a:endParaRPr lang="ru-RU" sz="22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524000" y="1397000"/>
          <a:ext cx="6096000" cy="5318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51c236d8e2f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186634" cy="12858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Мой мини-сайт в сети работников образования</a:t>
            </a:r>
            <a:br>
              <a:rPr lang="ru-RU" sz="2400" dirty="0" smtClean="0"/>
            </a:b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 http://nsportal.ru/site/glinyanye-zabavki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ru-RU" sz="18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://nsportal.ru/site/glinyanye-zabavki</a:t>
            </a:r>
            <a:r>
              <a:rPr lang="ru-RU" sz="11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ru-RU" sz="13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3825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 descr="83348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1571612"/>
            <a:ext cx="7643866" cy="50720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1c236d8e2f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f01d9f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752" y="500042"/>
            <a:ext cx="7585958" cy="5992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1c236d8e2f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090380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1" y="285728"/>
            <a:ext cx="6858047" cy="5857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1c236d8e2f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9dbb36c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500042"/>
            <a:ext cx="7215239" cy="60388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156</Words>
  <Application>Microsoft Office PowerPoint</Application>
  <PresentationFormat>Экран (4:3)</PresentationFormat>
  <Paragraphs>25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Взаимодействие  с родителями в рамках кружковой работы</vt:lpstr>
      <vt:lpstr>Слайд 2</vt:lpstr>
      <vt:lpstr>формы работы с родителями  (зависият от направления деятельности  кружка)</vt:lpstr>
      <vt:lpstr>Слайд 4</vt:lpstr>
      <vt:lpstr> Использование компьютерных технологий   ( повышает педагогическую компетентность родителей и позволяет освещать работу кружка)</vt:lpstr>
      <vt:lpstr>    Мой мини-сайт в сети работников образования  http://nsportal.ru/site/glinyanye-zabavki).   http://nsportal.ru/site/glinyanye-zabavki).  </vt:lpstr>
      <vt:lpstr>Слайд 7</vt:lpstr>
      <vt:lpstr>Слайд 8</vt:lpstr>
      <vt:lpstr>Слайд 9</vt:lpstr>
      <vt:lpstr>Слайд 10</vt:lpstr>
      <vt:lpstr>Слайд 11</vt:lpstr>
      <vt:lpstr>В наше непростое время нет однозначных рецептов, чтобы навсегда избавить педагога от трудностей и проблем, возникающих в процессе его работы, но дружный, сплочённый им детский коллектив, поддержка родителей, собственное творческое отношение к делу – лучшие помощники педагога на пути к успеху.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31</cp:revision>
  <dcterms:modified xsi:type="dcterms:W3CDTF">2014-05-11T15:57:30Z</dcterms:modified>
</cp:coreProperties>
</file>