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2" y="1331640"/>
            <a:ext cx="5976664" cy="4392487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 smtClean="0"/>
              <a:t>Почему дети становятся беспокойными?</a:t>
            </a:r>
          </a:p>
          <a:p>
            <a:pPr algn="just"/>
            <a:r>
              <a:rPr lang="ru-RU" dirty="0" smtClean="0"/>
              <a:t>Нередко мы, взрослые, провоцируем ребенка на «плохое» поведение требованиями, с которыми он не может справиться. Важно понять: мы должны научиться быть последовательными и спокойными, твердыми, но доброжелательными, понять, что ребенка надо не только любить, но и уважать. Эффективность общения зависит не только от желания взрослого добиться определенных результатов, но и от того, как он это делает. И здесь имеет значение все тон, интонация, взгляд, жесты.</a:t>
            </a:r>
          </a:p>
          <a:p>
            <a:pPr algn="ctr"/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712" y="467545"/>
            <a:ext cx="5381513" cy="936104"/>
          </a:xfrm>
        </p:spPr>
        <p:txBody>
          <a:bodyPr/>
          <a:lstStyle/>
          <a:p>
            <a:r>
              <a:rPr lang="ru-RU" sz="4000" dirty="0" smtClean="0"/>
              <a:t>Тактика общения</a:t>
            </a:r>
            <a:endParaRPr lang="ru-RU" sz="4000" dirty="0"/>
          </a:p>
        </p:txBody>
      </p:sp>
      <p:pic>
        <p:nvPicPr>
          <p:cNvPr id="1026" name="Picture 2" descr="E:\4.КОНСУЛЬТАТИВНАЯ И ПРОСВЕТИТЕЛЬСКАЯ РАБОТА\Работа с родителями\Заочные консультации\СТАРШАЯ ГРУППА\3567e7df0e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868144"/>
            <a:ext cx="1720951" cy="25347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4.КОНСУЛЬТАТИВНАЯ И ПРОСВЕТИТЕЛЬСКАЯ РАБОТА\Работа с родителями\Заочные консультации\СТАРШАЯ ГРУППА\1272620054_292712-b88f2ab6ffd7cd7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0728" y="6228184"/>
            <a:ext cx="129614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E:\4.КОНСУЛЬТАТИВНАЯ И ПРОСВЕТИТЕЛЬСКАЯ РАБОТА\Работа с родителями\Заочные консультации\СТАРШАЯ ГРУППА\1272620262_292711-e5b6cf979dc7961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152" y="6228184"/>
            <a:ext cx="1368152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15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4.КОНСУЛЬТАТИВНАЯ И ПРОСВЕТИТЕЛЬСКАЯ РАБОТА\Работа с родителями\Заочные консультации\СТАРШАЯ ГРУППА\3567e7df0e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4744" y="611561"/>
            <a:ext cx="1496749" cy="2151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4.КОНСУЛЬТАТИВНАЯ И ПРОСВЕТИТЕЛЬСКАЯ РАБОТА\Работа с родителями\Заочные консультации\СТАРШАЯ ГРУППА\3567e7df0e93 — 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789" y="611561"/>
            <a:ext cx="1296144" cy="215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4.КОНСУЛЬТАТИВНАЯ И ПРОСВЕТИТЕЛЬСКАЯ РАБОТА\Работа с родителями\Заочные консультации\СТАРШАЯ ГРУППА\3567e7df0e93 — копия — коп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912" y="267035"/>
            <a:ext cx="1675086" cy="273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4.КОНСУЛЬТАТИВНАЯ И ПРОСВЕТИТЕЛЬСКАЯ РАБОТА\Работа с родителями\Заочные консультации\СТАРШАЯ ГРУППА\1272620054_292712-b88f2ab6ffd7cd7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648" y="1187623"/>
            <a:ext cx="864096" cy="122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4.КОНСУЛЬТАТИВНАЯ И ПРОСВЕТИТЕЛЬСКАЯ РАБОТА\Работа с родителями\Заочные консультации\СТАРШАЯ ГРУППА\1272620262_292711-e5b6cf979dc7961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933" y="1187624"/>
            <a:ext cx="1010419" cy="122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Pictures\ПРАВИЛА ПОВЕДЕНИЯ\4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3364" y="6759464"/>
            <a:ext cx="1259972" cy="173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F:\Pictures\ПРАВИЛА ПОВЕДЕНИЯ\i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105" y="691473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F:\Pictures\ПРАВИЛА ПОВЕДЕНИЯ\1282235475_054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0928" y="6514692"/>
            <a:ext cx="1676399" cy="203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63188" y="3131840"/>
            <a:ext cx="477246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Дети,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которых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понимают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взрослые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95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4.КОНСУЛЬТАТИВНАЯ И ПРОСВЕТИТЕЛЬСКАЯ РАБОТА\Работа с родителями\Заочные консультации\СТАРШАЯ ГРУППА\1272620054_292712-b88f2ab6ffd7cd7a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912" y="6516216"/>
            <a:ext cx="1770683" cy="2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76672" y="395536"/>
            <a:ext cx="5976664" cy="590465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smtClean="0"/>
              <a:t>Как разговаривать с беспокойным ребенком?</a:t>
            </a:r>
          </a:p>
          <a:p>
            <a:pPr algn="just"/>
            <a:r>
              <a:rPr lang="ru-RU" b="1" i="1" dirty="0" smtClean="0"/>
              <a:t>1. </a:t>
            </a:r>
            <a:r>
              <a:rPr lang="ru-RU" i="1" dirty="0" smtClean="0"/>
              <a:t>Недопустимы (даже в критических ситуациях) грубость, унижение, злость. Выражения типа «Теперь не могу», «Ты меня извел», «У меня нет сил», «Ты мне надоел» бессмысленны. Ребенок просто перестает их слышать.</a:t>
            </a:r>
          </a:p>
          <a:p>
            <a:pPr algn="just"/>
            <a:r>
              <a:rPr lang="ru-RU" i="1" dirty="0" smtClean="0"/>
              <a:t>2. </a:t>
            </a:r>
            <a:r>
              <a:rPr lang="ru-RU" i="1" dirty="0"/>
              <a:t>Н</a:t>
            </a:r>
            <a:r>
              <a:rPr lang="ru-RU" i="1" dirty="0" smtClean="0"/>
              <a:t>е разговаривайте с ребенком раздраженно, всем видом показывая, что он отвлекает Вас от более важных дел, чем общение с ним. Извинитесь, если не можете уделить ребенку время, и обязательно поговорите позже.</a:t>
            </a:r>
          </a:p>
          <a:p>
            <a:pPr algn="just"/>
            <a:r>
              <a:rPr lang="ru-RU" i="1" dirty="0" smtClean="0"/>
              <a:t>3. Если есть возможность отвлечься от дел хотя бы на несколько минут, отложите их , пусть ребенок почувствует внимание и заинтересованность.</a:t>
            </a:r>
          </a:p>
          <a:p>
            <a:pPr algn="just"/>
            <a:r>
              <a:rPr lang="ru-RU" i="1" dirty="0" smtClean="0"/>
              <a:t>4. Во время  разговора помните: важны тон, мимика, жесты  - без демонстрации недовольства, раздражения, нетерпения. На них ребенок реагирует сильнее, чем на слова. </a:t>
            </a:r>
          </a:p>
          <a:p>
            <a:pPr algn="just"/>
            <a:r>
              <a:rPr lang="ru-RU" i="1" dirty="0" smtClean="0"/>
              <a:t>5. Разговаривая, задавайте вопросы, требующие пространного ответа.</a:t>
            </a:r>
          </a:p>
          <a:p>
            <a:pPr algn="just"/>
            <a:r>
              <a:rPr lang="ru-RU" i="1" dirty="0" smtClean="0"/>
              <a:t>6. Не оставляйте без внимания любую просьбу. Если ее нельзя выполнить по какой-то причине, не отмалчивайтесь, не ограничивайтесь коротким «нет», объясните почему.</a:t>
            </a:r>
          </a:p>
          <a:p>
            <a:pPr algn="just"/>
            <a:endParaRPr lang="ru-RU" b="1" i="1" dirty="0" smtClean="0"/>
          </a:p>
        </p:txBody>
      </p:sp>
      <p:pic>
        <p:nvPicPr>
          <p:cNvPr id="6" name="Picture 2" descr="E:\4.КОНСУЛЬТАТИВНАЯ И ПРОСВЕТИТЕЛЬСКАЯ РАБОТА\Работа с родителями\Заочные консультации\СТАРШАЯ ГРУППА\3567e7df0e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6752" y="6804248"/>
            <a:ext cx="1064701" cy="1431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4.КОНСУЛЬТАТИВНАЯ И ПРОСВЕТИТЕЛЬСКАЯ РАБОТА\Работа с родителями\Заочные консультации\СТАРШАЯ ГРУППА\3567e7df0e93 — коп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152" y="6762666"/>
            <a:ext cx="1001291" cy="1472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090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476672" y="395536"/>
            <a:ext cx="5976664" cy="590465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smtClean="0"/>
              <a:t>Что делать в сложной ситуации?</a:t>
            </a:r>
          </a:p>
          <a:p>
            <a:pPr algn="just"/>
            <a:r>
              <a:rPr lang="ru-RU" b="1" i="1" dirty="0" smtClean="0"/>
              <a:t>1. </a:t>
            </a:r>
            <a:r>
              <a:rPr lang="ru-RU" i="1" dirty="0" smtClean="0"/>
              <a:t>Научитесь не придавать проступку чрезмерного значения, сохраняйте спокойствие. Необходимы четкие требования (в пределах возможностей ребенка), не меняющиеся в зависимости от ситуации и настроения. Нужны требовательность плюс спокойствие и доброжелательность.</a:t>
            </a:r>
          </a:p>
          <a:p>
            <a:pPr algn="just"/>
            <a:r>
              <a:rPr lang="ru-RU" i="1" dirty="0" smtClean="0"/>
              <a:t>2. Никогда не наказывайте, если проступок совершен впервые, случайно или из-за ошибок взрослых.</a:t>
            </a:r>
          </a:p>
          <a:p>
            <a:pPr algn="just"/>
            <a:r>
              <a:rPr lang="ru-RU" i="1" dirty="0" smtClean="0"/>
              <a:t>3. Не отождествляйте проступок и ребенка. Тактика «Ты плохо себя ведешь – ты плохой» порочна – закрывает выход из ситуации, снижает самооценку, порождает страх.</a:t>
            </a:r>
          </a:p>
          <a:p>
            <a:pPr algn="just"/>
            <a:r>
              <a:rPr lang="ru-RU" i="1" dirty="0" smtClean="0"/>
              <a:t>4. Обязательно объясняйте, в чем проступок и почему так себя вести нельзя. </a:t>
            </a:r>
          </a:p>
          <a:p>
            <a:pPr algn="just"/>
            <a:r>
              <a:rPr lang="ru-RU" i="1" dirty="0" smtClean="0"/>
              <a:t>5. Не стоит злословить по поводу проступка, напоминать о нем (для профилактики), стыдить перед другими взрослыми и сверстниками. Это унижает, рождает обиду и боль. Ребенок может, не осознавая, ответить тем же.</a:t>
            </a:r>
          </a:p>
          <a:p>
            <a:pPr algn="just"/>
            <a:r>
              <a:rPr lang="ru-RU" i="1" dirty="0" smtClean="0"/>
              <a:t>6. Не ставьте в пример «непослушному» ребенку хороших братьев и сестер, сверстников по группе.</a:t>
            </a:r>
          </a:p>
          <a:p>
            <a:pPr algn="just"/>
            <a:endParaRPr lang="ru-RU" b="1" i="1" dirty="0" smtClean="0"/>
          </a:p>
        </p:txBody>
      </p:sp>
      <p:pic>
        <p:nvPicPr>
          <p:cNvPr id="7" name="Picture 9" descr="F:\Pictures\ПРАВИЛА ПОВЕДЕНИЯ\1282235475_05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6804" y="6383277"/>
            <a:ext cx="1676399" cy="225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F:\Pictures\ПРАВИЛА ПОВЕДЕНИЯ\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9160" y="6640410"/>
            <a:ext cx="1259972" cy="173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F:\Pictures\ПРАВИЛА ПОВЕДЕНИЯ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105" y="691473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22280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178</TotalTime>
  <Words>453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Тактика общения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SPecialiST</cp:lastModifiedBy>
  <cp:revision>16</cp:revision>
  <cp:lastPrinted>2013-09-05T11:15:45Z</cp:lastPrinted>
  <dcterms:created xsi:type="dcterms:W3CDTF">2011-12-02T05:55:35Z</dcterms:created>
  <dcterms:modified xsi:type="dcterms:W3CDTF">2014-12-04T16:08:33Z</dcterms:modified>
</cp:coreProperties>
</file>