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1" r:id="rId3"/>
    <p:sldId id="257" r:id="rId4"/>
    <p:sldId id="258" r:id="rId5"/>
    <p:sldId id="259" r:id="rId6"/>
    <p:sldId id="260"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p:cViewPr varScale="1">
        <p:scale>
          <a:sx n="111" d="100"/>
          <a:sy n="111" d="100"/>
        </p:scale>
        <p:origin x="-162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C2FF47D6-87C9-4850-A4F7-078F91BE01D8}" type="datetimeFigureOut">
              <a:rPr lang="ru-RU" smtClean="0"/>
              <a:pPr/>
              <a:t>17.12.2013</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B4EA86AF-B215-46DC-8346-A8DD17DD599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2FF47D6-87C9-4850-A4F7-078F91BE01D8}" type="datetimeFigureOut">
              <a:rPr lang="ru-RU" smtClean="0"/>
              <a:pPr/>
              <a:t>17.12.2013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4EA86AF-B215-46DC-8346-A8DD17DD599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2FF47D6-87C9-4850-A4F7-078F91BE01D8}" type="datetimeFigureOut">
              <a:rPr lang="ru-RU" smtClean="0"/>
              <a:pPr/>
              <a:t>17.12.2013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4EA86AF-B215-46DC-8346-A8DD17DD599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2FF47D6-87C9-4850-A4F7-078F91BE01D8}" type="datetimeFigureOut">
              <a:rPr lang="ru-RU" smtClean="0"/>
              <a:pPr/>
              <a:t>17.12.2013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4EA86AF-B215-46DC-8346-A8DD17DD599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C2FF47D6-87C9-4850-A4F7-078F91BE01D8}" type="datetimeFigureOut">
              <a:rPr lang="ru-RU" smtClean="0"/>
              <a:pPr/>
              <a:t>17.12.2013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4EA86AF-B215-46DC-8346-A8DD17DD599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2FF47D6-87C9-4850-A4F7-078F91BE01D8}" type="datetimeFigureOut">
              <a:rPr lang="ru-RU" smtClean="0"/>
              <a:pPr/>
              <a:t>17.12.2013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4EA86AF-B215-46DC-8346-A8DD17DD599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2FF47D6-87C9-4850-A4F7-078F91BE01D8}" type="datetimeFigureOut">
              <a:rPr lang="ru-RU" smtClean="0"/>
              <a:pPr/>
              <a:t>17.12.2013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4EA86AF-B215-46DC-8346-A8DD17DD599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C2FF47D6-87C9-4850-A4F7-078F91BE01D8}" type="datetimeFigureOut">
              <a:rPr lang="ru-RU" smtClean="0"/>
              <a:pPr/>
              <a:t>17.12.2013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4EA86AF-B215-46DC-8346-A8DD17DD599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C2FF47D6-87C9-4850-A4F7-078F91BE01D8}" type="datetimeFigureOut">
              <a:rPr lang="ru-RU" smtClean="0"/>
              <a:pPr/>
              <a:t>17.12.2013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4EA86AF-B215-46DC-8346-A8DD17DD599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2FF47D6-87C9-4850-A4F7-078F91BE01D8}" type="datetimeFigureOut">
              <a:rPr lang="ru-RU" smtClean="0"/>
              <a:pPr/>
              <a:t>17.12.2013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4EA86AF-B215-46DC-8346-A8DD17DD599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C2FF47D6-87C9-4850-A4F7-078F91BE01D8}" type="datetimeFigureOut">
              <a:rPr lang="ru-RU" smtClean="0"/>
              <a:pPr/>
              <a:t>17.12.2013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4EA86AF-B215-46DC-8346-A8DD17DD599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3399">
                <a:alpha val="47000"/>
              </a:srgbClr>
            </a:gs>
            <a:gs pos="25000">
              <a:srgbClr val="FF6633"/>
            </a:gs>
            <a:gs pos="50000">
              <a:srgbClr val="FFFF00"/>
            </a:gs>
            <a:gs pos="75000">
              <a:srgbClr val="01A78F"/>
            </a:gs>
            <a:gs pos="100000">
              <a:srgbClr val="3366FF"/>
            </a:gs>
          </a:gsLst>
          <a:lin ang="5400000" scaled="0"/>
          <a:tileRect/>
        </a:gradFill>
        <a:effectLst/>
      </p:bgPr>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2FF47D6-87C9-4850-A4F7-078F91BE01D8}" type="datetimeFigureOut">
              <a:rPr lang="ru-RU" smtClean="0"/>
              <a:pPr/>
              <a:t>17.12.2013</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4EA86AF-B215-46DC-8346-A8DD17DD599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57290" y="357166"/>
            <a:ext cx="7406640" cy="3143272"/>
          </a:xfrm>
        </p:spPr>
        <p:txBody>
          <a:bodyPr>
            <a:normAutofit fontScale="90000"/>
          </a:bodyPr>
          <a:lstStyle/>
          <a:p>
            <a:r>
              <a:rPr lang="ru-RU" i="1" dirty="0" smtClean="0"/>
              <a:t>КОНСПЕКТ ЛОГОПЕДИЧЕСКОГО ЗАНЯТИЯ:</a:t>
            </a:r>
            <a:br>
              <a:rPr lang="ru-RU" i="1" dirty="0" smtClean="0"/>
            </a:br>
            <a:r>
              <a:rPr lang="ru-RU" i="1" dirty="0" smtClean="0"/>
              <a:t>ВСТРЕЧА С ФЕДОРОЙ</a:t>
            </a:r>
            <a:br>
              <a:rPr lang="ru-RU" i="1" dirty="0" smtClean="0"/>
            </a:br>
            <a:r>
              <a:rPr lang="ru-RU" i="1" dirty="0" smtClean="0"/>
              <a:t>(лексическая тема «Посуда»)</a:t>
            </a:r>
            <a:endParaRPr lang="ru-RU" i="1" dirty="0"/>
          </a:p>
        </p:txBody>
      </p:sp>
      <p:sp>
        <p:nvSpPr>
          <p:cNvPr id="3" name="Подзаголовок 2"/>
          <p:cNvSpPr>
            <a:spLocks noGrp="1"/>
          </p:cNvSpPr>
          <p:nvPr>
            <p:ph type="subTitle" idx="1"/>
          </p:nvPr>
        </p:nvSpPr>
        <p:spPr>
          <a:xfrm>
            <a:off x="5214942" y="3786190"/>
            <a:ext cx="3000396" cy="2286016"/>
          </a:xfrm>
        </p:spPr>
        <p:txBody>
          <a:bodyPr/>
          <a:lstStyle/>
          <a:p>
            <a:r>
              <a:rPr lang="ru-RU" i="1" dirty="0" smtClean="0"/>
              <a:t>Средняя логопедическая группа</a:t>
            </a:r>
          </a:p>
          <a:p>
            <a:r>
              <a:rPr lang="ru-RU" i="1" dirty="0" smtClean="0"/>
              <a:t>Логопед: </a:t>
            </a:r>
            <a:r>
              <a:rPr lang="ru-RU" i="1" dirty="0" err="1" smtClean="0"/>
              <a:t>Кучерова</a:t>
            </a:r>
            <a:endParaRPr lang="ru-RU" i="1" dirty="0" smtClean="0"/>
          </a:p>
          <a:p>
            <a:r>
              <a:rPr lang="ru-RU" i="1" dirty="0" smtClean="0"/>
              <a:t>Юлия Викторовна</a:t>
            </a:r>
            <a:endParaRPr lang="ru-RU" i="1" dirty="0"/>
          </a:p>
        </p:txBody>
      </p:sp>
      <p:pic>
        <p:nvPicPr>
          <p:cNvPr id="6" name="Рисунок 5" descr="1386148742110.jpg"/>
          <p:cNvPicPr>
            <a:picLocks noChangeAspect="1"/>
          </p:cNvPicPr>
          <p:nvPr/>
        </p:nvPicPr>
        <p:blipFill>
          <a:blip r:embed="rId2" cstate="print"/>
          <a:stretch>
            <a:fillRect/>
          </a:stretch>
        </p:blipFill>
        <p:spPr>
          <a:xfrm>
            <a:off x="1214414" y="3786190"/>
            <a:ext cx="3048000" cy="2286000"/>
          </a:xfrm>
          <a:prstGeom prst="rect">
            <a:avLst/>
          </a:prstGeom>
        </p:spPr>
      </p:pic>
    </p:spTree>
  </p:cSld>
  <p:clrMapOvr>
    <a:masterClrMapping/>
  </p:clrMapOvr>
  <p:transition>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8992" y="500042"/>
            <a:ext cx="5143536" cy="5929354"/>
          </a:xfrm>
        </p:spPr>
        <p:txBody>
          <a:bodyPr>
            <a:normAutofit fontScale="90000"/>
          </a:bodyPr>
          <a:lstStyle/>
          <a:p>
            <a:r>
              <a:rPr lang="ru-RU" sz="1800" i="1" dirty="0" smtClean="0"/>
              <a:t>УПРАЖНЕНИЕ: «ПОМОЩНИКИ»</a:t>
            </a:r>
            <a:br>
              <a:rPr lang="ru-RU" sz="1800" i="1" dirty="0" smtClean="0"/>
            </a:br>
            <a:r>
              <a:rPr lang="ru-RU" sz="1800" i="1" dirty="0" smtClean="0"/>
              <a:t/>
            </a:r>
            <a:br>
              <a:rPr lang="ru-RU" sz="1800" i="1" dirty="0" smtClean="0"/>
            </a:br>
            <a:r>
              <a:rPr lang="ru-RU" sz="1800" i="1" dirty="0" smtClean="0"/>
              <a:t>ЛОГОПЕД: Давайте поможем Федоре расставить посуду на свои места. Поставьте чайную посуду на поднос, столовую – на обеденный стол, а кухонную – в шкафчик. Проведите линии от соответствующей посуды к подносу, столу и шкафчику.</a:t>
            </a:r>
            <a:br>
              <a:rPr lang="ru-RU" sz="1800" i="1" dirty="0" smtClean="0"/>
            </a:br>
            <a:r>
              <a:rPr lang="ru-RU" sz="1800" i="1" dirty="0" smtClean="0"/>
              <a:t>ЛОГОПЕД задаёт вопросы:</a:t>
            </a:r>
            <a:br>
              <a:rPr lang="ru-RU" sz="1800" i="1" dirty="0" smtClean="0"/>
            </a:br>
            <a:r>
              <a:rPr lang="ru-RU" sz="1800" i="1" dirty="0" smtClean="0"/>
              <a:t>Какую посуду вы поставили на поднос? (Чайную)</a:t>
            </a:r>
            <a:br>
              <a:rPr lang="ru-RU" sz="1800" i="1" dirty="0" smtClean="0"/>
            </a:br>
            <a:r>
              <a:rPr lang="ru-RU" sz="1800" i="1" dirty="0" smtClean="0"/>
              <a:t>Перечислите чайную посуду.</a:t>
            </a:r>
            <a:br>
              <a:rPr lang="ru-RU" sz="1800" i="1" dirty="0" smtClean="0"/>
            </a:br>
            <a:r>
              <a:rPr lang="ru-RU" sz="1800" i="1" dirty="0" smtClean="0"/>
              <a:t>Какую посуду вы поставили на стол? (Столовую)</a:t>
            </a:r>
            <a:br>
              <a:rPr lang="ru-RU" sz="1800" i="1" dirty="0" smtClean="0"/>
            </a:br>
            <a:r>
              <a:rPr lang="ru-RU" sz="1800" i="1" dirty="0" smtClean="0"/>
              <a:t>Перечислите столовую посуду.</a:t>
            </a:r>
            <a:br>
              <a:rPr lang="ru-RU" sz="1800" i="1" dirty="0" smtClean="0"/>
            </a:br>
            <a:r>
              <a:rPr lang="ru-RU" sz="1800" i="1" dirty="0" smtClean="0"/>
              <a:t>Какую посуду вы поставили в шкафчик? (Кухонную)</a:t>
            </a:r>
            <a:br>
              <a:rPr lang="ru-RU" sz="1800" i="1" dirty="0" smtClean="0"/>
            </a:br>
            <a:r>
              <a:rPr lang="ru-RU" sz="1800" i="1" dirty="0" smtClean="0"/>
              <a:t>Перечислите кухонную посуду.</a:t>
            </a:r>
            <a:br>
              <a:rPr lang="ru-RU" sz="1800" i="1" dirty="0" smtClean="0"/>
            </a:br>
            <a:r>
              <a:rPr lang="ru-RU" sz="1800" i="1" dirty="0" smtClean="0"/>
              <a:t/>
            </a:r>
            <a:br>
              <a:rPr lang="ru-RU" sz="1800" i="1" dirty="0" smtClean="0"/>
            </a:br>
            <a:r>
              <a:rPr lang="ru-RU" sz="2000" i="1" dirty="0" smtClean="0"/>
              <a:t>   </a:t>
            </a:r>
            <a:r>
              <a:rPr lang="ru-RU" sz="2000" b="1" i="1" dirty="0" smtClean="0"/>
              <a:t>3. ЗАКЛЮЧИТЕЛЬНАЯ  ЧАСТЬ:</a:t>
            </a:r>
            <a:r>
              <a:rPr lang="ru-RU" sz="1800" b="1" i="1" dirty="0" smtClean="0"/>
              <a:t/>
            </a:r>
            <a:br>
              <a:rPr lang="ru-RU" sz="1800" b="1" i="1" dirty="0" smtClean="0"/>
            </a:br>
            <a:r>
              <a:rPr lang="ru-RU" sz="1800" i="1" dirty="0" smtClean="0"/>
              <a:t/>
            </a:r>
            <a:br>
              <a:rPr lang="ru-RU" sz="1800" i="1" dirty="0" smtClean="0"/>
            </a:br>
            <a:r>
              <a:rPr lang="ru-RU" sz="1800" i="1" dirty="0" smtClean="0"/>
              <a:t>ЛОГОПЕД: Вот мы с вами и помогли Федоре. Теперь она никогда не будет обижать посуду. Вам понравилась сказка?  А какая игра или упражнение вам понравились больше остальных?</a:t>
            </a:r>
            <a:br>
              <a:rPr lang="ru-RU" sz="1800" i="1" dirty="0" smtClean="0"/>
            </a:br>
            <a:r>
              <a:rPr lang="ru-RU" sz="1800" i="1" dirty="0" smtClean="0"/>
              <a:t>ОТВЕТЫ ДЕТЕЙ.</a:t>
            </a:r>
            <a:br>
              <a:rPr lang="ru-RU" sz="1800" i="1" dirty="0" smtClean="0"/>
            </a:br>
            <a:r>
              <a:rPr lang="ru-RU" sz="1800" dirty="0" smtClean="0"/>
              <a:t/>
            </a:r>
            <a:br>
              <a:rPr lang="ru-RU" sz="1800" dirty="0" smtClean="0"/>
            </a:br>
            <a:endParaRPr lang="ru-RU" sz="1800" dirty="0"/>
          </a:p>
        </p:txBody>
      </p:sp>
      <p:pic>
        <p:nvPicPr>
          <p:cNvPr id="4" name="Содержимое 3" descr="1386150942894.jpg"/>
          <p:cNvPicPr>
            <a:picLocks noGrp="1" noChangeAspect="1"/>
          </p:cNvPicPr>
          <p:nvPr>
            <p:ph idx="1"/>
          </p:nvPr>
        </p:nvPicPr>
        <p:blipFill>
          <a:blip r:embed="rId2" cstate="print"/>
          <a:stretch>
            <a:fillRect/>
          </a:stretch>
        </p:blipFill>
        <p:spPr>
          <a:xfrm>
            <a:off x="357158" y="642918"/>
            <a:ext cx="3048000" cy="2286000"/>
          </a:xfrm>
        </p:spPr>
      </p:pic>
      <p:pic>
        <p:nvPicPr>
          <p:cNvPr id="5" name="Рисунок 4" descr="1386151856157.jpg"/>
          <p:cNvPicPr>
            <a:picLocks noChangeAspect="1"/>
          </p:cNvPicPr>
          <p:nvPr/>
        </p:nvPicPr>
        <p:blipFill>
          <a:blip r:embed="rId3" cstate="print"/>
          <a:stretch>
            <a:fillRect/>
          </a:stretch>
        </p:blipFill>
        <p:spPr>
          <a:xfrm>
            <a:off x="285720" y="3357562"/>
            <a:ext cx="3048000" cy="2286000"/>
          </a:xfrm>
          <a:prstGeom prst="rect">
            <a:avLst/>
          </a:prstGeom>
        </p:spPr>
      </p:pic>
    </p:spTree>
  </p:cSld>
  <p:clrMapOvr>
    <a:masterClrMapping/>
  </p:clrMapOvr>
  <p:transition spd="slow">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transition spd="med">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b="1" i="1" dirty="0" smtClean="0"/>
              <a:t>                                 ЦЕЛЬ:</a:t>
            </a:r>
            <a:br>
              <a:rPr lang="ru-RU" sz="2000" b="1" i="1" dirty="0" smtClean="0"/>
            </a:br>
            <a:r>
              <a:rPr lang="ru-RU" sz="2000" i="1" dirty="0" smtClean="0"/>
              <a:t>Развитие лексико-грамматического строя речи с использованием дидактических игр по лексической теме «ПОСУДА»</a:t>
            </a:r>
            <a:endParaRPr lang="ru-RU" sz="2000" i="1" dirty="0"/>
          </a:p>
        </p:txBody>
      </p:sp>
      <p:sp>
        <p:nvSpPr>
          <p:cNvPr id="5" name="Содержимое 4"/>
          <p:cNvSpPr>
            <a:spLocks noGrp="1"/>
          </p:cNvSpPr>
          <p:nvPr>
            <p:ph idx="1"/>
          </p:nvPr>
        </p:nvSpPr>
        <p:spPr>
          <a:xfrm>
            <a:off x="785786" y="1428736"/>
            <a:ext cx="8219340" cy="5014914"/>
          </a:xfrm>
        </p:spPr>
        <p:txBody>
          <a:bodyPr>
            <a:normAutofit lnSpcReduction="10000"/>
          </a:bodyPr>
          <a:lstStyle/>
          <a:p>
            <a:pPr lvl="8"/>
            <a:r>
              <a:rPr lang="ru-RU" sz="1600" b="1" i="1" dirty="0" smtClean="0"/>
              <a:t>    ЗАДАЧИ:</a:t>
            </a:r>
          </a:p>
          <a:p>
            <a:r>
              <a:rPr lang="ru-RU" sz="1600" i="1" dirty="0" smtClean="0"/>
              <a:t>1. Уточнить и расширить представления детей о предметах посуды.</a:t>
            </a:r>
          </a:p>
          <a:p>
            <a:r>
              <a:rPr lang="ru-RU" sz="1600" i="1" dirty="0" smtClean="0"/>
              <a:t>2. Учить сравнивать, группировать, классифицировать предметы посуды.</a:t>
            </a:r>
          </a:p>
          <a:p>
            <a:r>
              <a:rPr lang="ru-RU" sz="1600" i="1" dirty="0" smtClean="0"/>
              <a:t>3. Учить называть части посуды и их внешние признаки.</a:t>
            </a:r>
          </a:p>
          <a:p>
            <a:r>
              <a:rPr lang="ru-RU" sz="1600" i="1" dirty="0" smtClean="0"/>
              <a:t>4. Учить согласовывать числительные с существительными.</a:t>
            </a:r>
          </a:p>
          <a:p>
            <a:r>
              <a:rPr lang="ru-RU" sz="1600" i="1" dirty="0" smtClean="0"/>
              <a:t>5. Учить составлять предложения с использованием предлогов.</a:t>
            </a:r>
          </a:p>
          <a:p>
            <a:r>
              <a:rPr lang="ru-RU" sz="1600" i="1" dirty="0" smtClean="0"/>
              <a:t>6. Активизировать словарь по теме «ПОСУДА».</a:t>
            </a:r>
          </a:p>
          <a:p>
            <a:r>
              <a:rPr lang="ru-RU" sz="1600" i="1" dirty="0" smtClean="0"/>
              <a:t>7. Развивать правильное дыхание, артикуляцию.</a:t>
            </a:r>
          </a:p>
          <a:p>
            <a:r>
              <a:rPr lang="ru-RU" sz="1600" i="1" dirty="0" smtClean="0"/>
              <a:t>8. Воспитывать бережное отношение к посуде.</a:t>
            </a:r>
          </a:p>
          <a:p>
            <a:r>
              <a:rPr lang="ru-RU" sz="1800" b="1" i="1" dirty="0" smtClean="0"/>
              <a:t>                             ОБОРУДОВАНИЕ:</a:t>
            </a:r>
          </a:p>
          <a:p>
            <a:r>
              <a:rPr lang="ru-RU" sz="1600" i="1" dirty="0" smtClean="0"/>
              <a:t>1. Кукла.</a:t>
            </a:r>
          </a:p>
          <a:p>
            <a:r>
              <a:rPr lang="ru-RU" sz="1600" i="1" dirty="0" smtClean="0"/>
              <a:t>2. Картинки с контурным изображением предметов посуды.</a:t>
            </a:r>
          </a:p>
          <a:p>
            <a:r>
              <a:rPr lang="ru-RU" sz="1600" i="1" dirty="0" smtClean="0"/>
              <a:t>3. Простые карандаши.</a:t>
            </a:r>
          </a:p>
          <a:p>
            <a:r>
              <a:rPr lang="ru-RU" sz="1600" i="1" dirty="0" smtClean="0"/>
              <a:t>4. Предметные картинки.</a:t>
            </a:r>
          </a:p>
          <a:p>
            <a:r>
              <a:rPr lang="ru-RU" sz="1600" i="1" dirty="0" smtClean="0"/>
              <a:t>                       </a:t>
            </a:r>
            <a:r>
              <a:rPr lang="ru-RU" sz="1600" b="1" i="1" dirty="0" smtClean="0"/>
              <a:t>ПРЕДВАРИТЕЛЬНАЯ РАБОТА:</a:t>
            </a:r>
          </a:p>
          <a:p>
            <a:r>
              <a:rPr lang="ru-RU" sz="1600" i="1" dirty="0" smtClean="0"/>
              <a:t>Чтение сказки К.И.Чуковского «</a:t>
            </a:r>
            <a:r>
              <a:rPr lang="ru-RU" sz="1600" i="1" dirty="0" err="1" smtClean="0"/>
              <a:t>Федорино</a:t>
            </a:r>
            <a:r>
              <a:rPr lang="ru-RU" sz="1600" i="1" dirty="0" smtClean="0"/>
              <a:t> горе».</a:t>
            </a:r>
          </a:p>
          <a:p>
            <a:endParaRPr lang="ru-RU" sz="1800" i="1" dirty="0"/>
          </a:p>
        </p:txBody>
      </p:sp>
    </p:spTree>
  </p:cSld>
  <p:clrMapOvr>
    <a:masterClrMapping/>
  </p:clrMapOvr>
  <p:transition>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42852"/>
            <a:ext cx="8643998" cy="785818"/>
          </a:xfrm>
        </p:spPr>
        <p:txBody>
          <a:bodyPr>
            <a:normAutofit/>
          </a:bodyPr>
          <a:lstStyle/>
          <a:p>
            <a:r>
              <a:rPr lang="ru-RU" sz="2000" b="1" i="1" dirty="0" smtClean="0"/>
              <a:t>                                            ХОД ЗАНЯТИЯ.</a:t>
            </a:r>
            <a:br>
              <a:rPr lang="ru-RU" sz="2000" b="1" i="1" dirty="0" smtClean="0"/>
            </a:br>
            <a:r>
              <a:rPr lang="ru-RU" sz="1800" b="1" i="1" dirty="0" smtClean="0"/>
              <a:t>                                                1. ОРГМОМЕНТ:</a:t>
            </a:r>
            <a:endParaRPr lang="ru-RU" sz="1800" b="1" i="1" dirty="0"/>
          </a:p>
        </p:txBody>
      </p:sp>
      <p:sp>
        <p:nvSpPr>
          <p:cNvPr id="5" name="Содержимое 4"/>
          <p:cNvSpPr>
            <a:spLocks noGrp="1"/>
          </p:cNvSpPr>
          <p:nvPr>
            <p:ph idx="1"/>
          </p:nvPr>
        </p:nvSpPr>
        <p:spPr>
          <a:xfrm>
            <a:off x="214282" y="857232"/>
            <a:ext cx="8572560" cy="3714776"/>
          </a:xfrm>
        </p:spPr>
        <p:txBody>
          <a:bodyPr>
            <a:normAutofit/>
          </a:bodyPr>
          <a:lstStyle/>
          <a:p>
            <a:r>
              <a:rPr lang="ru-RU" sz="1200" i="1" dirty="0" smtClean="0"/>
              <a:t>Дети входят в логопедический кабинет и встают в круг.</a:t>
            </a:r>
          </a:p>
          <a:p>
            <a:r>
              <a:rPr lang="ru-RU" sz="1200" i="1" dirty="0" smtClean="0"/>
              <a:t>ЛОГОПЕД: Ребята, отгадайте загадки:</a:t>
            </a:r>
          </a:p>
          <a:p>
            <a:r>
              <a:rPr lang="ru-RU" sz="1200" i="1" dirty="0" smtClean="0"/>
              <a:t>Если я пуста бываю,        Вся макушка в дырках мелких,        Я пыхчу, пыхчу, пыхчу –</a:t>
            </a:r>
          </a:p>
          <a:p>
            <a:r>
              <a:rPr lang="ru-RU" sz="1200" i="1" dirty="0" smtClean="0"/>
              <a:t>Про тебя я забываю.       Перец сыплется в тарелки.              Больше греться не хочу.</a:t>
            </a:r>
          </a:p>
          <a:p>
            <a:r>
              <a:rPr lang="ru-RU" sz="1200" i="1" dirty="0" smtClean="0"/>
              <a:t>Но когда несу еду,                        (Перечница)                                     Крышка громко зазвенела –</a:t>
            </a:r>
          </a:p>
          <a:p>
            <a:r>
              <a:rPr lang="ru-RU" sz="1200" i="1" dirty="0" smtClean="0"/>
              <a:t>Мимо рта я не пройду.                                                                            Пейте чай! Вода вскипела!</a:t>
            </a:r>
          </a:p>
          <a:p>
            <a:r>
              <a:rPr lang="ru-RU" sz="1200" i="1" dirty="0" smtClean="0"/>
              <a:t>       (Ложка)                                                                                                                 (Чайник)</a:t>
            </a:r>
          </a:p>
          <a:p>
            <a:r>
              <a:rPr lang="ru-RU" sz="1200" i="1" dirty="0" smtClean="0"/>
              <a:t>Дети, о чём все эти загадки? Правильно, о посуде! Сегодня мы с вами отправимся в сказку. И сказка наша будет о посуде и о бабушке, которая посуду не любила, обижала её. Как вы думаете, что это за сказка?</a:t>
            </a:r>
          </a:p>
          <a:p>
            <a:r>
              <a:rPr lang="ru-RU" sz="1200" i="1" dirty="0" smtClean="0"/>
              <a:t>ОТВЕТЫ ДЕТЕЙ.</a:t>
            </a:r>
          </a:p>
          <a:p>
            <a:r>
              <a:rPr lang="ru-RU" sz="1200" i="1" dirty="0" smtClean="0"/>
              <a:t>ЛОГОПЕД: Ребята, а что случилось с посудой? Почему она убежала от Федоры?</a:t>
            </a:r>
          </a:p>
          <a:p>
            <a:r>
              <a:rPr lang="ru-RU" sz="1200" i="1" dirty="0" smtClean="0"/>
              <a:t>ОТВЕТЫ ДЕТЕЙ.</a:t>
            </a:r>
          </a:p>
          <a:p>
            <a:r>
              <a:rPr lang="ru-RU" sz="1600" b="1" i="1" dirty="0" smtClean="0"/>
              <a:t>                                          2. ОСНОВНАЯ ЧАСТЬ:</a:t>
            </a:r>
          </a:p>
          <a:p>
            <a:r>
              <a:rPr lang="ru-RU" sz="1400" i="1" dirty="0" smtClean="0"/>
              <a:t>                               ДИДАКТИЧЕСКАЯ ИГРА: «Какая посуда убежала от Федоры?»</a:t>
            </a:r>
          </a:p>
          <a:p>
            <a:endParaRPr lang="ru-RU" sz="1400" i="1" dirty="0"/>
          </a:p>
        </p:txBody>
      </p:sp>
      <p:pic>
        <p:nvPicPr>
          <p:cNvPr id="9" name="Рисунок 8" descr="1386148757884.jpg"/>
          <p:cNvPicPr>
            <a:picLocks noChangeAspect="1"/>
          </p:cNvPicPr>
          <p:nvPr/>
        </p:nvPicPr>
        <p:blipFill>
          <a:blip r:embed="rId2" cstate="print"/>
          <a:stretch>
            <a:fillRect/>
          </a:stretch>
        </p:blipFill>
        <p:spPr>
          <a:xfrm>
            <a:off x="3143240" y="4572000"/>
            <a:ext cx="3048000" cy="2286000"/>
          </a:xfrm>
          <a:prstGeom prst="rect">
            <a:avLst/>
          </a:prstGeom>
        </p:spPr>
      </p:pic>
      <p:pic>
        <p:nvPicPr>
          <p:cNvPr id="10" name="Рисунок 9" descr="1386148757884.jpg"/>
          <p:cNvPicPr>
            <a:picLocks noChangeAspect="1"/>
          </p:cNvPicPr>
          <p:nvPr/>
        </p:nvPicPr>
        <p:blipFill>
          <a:blip r:embed="rId2" cstate="print"/>
          <a:stretch>
            <a:fillRect/>
          </a:stretch>
        </p:blipFill>
        <p:spPr>
          <a:xfrm>
            <a:off x="3071802" y="4572000"/>
            <a:ext cx="3048000" cy="2286000"/>
          </a:xfrm>
          <a:prstGeom prst="rect">
            <a:avLst/>
          </a:prstGeom>
        </p:spPr>
      </p:pic>
      <p:pic>
        <p:nvPicPr>
          <p:cNvPr id="11" name="Рисунок 10" descr="1386148766245.jpg"/>
          <p:cNvPicPr>
            <a:picLocks noChangeAspect="1"/>
          </p:cNvPicPr>
          <p:nvPr/>
        </p:nvPicPr>
        <p:blipFill>
          <a:blip r:embed="rId3" cstate="print"/>
          <a:stretch>
            <a:fillRect/>
          </a:stretch>
        </p:blipFill>
        <p:spPr>
          <a:xfrm>
            <a:off x="5929322" y="4572000"/>
            <a:ext cx="3071834" cy="2286000"/>
          </a:xfrm>
          <a:prstGeom prst="rect">
            <a:avLst/>
          </a:prstGeom>
        </p:spPr>
      </p:pic>
      <p:pic>
        <p:nvPicPr>
          <p:cNvPr id="12" name="Рисунок 11" descr="1386148704974.jpg"/>
          <p:cNvPicPr>
            <a:picLocks noChangeAspect="1"/>
          </p:cNvPicPr>
          <p:nvPr/>
        </p:nvPicPr>
        <p:blipFill>
          <a:blip r:embed="rId4" cstate="print"/>
          <a:stretch>
            <a:fillRect/>
          </a:stretch>
        </p:blipFill>
        <p:spPr>
          <a:xfrm>
            <a:off x="142844" y="4572000"/>
            <a:ext cx="3048000" cy="2286000"/>
          </a:xfrm>
          <a:prstGeom prst="rect">
            <a:avLst/>
          </a:prstGeom>
        </p:spPr>
      </p:pic>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14290"/>
            <a:ext cx="8358246" cy="4143404"/>
          </a:xfrm>
        </p:spPr>
        <p:txBody>
          <a:bodyPr>
            <a:normAutofit fontScale="90000"/>
          </a:bodyPr>
          <a:lstStyle/>
          <a:p>
            <a:r>
              <a:rPr lang="ru-RU" sz="1400" i="1" dirty="0" smtClean="0"/>
              <a:t>ЛОГОПЕД: Давайте мы с вами вспомним, какая посуда убежала от Федоры.</a:t>
            </a:r>
            <a:br>
              <a:rPr lang="ru-RU" sz="1400" i="1" dirty="0" smtClean="0"/>
            </a:br>
            <a:r>
              <a:rPr lang="ru-RU" sz="1400" i="1" dirty="0" smtClean="0"/>
              <a:t>Детям раздаются карточки с контурным изображением посуды: чайник, кофейник, нож, блюдце, сковорода, вилка, чашка, ложка.(Рисование по точечному контуру предметов посуды. У всех детей разные предметы.)</a:t>
            </a:r>
            <a:br>
              <a:rPr lang="ru-RU" sz="1400" i="1" dirty="0" smtClean="0"/>
            </a:br>
            <a:r>
              <a:rPr lang="ru-RU" sz="1400" i="1" dirty="0" smtClean="0"/>
              <a:t>ЛОГОПЕД: Ребята, возьмите карандаши в правую руку и соедините точки на своём листе. Что у вас получилось? Какая посуда спряталась?</a:t>
            </a:r>
            <a:br>
              <a:rPr lang="ru-RU" sz="1400" i="1" dirty="0" smtClean="0"/>
            </a:br>
            <a:r>
              <a:rPr lang="ru-RU" sz="1400" i="1" dirty="0" smtClean="0"/>
              <a:t>ДЕТИ выполняют задание и показывают рисунки с изображением посуды.</a:t>
            </a:r>
            <a:br>
              <a:rPr lang="ru-RU" sz="1400" i="1" dirty="0" smtClean="0"/>
            </a:br>
            <a:r>
              <a:rPr lang="ru-RU" sz="1400" i="1" dirty="0" smtClean="0"/>
              <a:t>ЛОГОПЕД к каждой картинке читает четверостишие:</a:t>
            </a:r>
            <a:br>
              <a:rPr lang="ru-RU" sz="1400" i="1" dirty="0" smtClean="0"/>
            </a:br>
            <a:r>
              <a:rPr lang="ru-RU" sz="1400" i="1" dirty="0" smtClean="0"/>
              <a:t>Вот и чайник за кофейником бежит, </a:t>
            </a:r>
            <a:br>
              <a:rPr lang="ru-RU" sz="1400" i="1" dirty="0" smtClean="0"/>
            </a:br>
            <a:r>
              <a:rPr lang="ru-RU" sz="1400" i="1" dirty="0" smtClean="0"/>
              <a:t>Тараторит, тараторит, дребезжит.</a:t>
            </a:r>
            <a:br>
              <a:rPr lang="ru-RU" sz="1400" i="1" dirty="0" smtClean="0"/>
            </a:br>
            <a:r>
              <a:rPr lang="ru-RU" sz="1400" i="1" dirty="0" smtClean="0"/>
              <a:t/>
            </a:r>
            <a:br>
              <a:rPr lang="ru-RU" sz="1400" i="1" dirty="0" smtClean="0"/>
            </a:br>
            <a:r>
              <a:rPr lang="ru-RU" sz="1400" i="1" dirty="0" smtClean="0"/>
              <a:t>И помчались по улице ножи:</a:t>
            </a:r>
            <a:br>
              <a:rPr lang="ru-RU" sz="1400" i="1" dirty="0" smtClean="0"/>
            </a:br>
            <a:r>
              <a:rPr lang="ru-RU" sz="1400" i="1" dirty="0" smtClean="0"/>
              <a:t>«Эй! Держи, держи, держи!»</a:t>
            </a:r>
            <a:br>
              <a:rPr lang="ru-RU" sz="1400" i="1" dirty="0" smtClean="0"/>
            </a:br>
            <a:r>
              <a:rPr lang="ru-RU" sz="1400" i="1" dirty="0" smtClean="0"/>
              <a:t/>
            </a:r>
            <a:br>
              <a:rPr lang="ru-RU" sz="1400" i="1" dirty="0" smtClean="0"/>
            </a:br>
            <a:r>
              <a:rPr lang="ru-RU" sz="1400" i="1" dirty="0" smtClean="0"/>
              <a:t>А за ними блюдца, блюдца…</a:t>
            </a:r>
            <a:br>
              <a:rPr lang="ru-RU" sz="1400" i="1" dirty="0" smtClean="0"/>
            </a:br>
            <a:r>
              <a:rPr lang="ru-RU" sz="1400" i="1" dirty="0" smtClean="0"/>
              <a:t>Вдоль по улице несутся!</a:t>
            </a:r>
            <a:br>
              <a:rPr lang="ru-RU" sz="1400" i="1" dirty="0" smtClean="0"/>
            </a:br>
            <a:r>
              <a:rPr lang="ru-RU" sz="1400" i="1" dirty="0" smtClean="0"/>
              <a:t/>
            </a:r>
            <a:br>
              <a:rPr lang="ru-RU" sz="1400" i="1" dirty="0" smtClean="0"/>
            </a:br>
            <a:r>
              <a:rPr lang="ru-RU" sz="1400" i="1" dirty="0" smtClean="0"/>
              <a:t>И бежит, бренчит сковорода:</a:t>
            </a:r>
            <a:br>
              <a:rPr lang="ru-RU" sz="1400" i="1" dirty="0" smtClean="0"/>
            </a:br>
            <a:r>
              <a:rPr lang="ru-RU" sz="1400" i="1" dirty="0" smtClean="0"/>
              <a:t>«Вы куда? Вы куда?»</a:t>
            </a:r>
            <a:br>
              <a:rPr lang="ru-RU" sz="1400" i="1" dirty="0" smtClean="0"/>
            </a:br>
            <a:r>
              <a:rPr lang="ru-RU" sz="1400" i="1" dirty="0" smtClean="0"/>
              <a:t/>
            </a:r>
            <a:br>
              <a:rPr lang="ru-RU" sz="1400" i="1" dirty="0" smtClean="0"/>
            </a:br>
            <a:r>
              <a:rPr lang="ru-RU" sz="1400" i="1" dirty="0" smtClean="0"/>
              <a:t>А за нею вилки… Чашки да ложки скачут по дорожке.</a:t>
            </a:r>
            <a:endParaRPr lang="ru-RU" sz="1400" i="1" dirty="0"/>
          </a:p>
        </p:txBody>
      </p:sp>
      <p:pic>
        <p:nvPicPr>
          <p:cNvPr id="4" name="Содержимое 3" descr="1386151788473.jpg"/>
          <p:cNvPicPr>
            <a:picLocks noGrp="1" noChangeAspect="1"/>
          </p:cNvPicPr>
          <p:nvPr>
            <p:ph idx="1"/>
          </p:nvPr>
        </p:nvPicPr>
        <p:blipFill>
          <a:blip r:embed="rId2" cstate="print"/>
          <a:stretch>
            <a:fillRect/>
          </a:stretch>
        </p:blipFill>
        <p:spPr>
          <a:xfrm>
            <a:off x="0" y="4429132"/>
            <a:ext cx="3048000" cy="2286000"/>
          </a:xfrm>
          <a:prstGeom prst="rect">
            <a:avLst/>
          </a:prstGeom>
        </p:spPr>
      </p:pic>
      <p:pic>
        <p:nvPicPr>
          <p:cNvPr id="5" name="Рисунок 4" descr="1386151755022.jpg"/>
          <p:cNvPicPr>
            <a:picLocks noChangeAspect="1"/>
          </p:cNvPicPr>
          <p:nvPr/>
        </p:nvPicPr>
        <p:blipFill>
          <a:blip r:embed="rId3" cstate="print"/>
          <a:stretch>
            <a:fillRect/>
          </a:stretch>
        </p:blipFill>
        <p:spPr>
          <a:xfrm>
            <a:off x="6000760" y="4429132"/>
            <a:ext cx="3048000" cy="2286000"/>
          </a:xfrm>
          <a:prstGeom prst="rect">
            <a:avLst/>
          </a:prstGeom>
        </p:spPr>
      </p:pic>
      <p:pic>
        <p:nvPicPr>
          <p:cNvPr id="6" name="Рисунок 5" descr="1386148742110.jpg"/>
          <p:cNvPicPr>
            <a:picLocks noChangeAspect="1"/>
          </p:cNvPicPr>
          <p:nvPr/>
        </p:nvPicPr>
        <p:blipFill>
          <a:blip r:embed="rId4" cstate="print"/>
          <a:stretch>
            <a:fillRect/>
          </a:stretch>
        </p:blipFill>
        <p:spPr>
          <a:xfrm>
            <a:off x="3000364" y="4429132"/>
            <a:ext cx="3048000" cy="2286000"/>
          </a:xfrm>
          <a:prstGeom prst="rect">
            <a:avLst/>
          </a:prstGeom>
        </p:spPr>
      </p:pic>
    </p:spTree>
  </p:cSld>
  <p:clrMapOvr>
    <a:masterClrMapping/>
  </p:clrMapOvr>
  <p:transition>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8992" y="285728"/>
            <a:ext cx="5426378" cy="642942"/>
          </a:xfrm>
        </p:spPr>
        <p:txBody>
          <a:bodyPr>
            <a:normAutofit fontScale="90000"/>
          </a:bodyPr>
          <a:lstStyle/>
          <a:p>
            <a:r>
              <a:rPr lang="ru-RU" sz="1800" b="1" i="1" dirty="0" smtClean="0"/>
              <a:t/>
            </a:r>
            <a:br>
              <a:rPr lang="ru-RU" sz="1800" b="1" i="1" dirty="0" smtClean="0"/>
            </a:br>
            <a:r>
              <a:rPr lang="ru-RU" sz="1800" b="1" i="1" dirty="0" smtClean="0"/>
              <a:t/>
            </a:r>
            <a:br>
              <a:rPr lang="ru-RU" sz="1800" b="1" i="1" dirty="0" smtClean="0"/>
            </a:br>
            <a:endParaRPr lang="ru-RU" sz="1800" b="1" i="1" dirty="0"/>
          </a:p>
        </p:txBody>
      </p:sp>
      <p:sp>
        <p:nvSpPr>
          <p:cNvPr id="5" name="Содержимое 4"/>
          <p:cNvSpPr>
            <a:spLocks noGrp="1"/>
          </p:cNvSpPr>
          <p:nvPr>
            <p:ph idx="1"/>
          </p:nvPr>
        </p:nvSpPr>
        <p:spPr>
          <a:xfrm>
            <a:off x="357158" y="357166"/>
            <a:ext cx="8433654" cy="4071966"/>
          </a:xfrm>
        </p:spPr>
        <p:txBody>
          <a:bodyPr>
            <a:normAutofit/>
          </a:bodyPr>
          <a:lstStyle/>
          <a:p>
            <a:r>
              <a:rPr lang="ru-RU" sz="1600" i="1" dirty="0" smtClean="0"/>
              <a:t>                                           ДИДАКТИЧЕСКАЯ ИГРА: «ЧЕГО НЕ ХВАТАЕТ?»</a:t>
            </a:r>
          </a:p>
          <a:p>
            <a:r>
              <a:rPr lang="ru-RU" sz="1600" i="1" dirty="0" smtClean="0"/>
              <a:t>ЛОГОПЕД: Бабушка Федора посуду не жалела, не мыла, била её, и поэтому посуда убежала от неё. Рассмотрите картинки и скажите, без какой части остались различные предметы посуды.</a:t>
            </a:r>
          </a:p>
          <a:p>
            <a:r>
              <a:rPr lang="ru-RU" sz="1600" i="1" dirty="0" smtClean="0"/>
              <a:t>ЛОГОПЕД демонстрирует картинки, на которых изображены кувшин без носика, кофейник без донышка, ложка без ручки, сахарница без донышка, кружка без ручки, чашка без донышка, кастрюля без ручки, чайник без носика.</a:t>
            </a:r>
          </a:p>
          <a:p>
            <a:r>
              <a:rPr lang="ru-RU" sz="1600" i="1" dirty="0" smtClean="0"/>
              <a:t>ЛОГОПЕД: Дети посмотрите на картинки и скажите, какие предметы посуды убежали от Федоры и без какой части они остались.</a:t>
            </a:r>
          </a:p>
          <a:p>
            <a:r>
              <a:rPr lang="ru-RU" sz="1600" i="1" dirty="0" smtClean="0"/>
              <a:t>ОТВЕТЫ ДЕТЕЙ,</a:t>
            </a:r>
          </a:p>
          <a:p>
            <a:r>
              <a:rPr lang="ru-RU" sz="1600" i="1" dirty="0" smtClean="0"/>
              <a:t>ЛОГОПЕД: Осталась Федора одна. Ни чаю попить, ни обед сварить. Хорошо ли стало Федоре?</a:t>
            </a:r>
          </a:p>
          <a:p>
            <a:r>
              <a:rPr lang="ru-RU" sz="1600" i="1" dirty="0" smtClean="0"/>
              <a:t>ОТВЕТЫ ДЕТЕЙ</a:t>
            </a:r>
            <a:endParaRPr lang="ru-RU" sz="1600" i="1" dirty="0"/>
          </a:p>
        </p:txBody>
      </p:sp>
      <p:pic>
        <p:nvPicPr>
          <p:cNvPr id="6" name="Рисунок 5" descr="1386150052911.jpg"/>
          <p:cNvPicPr>
            <a:picLocks noChangeAspect="1"/>
          </p:cNvPicPr>
          <p:nvPr/>
        </p:nvPicPr>
        <p:blipFill>
          <a:blip r:embed="rId2" cstate="print"/>
          <a:stretch>
            <a:fillRect/>
          </a:stretch>
        </p:blipFill>
        <p:spPr>
          <a:xfrm>
            <a:off x="2928926" y="4572000"/>
            <a:ext cx="3048000" cy="2286000"/>
          </a:xfrm>
          <a:prstGeom prst="rect">
            <a:avLst/>
          </a:prstGeom>
        </p:spPr>
      </p:pic>
    </p:spTree>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43306" y="214290"/>
            <a:ext cx="5286412" cy="6357982"/>
          </a:xfrm>
        </p:spPr>
        <p:txBody>
          <a:bodyPr>
            <a:normAutofit/>
          </a:bodyPr>
          <a:lstStyle/>
          <a:p>
            <a:r>
              <a:rPr lang="ru-RU" sz="1600" i="1" dirty="0" smtClean="0"/>
              <a:t>ДИДАКТИЧЕСКАЯ ИГРА: «ИЗ ЧЕГО ЕСТ ФЕДОРА?»</a:t>
            </a:r>
            <a:br>
              <a:rPr lang="ru-RU" sz="1600" i="1" dirty="0" smtClean="0"/>
            </a:br>
            <a:r>
              <a:rPr lang="ru-RU" sz="1600" i="1" dirty="0" smtClean="0"/>
              <a:t/>
            </a:r>
            <a:br>
              <a:rPr lang="ru-RU" sz="1600" i="1" dirty="0" smtClean="0"/>
            </a:br>
            <a:r>
              <a:rPr lang="ru-RU" sz="1600" i="1" dirty="0" smtClean="0"/>
              <a:t>ЛОГОПЕД: Ребята, из чего же будет есть Федора? В чём же она будет готовить? Подскажите.</a:t>
            </a:r>
            <a:br>
              <a:rPr lang="ru-RU" sz="1600" i="1" dirty="0" smtClean="0"/>
            </a:br>
            <a:r>
              <a:rPr lang="ru-RU" sz="1600" i="1" dirty="0" smtClean="0"/>
              <a:t>ЛОГОПЕД показывает предметные картинки и задаёт вопросы</a:t>
            </a:r>
            <a:r>
              <a:rPr lang="ru-RU" sz="1600" i="1" dirty="0" smtClean="0"/>
              <a:t>:</a:t>
            </a:r>
            <a:r>
              <a:rPr lang="en-US" sz="1600" i="1" dirty="0" smtClean="0"/>
              <a:t/>
            </a:r>
            <a:br>
              <a:rPr lang="en-US" sz="1600" i="1" dirty="0" smtClean="0"/>
            </a:br>
            <a:r>
              <a:rPr lang="ru-RU" sz="1600" i="1" dirty="0" smtClean="0"/>
              <a:t>В чём варят суп? – Суп варят в кастрюле.</a:t>
            </a:r>
            <a:br>
              <a:rPr lang="ru-RU" sz="1600" i="1" dirty="0" smtClean="0"/>
            </a:br>
            <a:r>
              <a:rPr lang="ru-RU" sz="1600" i="1" dirty="0" smtClean="0"/>
              <a:t>Из чего едят суп? – Суп едят из тарелки.</a:t>
            </a:r>
            <a:br>
              <a:rPr lang="ru-RU" sz="1600" i="1" dirty="0" smtClean="0"/>
            </a:br>
            <a:r>
              <a:rPr lang="ru-RU" sz="1600" i="1" dirty="0" smtClean="0"/>
              <a:t>Куда наливают молоко? – Молоко наливают в бидон.</a:t>
            </a:r>
            <a:br>
              <a:rPr lang="ru-RU" sz="1600" i="1" dirty="0" smtClean="0"/>
            </a:br>
            <a:r>
              <a:rPr lang="ru-RU" sz="1600" i="1" dirty="0" smtClean="0"/>
              <a:t>Из чего пьют молоко? – Молоко пьют из кружки.</a:t>
            </a:r>
            <a:br>
              <a:rPr lang="ru-RU" sz="1600" i="1" dirty="0" smtClean="0"/>
            </a:br>
            <a:r>
              <a:rPr lang="ru-RU" sz="1600" i="1" dirty="0" smtClean="0"/>
              <a:t>Куда наливают компот? – Компот наливают в кувшин.</a:t>
            </a:r>
            <a:br>
              <a:rPr lang="ru-RU" sz="1600" i="1" dirty="0" smtClean="0"/>
            </a:br>
            <a:r>
              <a:rPr lang="ru-RU" sz="1600" i="1" dirty="0" smtClean="0"/>
              <a:t>Из чего наливают чай? – Чай наливают из чайника.</a:t>
            </a:r>
            <a:br>
              <a:rPr lang="ru-RU" sz="1600" i="1" dirty="0" smtClean="0"/>
            </a:br>
            <a:r>
              <a:rPr lang="ru-RU" sz="1600" i="1" dirty="0" smtClean="0"/>
              <a:t>Куда наливают чай? – Чай наливают в чашку.</a:t>
            </a:r>
            <a:br>
              <a:rPr lang="ru-RU" sz="1600" i="1" dirty="0" smtClean="0"/>
            </a:br>
            <a:r>
              <a:rPr lang="ru-RU" sz="1600" i="1" dirty="0" smtClean="0"/>
              <a:t>Из чего наливают кофе? – Кофе наливают из кофейника.</a:t>
            </a:r>
            <a:br>
              <a:rPr lang="ru-RU" sz="1600" i="1" dirty="0" smtClean="0"/>
            </a:br>
            <a:r>
              <a:rPr lang="ru-RU" sz="1600" i="1" dirty="0" smtClean="0"/>
              <a:t/>
            </a:r>
            <a:br>
              <a:rPr lang="ru-RU" sz="1600" i="1" dirty="0" smtClean="0"/>
            </a:br>
            <a:r>
              <a:rPr lang="ru-RU" sz="1600" i="1" dirty="0" smtClean="0"/>
              <a:t>ЛОГОПЕД: Ой, как плакала Федора!</a:t>
            </a:r>
            <a:br>
              <a:rPr lang="ru-RU" sz="1600" i="1" dirty="0" smtClean="0"/>
            </a:br>
            <a:r>
              <a:rPr lang="ru-RU" sz="1600" i="1" dirty="0" smtClean="0"/>
              <a:t>ДЕТИ повторяют за логопедом: качают головой, держась руками за щёки.</a:t>
            </a:r>
            <a:br>
              <a:rPr lang="ru-RU" sz="1600" i="1" dirty="0" smtClean="0"/>
            </a:br>
            <a:r>
              <a:rPr lang="ru-RU" sz="1600" i="1" dirty="0" smtClean="0"/>
              <a:t>ЛОГОПЕД: Плохо было Федоре без посуды. И поняла она, что посуду надо любить и заботиться о ней. Ребята, давайте мы с вами изобразим посуду. Может быть она простит Федору и вернётся к ней.</a:t>
            </a:r>
            <a:endParaRPr lang="ru-RU" sz="1600" i="1" dirty="0"/>
          </a:p>
        </p:txBody>
      </p:sp>
      <p:pic>
        <p:nvPicPr>
          <p:cNvPr id="4" name="Содержимое 3" descr="1386150195133.jpg"/>
          <p:cNvPicPr>
            <a:picLocks noGrp="1" noChangeAspect="1"/>
          </p:cNvPicPr>
          <p:nvPr>
            <p:ph idx="1"/>
          </p:nvPr>
        </p:nvPicPr>
        <p:blipFill>
          <a:blip r:embed="rId2" cstate="print"/>
          <a:stretch>
            <a:fillRect/>
          </a:stretch>
        </p:blipFill>
        <p:spPr>
          <a:xfrm>
            <a:off x="428596" y="1285860"/>
            <a:ext cx="3048000" cy="2286000"/>
          </a:xfrm>
        </p:spPr>
      </p:pic>
      <p:pic>
        <p:nvPicPr>
          <p:cNvPr id="5" name="Рисунок 4" descr="1386150222512.jpg"/>
          <p:cNvPicPr>
            <a:picLocks noChangeAspect="1"/>
          </p:cNvPicPr>
          <p:nvPr/>
        </p:nvPicPr>
        <p:blipFill>
          <a:blip r:embed="rId3" cstate="print"/>
          <a:stretch>
            <a:fillRect/>
          </a:stretch>
        </p:blipFill>
        <p:spPr>
          <a:xfrm>
            <a:off x="428596" y="3857628"/>
            <a:ext cx="3048000" cy="2286000"/>
          </a:xfrm>
          <a:prstGeom prst="rect">
            <a:avLst/>
          </a:prstGeom>
        </p:spPr>
      </p:pic>
    </p:spTree>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428604"/>
            <a:ext cx="7498080" cy="3214710"/>
          </a:xfrm>
        </p:spPr>
        <p:txBody>
          <a:bodyPr>
            <a:noAutofit/>
          </a:bodyPr>
          <a:lstStyle/>
          <a:p>
            <a:r>
              <a:rPr lang="ru-RU" sz="1600" i="1" dirty="0" smtClean="0"/>
              <a:t>ФИЗКУЛЬТМИНУТКА: «ПОСУДА»</a:t>
            </a:r>
            <a:br>
              <a:rPr lang="ru-RU" sz="1600" i="1" dirty="0" smtClean="0"/>
            </a:br>
            <a:r>
              <a:rPr lang="ru-RU" sz="1600" i="1" dirty="0" smtClean="0"/>
              <a:t/>
            </a:r>
            <a:br>
              <a:rPr lang="ru-RU" sz="1600" i="1" dirty="0" smtClean="0"/>
            </a:br>
            <a:r>
              <a:rPr lang="ru-RU" sz="1600" i="1" dirty="0" smtClean="0"/>
              <a:t>Вот большой стеклянный чайник,          Надули животик, одна рука на поясе,</a:t>
            </a:r>
            <a:br>
              <a:rPr lang="ru-RU" sz="1600" i="1" dirty="0" smtClean="0"/>
            </a:br>
            <a:r>
              <a:rPr lang="ru-RU" sz="1600" i="1" dirty="0" smtClean="0"/>
              <a:t>Очень важный, как начальник.                Другая изогнута, как носик.</a:t>
            </a:r>
            <a:br>
              <a:rPr lang="ru-RU" sz="1600" i="1" dirty="0" smtClean="0"/>
            </a:br>
            <a:r>
              <a:rPr lang="ru-RU" sz="1600" i="1" dirty="0" smtClean="0"/>
              <a:t>Вот фарфоровые чашки,                              Присели, одна рука на поясе.</a:t>
            </a:r>
            <a:br>
              <a:rPr lang="ru-RU" sz="1600" i="1" dirty="0" smtClean="0"/>
            </a:br>
            <a:r>
              <a:rPr lang="ru-RU" sz="1600" i="1" dirty="0" smtClean="0"/>
              <a:t>Очень хрупкие бедняжки.</a:t>
            </a:r>
            <a:br>
              <a:rPr lang="ru-RU" sz="1600" i="1" dirty="0" smtClean="0"/>
            </a:br>
            <a:r>
              <a:rPr lang="ru-RU" sz="1600" i="1" dirty="0" smtClean="0"/>
              <a:t>Вот фарфоровые блюдца,                           Кружатся, рисуя руками круг.</a:t>
            </a:r>
            <a:br>
              <a:rPr lang="ru-RU" sz="1600" i="1" dirty="0" smtClean="0"/>
            </a:br>
            <a:r>
              <a:rPr lang="ru-RU" sz="1600" i="1" dirty="0" smtClean="0"/>
              <a:t>Только стукни – разобьются.</a:t>
            </a:r>
            <a:br>
              <a:rPr lang="ru-RU" sz="1600" i="1" dirty="0" smtClean="0"/>
            </a:br>
            <a:r>
              <a:rPr lang="ru-RU" sz="1600" i="1" dirty="0" smtClean="0"/>
              <a:t>Вот серебряные ложки,                                Потянулись, руки сомкнули над головой.</a:t>
            </a:r>
            <a:br>
              <a:rPr lang="ru-RU" sz="1600" i="1" dirty="0" smtClean="0"/>
            </a:br>
            <a:r>
              <a:rPr lang="ru-RU" sz="1600" i="1" dirty="0" smtClean="0"/>
              <a:t>Голова на тонкой ножке.</a:t>
            </a:r>
            <a:br>
              <a:rPr lang="ru-RU" sz="1600" i="1" dirty="0" smtClean="0"/>
            </a:br>
            <a:r>
              <a:rPr lang="ru-RU" sz="1600" i="1" dirty="0" smtClean="0"/>
              <a:t>Вот пластмассовый поднос,                        Руки вытянули вперёд.</a:t>
            </a:r>
            <a:br>
              <a:rPr lang="ru-RU" sz="1600" i="1" dirty="0" smtClean="0"/>
            </a:br>
            <a:r>
              <a:rPr lang="ru-RU" sz="1600" i="1" dirty="0" smtClean="0"/>
              <a:t>Он посуду нам принёс.</a:t>
            </a:r>
            <a:r>
              <a:rPr lang="ru-RU" sz="1600" dirty="0" smtClean="0"/>
              <a:t/>
            </a:r>
            <a:br>
              <a:rPr lang="ru-RU" sz="1600" dirty="0" smtClean="0"/>
            </a:br>
            <a:r>
              <a:rPr lang="ru-RU" sz="1600" dirty="0" smtClean="0"/>
              <a:t/>
            </a:r>
            <a:br>
              <a:rPr lang="ru-RU" sz="1600" dirty="0" smtClean="0"/>
            </a:br>
            <a:endParaRPr lang="ru-RU" sz="1600" dirty="0"/>
          </a:p>
        </p:txBody>
      </p:sp>
      <p:pic>
        <p:nvPicPr>
          <p:cNvPr id="4" name="Содержимое 3" descr="1386149392328.jpg"/>
          <p:cNvPicPr>
            <a:picLocks noGrp="1" noChangeAspect="1"/>
          </p:cNvPicPr>
          <p:nvPr>
            <p:ph idx="1"/>
          </p:nvPr>
        </p:nvPicPr>
        <p:blipFill>
          <a:blip r:embed="rId2" cstate="print"/>
          <a:stretch>
            <a:fillRect/>
          </a:stretch>
        </p:blipFill>
        <p:spPr>
          <a:xfrm>
            <a:off x="714348" y="3929066"/>
            <a:ext cx="3048000" cy="2286016"/>
          </a:xfrm>
        </p:spPr>
      </p:pic>
      <p:pic>
        <p:nvPicPr>
          <p:cNvPr id="5" name="Рисунок 4" descr="1386149422852.jpg"/>
          <p:cNvPicPr>
            <a:picLocks noChangeAspect="1"/>
          </p:cNvPicPr>
          <p:nvPr/>
        </p:nvPicPr>
        <p:blipFill>
          <a:blip r:embed="rId3" cstate="print"/>
          <a:stretch>
            <a:fillRect/>
          </a:stretch>
        </p:blipFill>
        <p:spPr>
          <a:xfrm>
            <a:off x="4286248" y="3929066"/>
            <a:ext cx="3048000" cy="2286000"/>
          </a:xfrm>
          <a:prstGeom prst="rect">
            <a:avLst/>
          </a:prstGeom>
        </p:spPr>
      </p:pic>
    </p:spTree>
  </p:cSld>
  <p:clrMapOvr>
    <a:masterClrMapping/>
  </p:clrMapOvr>
  <p:transition>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85728"/>
            <a:ext cx="7858180" cy="3286148"/>
          </a:xfrm>
        </p:spPr>
        <p:txBody>
          <a:bodyPr>
            <a:noAutofit/>
          </a:bodyPr>
          <a:lstStyle/>
          <a:p>
            <a:r>
              <a:rPr lang="ru-RU" sz="1800" i="1" dirty="0" smtClean="0"/>
              <a:t>УПРАЖНЕНИЕ на развитие длительного выдоха.</a:t>
            </a:r>
            <a:br>
              <a:rPr lang="ru-RU" sz="1800" i="1" dirty="0" smtClean="0"/>
            </a:br>
            <a:r>
              <a:rPr lang="ru-RU" sz="1800" i="1" dirty="0" smtClean="0"/>
              <a:t>ЛОГОПЕД: Ребята, посмотрите, чайник закипел! Он приглашает нас и Федору к столу. Давайте покажем, как закипает чайник.</a:t>
            </a:r>
            <a:br>
              <a:rPr lang="ru-RU" sz="1800" i="1" dirty="0" smtClean="0"/>
            </a:br>
            <a:r>
              <a:rPr lang="ru-RU" sz="1800" i="1" dirty="0" smtClean="0"/>
              <a:t>ДЕТИ из положения на корточках постепенно встают, руки поднимают вверх и делают глубокий вдох, на выдохе руки разводят в стороны и произносят звук «Ф-Ф-Ф-Ф-Ф-Ф»</a:t>
            </a:r>
            <a:endParaRPr lang="ru-RU" sz="1800" i="1" dirty="0"/>
          </a:p>
        </p:txBody>
      </p:sp>
      <p:pic>
        <p:nvPicPr>
          <p:cNvPr id="7" name="Содержимое 6" descr="1386149452106.jpg"/>
          <p:cNvPicPr>
            <a:picLocks noGrp="1" noChangeAspect="1"/>
          </p:cNvPicPr>
          <p:nvPr>
            <p:ph idx="1"/>
          </p:nvPr>
        </p:nvPicPr>
        <p:blipFill>
          <a:blip r:embed="rId2" cstate="print"/>
          <a:stretch>
            <a:fillRect/>
          </a:stretch>
        </p:blipFill>
        <p:spPr>
          <a:xfrm>
            <a:off x="785786" y="3929066"/>
            <a:ext cx="3048000" cy="2286000"/>
          </a:xfrm>
        </p:spPr>
      </p:pic>
      <p:pic>
        <p:nvPicPr>
          <p:cNvPr id="8" name="Рисунок 7" descr="1386149455807.jpg"/>
          <p:cNvPicPr>
            <a:picLocks noChangeAspect="1"/>
          </p:cNvPicPr>
          <p:nvPr/>
        </p:nvPicPr>
        <p:blipFill>
          <a:blip r:embed="rId3" cstate="print"/>
          <a:stretch>
            <a:fillRect/>
          </a:stretch>
        </p:blipFill>
        <p:spPr>
          <a:xfrm>
            <a:off x="4857752" y="3929066"/>
            <a:ext cx="3048000" cy="2286000"/>
          </a:xfrm>
          <a:prstGeom prst="rect">
            <a:avLst/>
          </a:prstGeom>
        </p:spPr>
      </p:pic>
    </p:spTree>
  </p:cSld>
  <p:clrMapOvr>
    <a:masterClrMapping/>
  </p:clrMapOvr>
  <p:transition spd="med">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642918"/>
            <a:ext cx="7855270" cy="3286140"/>
          </a:xfrm>
        </p:spPr>
        <p:txBody>
          <a:bodyPr>
            <a:normAutofit/>
          </a:bodyPr>
          <a:lstStyle/>
          <a:p>
            <a:r>
              <a:rPr lang="ru-RU" sz="1800" i="1" dirty="0" smtClean="0"/>
              <a:t>УПРАЖНЕНИЕ: «ПОСЧИТАЙ  И НАЗОВИ»</a:t>
            </a:r>
            <a:br>
              <a:rPr lang="ru-RU" sz="1800" i="1" dirty="0" smtClean="0"/>
            </a:br>
            <a:r>
              <a:rPr lang="ru-RU" sz="1800" i="1" dirty="0" smtClean="0"/>
              <a:t/>
            </a:r>
            <a:br>
              <a:rPr lang="ru-RU" sz="1800" i="1" dirty="0" smtClean="0"/>
            </a:br>
            <a:r>
              <a:rPr lang="ru-RU" sz="1800" i="1" dirty="0" smtClean="0"/>
              <a:t>ЛОГОПЕД: Посуда простила Федору и вернулась к ней, но не вся. Часть посуды по дороге разбилась. Посчитайте, сколько предметов посуды вернулись к Федоре. Назовите их.</a:t>
            </a:r>
            <a:br>
              <a:rPr lang="ru-RU" sz="1800" i="1" dirty="0" smtClean="0"/>
            </a:br>
            <a:r>
              <a:rPr lang="ru-RU" sz="1800" i="1" dirty="0" smtClean="0"/>
              <a:t>ЛОГОПЕД показывает картинки: один зелёный чайник, два голубых блюдца, четыре синих ложки, три красных кружки, пять зелёных вилок, шесть жёлтых тарелок, два голубых кувшина, три оранжевых чашки.</a:t>
            </a:r>
            <a:br>
              <a:rPr lang="ru-RU" sz="1800" i="1" dirty="0" smtClean="0"/>
            </a:br>
            <a:r>
              <a:rPr lang="ru-RU" sz="1800" i="1" dirty="0" smtClean="0"/>
              <a:t>ДЕТИ называют.</a:t>
            </a:r>
            <a:endParaRPr lang="ru-RU" sz="1800" i="1" dirty="0"/>
          </a:p>
        </p:txBody>
      </p:sp>
      <p:pic>
        <p:nvPicPr>
          <p:cNvPr id="4" name="Содержимое 3" descr="1386150097283.jpg"/>
          <p:cNvPicPr>
            <a:picLocks noGrp="1" noChangeAspect="1"/>
          </p:cNvPicPr>
          <p:nvPr>
            <p:ph idx="1"/>
          </p:nvPr>
        </p:nvPicPr>
        <p:blipFill>
          <a:blip r:embed="rId2" cstate="print"/>
          <a:stretch>
            <a:fillRect/>
          </a:stretch>
        </p:blipFill>
        <p:spPr>
          <a:xfrm>
            <a:off x="2928926" y="4286256"/>
            <a:ext cx="3048000" cy="2286000"/>
          </a:xfrm>
        </p:spPr>
      </p:pic>
    </p:spTree>
  </p:cSld>
  <p:clrMapOvr>
    <a:masterClrMapping/>
  </p:clrMapOvr>
  <p:transition spd="med">
    <p:strips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188</TotalTime>
  <Words>476</Words>
  <Application>Microsoft Office PowerPoint</Application>
  <PresentationFormat>Экран (4:3)</PresentationFormat>
  <Paragraphs>49</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Солнцестояние</vt:lpstr>
      <vt:lpstr>КОНСПЕКТ ЛОГОПЕДИЧЕСКОГО ЗАНЯТИЯ: ВСТРЕЧА С ФЕДОРОЙ (лексическая тема «Посуда»)</vt:lpstr>
      <vt:lpstr>                                 ЦЕЛЬ: Развитие лексико-грамматического строя речи с использованием дидактических игр по лексической теме «ПОСУДА»</vt:lpstr>
      <vt:lpstr>                                            ХОД ЗАНЯТИЯ.                                                 1. ОРГМОМЕНТ:</vt:lpstr>
      <vt:lpstr>ЛОГОПЕД: Давайте мы с вами вспомним, какая посуда убежала от Федоры. Детям раздаются карточки с контурным изображением посуды: чайник, кофейник, нож, блюдце, сковорода, вилка, чашка, ложка.(Рисование по точечному контуру предметов посуды. У всех детей разные предметы.) ЛОГОПЕД: Ребята, возьмите карандаши в правую руку и соедините точки на своём листе. Что у вас получилось? Какая посуда спряталась? ДЕТИ выполняют задание и показывают рисунки с изображением посуды. ЛОГОПЕД к каждой картинке читает четверостишие: Вот и чайник за кофейником бежит,  Тараторит, тараторит, дребезжит.  И помчались по улице ножи: «Эй! Держи, держи, держи!»  А за ними блюдца, блюдца… Вдоль по улице несутся!  И бежит, бренчит сковорода: «Вы куда? Вы куда?»  А за нею вилки… Чашки да ложки скачут по дорожке.</vt:lpstr>
      <vt:lpstr>  </vt:lpstr>
      <vt:lpstr>ДИДАКТИЧЕСКАЯ ИГРА: «ИЗ ЧЕГО ЕСТ ФЕДОРА?»  ЛОГОПЕД: Ребята, из чего же будет есть Федора? В чём же она будет готовить? Подскажите. ЛОГОПЕД показывает предметные картинки и задаёт вопросы: В чём варят суп? – Суп варят в кастрюле. Из чего едят суп? – Суп едят из тарелки. Куда наливают молоко? – Молоко наливают в бидон. Из чего пьют молоко? – Молоко пьют из кружки. Куда наливают компот? – Компот наливают в кувшин. Из чего наливают чай? – Чай наливают из чайника. Куда наливают чай? – Чай наливают в чашку. Из чего наливают кофе? – Кофе наливают из кофейника.  ЛОГОПЕД: Ой, как плакала Федора! ДЕТИ повторяют за логопедом: качают головой, держась руками за щёки. ЛОГОПЕД: Плохо было Федоре без посуды. И поняла она, что посуду надо любить и заботиться о ней. Ребята, давайте мы с вами изобразим посуду. Может быть она простит Федору и вернётся к ней.</vt:lpstr>
      <vt:lpstr>ФИЗКУЛЬТМИНУТКА: «ПОСУДА»  Вот большой стеклянный чайник,          Надули животик, одна рука на поясе, Очень важный, как начальник.                Другая изогнута, как носик. Вот фарфоровые чашки,                              Присели, одна рука на поясе. Очень хрупкие бедняжки. Вот фарфоровые блюдца,                           Кружатся, рисуя руками круг. Только стукни – разобьются. Вот серебряные ложки,                                Потянулись, руки сомкнули над головой. Голова на тонкой ножке. Вот пластмассовый поднос,                        Руки вытянули вперёд. Он посуду нам принёс.  </vt:lpstr>
      <vt:lpstr>УПРАЖНЕНИЕ на развитие длительного выдоха. ЛОГОПЕД: Ребята, посмотрите, чайник закипел! Он приглашает нас и Федору к столу. Давайте покажем, как закипает чайник. ДЕТИ из положения на корточках постепенно встают, руки поднимают вверх и делают глубокий вдох, на выдохе руки разводят в стороны и произносят звук «Ф-Ф-Ф-Ф-Ф-Ф»</vt:lpstr>
      <vt:lpstr>УПРАЖНЕНИЕ: «ПОСЧИТАЙ  И НАЗОВИ»  ЛОГОПЕД: Посуда простила Федору и вернулась к ней, но не вся. Часть посуды по дороге разбилась. Посчитайте, сколько предметов посуды вернулись к Федоре. Назовите их. ЛОГОПЕД показывает картинки: один зелёный чайник, два голубых блюдца, четыре синих ложки, три красных кружки, пять зелёных вилок, шесть жёлтых тарелок, два голубых кувшина, три оранжевых чашки. ДЕТИ называют.</vt:lpstr>
      <vt:lpstr>УПРАЖНЕНИЕ: «ПОМОЩНИКИ»  ЛОГОПЕД: Давайте поможем Федоре расставить посуду на свои места. Поставьте чайную посуду на поднос, столовую – на обеденный стол, а кухонную – в шкафчик. Проведите линии от соответствующей посуды к подносу, столу и шкафчику. ЛОГОПЕД задаёт вопросы: Какую посуду вы поставили на поднос? (Чайную) Перечислите чайную посуду. Какую посуду вы поставили на стол? (Столовую) Перечислите столовую посуду. Какую посуду вы поставили в шкафчик? (Кухонную) Перечислите кухонную посуду.     3. ЗАКЛЮЧИТЕЛЬНАЯ  ЧАСТЬ:  ЛОГОПЕД: Вот мы с вами и помогли Федоре. Теперь она никогда не будет обижать посуду. Вам понравилась сказка?  А какая игра или упражнение вам понравились больше остальных? ОТВЕТЫ ДЕТЕЙ.  </vt:lpstr>
      <vt:lpstr>Слайд 11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22</cp:revision>
  <dcterms:created xsi:type="dcterms:W3CDTF">2013-12-04T16:11:04Z</dcterms:created>
  <dcterms:modified xsi:type="dcterms:W3CDTF">2013-12-17T12:05:10Z</dcterms:modified>
</cp:coreProperties>
</file>