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83" r:id="rId3"/>
    <p:sldId id="268" r:id="rId4"/>
    <p:sldId id="289" r:id="rId5"/>
    <p:sldId id="291" r:id="rId6"/>
    <p:sldId id="290" r:id="rId7"/>
    <p:sldId id="271" r:id="rId8"/>
    <p:sldId id="276" r:id="rId9"/>
    <p:sldId id="277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161D90-9109-4178-9A00-2DB6DE73A0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04220F-0377-4567-AFE7-61C12E352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642918"/>
            <a:ext cx="6017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Роль игры в жизни ребёнка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1338981236_bezimeni-1.jpg"/>
          <p:cNvPicPr>
            <a:picLocks noChangeAspect="1"/>
          </p:cNvPicPr>
          <p:nvPr/>
        </p:nvPicPr>
        <p:blipFill>
          <a:blip r:embed="rId2" cstate="print"/>
          <a:srcRect l="8397" t="77622" r="66433" b="2424"/>
          <a:stretch>
            <a:fillRect/>
          </a:stretch>
        </p:blipFill>
        <p:spPr>
          <a:xfrm>
            <a:off x="6858016" y="4214818"/>
            <a:ext cx="2285984" cy="2384924"/>
          </a:xfrm>
          <a:prstGeom prst="rect">
            <a:avLst/>
          </a:prstGeom>
        </p:spPr>
      </p:pic>
      <p:pic>
        <p:nvPicPr>
          <p:cNvPr id="4" name="Рисунок 3" descr="1338981236_bezimeni-1.jpg"/>
          <p:cNvPicPr>
            <a:picLocks noChangeAspect="1"/>
          </p:cNvPicPr>
          <p:nvPr/>
        </p:nvPicPr>
        <p:blipFill>
          <a:blip r:embed="rId2" cstate="print"/>
          <a:srcRect l="56643" t="17045" r="7692" b="63825"/>
          <a:stretch>
            <a:fillRect/>
          </a:stretch>
        </p:blipFill>
        <p:spPr>
          <a:xfrm>
            <a:off x="0" y="0"/>
            <a:ext cx="2934911" cy="2071702"/>
          </a:xfrm>
          <a:prstGeom prst="rect">
            <a:avLst/>
          </a:prstGeom>
        </p:spPr>
      </p:pic>
      <p:pic>
        <p:nvPicPr>
          <p:cNvPr id="7" name="Рисунок 6" descr="800px-Дети_главная_копия_ПОРТФЕЛЬ_2.png"/>
          <p:cNvPicPr>
            <a:picLocks noChangeAspect="1"/>
          </p:cNvPicPr>
          <p:nvPr/>
        </p:nvPicPr>
        <p:blipFill rotWithShape="1">
          <a:blip r:embed="rId3" cstate="print"/>
          <a:srcRect l="2254" t="3031"/>
          <a:stretch/>
        </p:blipFill>
        <p:spPr>
          <a:xfrm>
            <a:off x="3000364" y="2571744"/>
            <a:ext cx="3286116" cy="2396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153" y="2786058"/>
            <a:ext cx="7016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1338981236_bezimeni-1.jpg"/>
          <p:cNvPicPr>
            <a:picLocks noChangeAspect="1"/>
          </p:cNvPicPr>
          <p:nvPr/>
        </p:nvPicPr>
        <p:blipFill>
          <a:blip r:embed="rId2" cstate="print"/>
          <a:srcRect l="8397" t="77622" r="66433" b="2424"/>
          <a:stretch>
            <a:fillRect/>
          </a:stretch>
        </p:blipFill>
        <p:spPr>
          <a:xfrm>
            <a:off x="6858017" y="0"/>
            <a:ext cx="2285984" cy="2384924"/>
          </a:xfrm>
          <a:prstGeom prst="rect">
            <a:avLst/>
          </a:prstGeom>
        </p:spPr>
      </p:pic>
      <p:pic>
        <p:nvPicPr>
          <p:cNvPr id="4" name="Рисунок 3" descr="1338981236_bezimeni-1.jpg"/>
          <p:cNvPicPr>
            <a:picLocks noChangeAspect="1"/>
          </p:cNvPicPr>
          <p:nvPr/>
        </p:nvPicPr>
        <p:blipFill>
          <a:blip r:embed="rId2" cstate="print"/>
          <a:srcRect l="56643" t="17045" r="7692" b="63825"/>
          <a:stretch>
            <a:fillRect/>
          </a:stretch>
        </p:blipFill>
        <p:spPr>
          <a:xfrm>
            <a:off x="0" y="0"/>
            <a:ext cx="2934911" cy="2071702"/>
          </a:xfrm>
          <a:prstGeom prst="rect">
            <a:avLst/>
          </a:prstGeom>
        </p:spPr>
      </p:pic>
      <p:pic>
        <p:nvPicPr>
          <p:cNvPr id="5" name="Рисунок 4" descr="1338981236_bezimeni-1.jpg"/>
          <p:cNvPicPr>
            <a:picLocks noChangeAspect="1"/>
          </p:cNvPicPr>
          <p:nvPr/>
        </p:nvPicPr>
        <p:blipFill>
          <a:blip r:embed="rId2" cstate="print"/>
          <a:srcRect l="56040" t="314" r="5918" b="84694"/>
          <a:stretch>
            <a:fillRect/>
          </a:stretch>
        </p:blipFill>
        <p:spPr>
          <a:xfrm>
            <a:off x="5011756" y="4714884"/>
            <a:ext cx="4132244" cy="2143116"/>
          </a:xfrm>
          <a:prstGeom prst="rect">
            <a:avLst/>
          </a:prstGeom>
        </p:spPr>
      </p:pic>
      <p:pic>
        <p:nvPicPr>
          <p:cNvPr id="6" name="Рисунок 5" descr="1338981236_bezimeni-1.jpg"/>
          <p:cNvPicPr>
            <a:picLocks noChangeAspect="1"/>
          </p:cNvPicPr>
          <p:nvPr/>
        </p:nvPicPr>
        <p:blipFill>
          <a:blip r:embed="rId2" cstate="print"/>
          <a:srcRect r="70315" b="80492"/>
          <a:stretch>
            <a:fillRect/>
          </a:stretch>
        </p:blipFill>
        <p:spPr>
          <a:xfrm>
            <a:off x="-1" y="4572008"/>
            <a:ext cx="2643175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Игра – ведущий вид деятельности дошкольника</a:t>
            </a:r>
            <a:endParaRPr lang="ru-RU" sz="2800" dirty="0"/>
          </a:p>
        </p:txBody>
      </p:sp>
      <p:pic>
        <p:nvPicPr>
          <p:cNvPr id="5" name="Рисунок 4" descr="ebywf avug.png"/>
          <p:cNvPicPr>
            <a:picLocks noChangeAspect="1"/>
          </p:cNvPicPr>
          <p:nvPr/>
        </p:nvPicPr>
        <p:blipFill>
          <a:blip r:embed="rId2" cstate="print"/>
          <a:srcRect l="1632" t="5769" r="2080" b="5769"/>
          <a:stretch>
            <a:fillRect/>
          </a:stretch>
        </p:blipFill>
        <p:spPr>
          <a:xfrm>
            <a:off x="5072066" y="3000372"/>
            <a:ext cx="3848334" cy="3000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286124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«Для детей дошкольного возраста игра имеет исключительное значение: игра для них- учёба, игра для них- труд, игра для них- средства воспитания, игра для дошкольников- способ познания окружающего» </a:t>
            </a:r>
          </a:p>
          <a:p>
            <a:r>
              <a:rPr lang="ru-RU" dirty="0" smtClean="0"/>
              <a:t>                               Н.К.Крупская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Развивает: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Мышление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Память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Внимание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Воображение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Наблюдательность </a:t>
            </a:r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Речь </a:t>
            </a:r>
          </a:p>
          <a:p>
            <a:endParaRPr lang="ru-RU" dirty="0"/>
          </a:p>
        </p:txBody>
      </p:sp>
      <p:pic>
        <p:nvPicPr>
          <p:cNvPr id="6" name="Рисунок 5" descr="80199256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923424"/>
            <a:ext cx="5286380" cy="393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153400" cy="4495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Воспитывает:</a:t>
            </a:r>
            <a:br>
              <a:rPr lang="ru-RU" sz="3600" dirty="0" smtClean="0"/>
            </a:br>
            <a:r>
              <a:rPr lang="ru-RU" sz="3600" dirty="0" smtClean="0"/>
              <a:t>в игре моделируются жизненные ситуации, предполагается</a:t>
            </a:r>
            <a:br>
              <a:rPr lang="ru-RU" sz="3600" dirty="0" smtClean="0"/>
            </a:br>
            <a:r>
              <a:rPr lang="ru-RU" sz="3600" dirty="0" smtClean="0"/>
              <a:t>выбор модели</a:t>
            </a:r>
            <a:br>
              <a:rPr lang="ru-RU" sz="3600" dirty="0" smtClean="0"/>
            </a:br>
            <a:r>
              <a:rPr lang="ru-RU" sz="3600" dirty="0" smtClean="0"/>
              <a:t>нравственного</a:t>
            </a:r>
            <a:br>
              <a:rPr lang="ru-RU" sz="3600" dirty="0" smtClean="0"/>
            </a:br>
            <a:r>
              <a:rPr lang="ru-RU" sz="3600" dirty="0" smtClean="0"/>
              <a:t>поведения.</a:t>
            </a:r>
            <a:endParaRPr lang="ru-RU" sz="3600" dirty="0"/>
          </a:p>
        </p:txBody>
      </p:sp>
      <p:pic>
        <p:nvPicPr>
          <p:cNvPr id="5" name="Рисунок 4" descr="81403783_1_1000x700_rabota-vospitatelya-rostov-na-donu.jpg"/>
          <p:cNvPicPr>
            <a:picLocks noChangeAspect="1"/>
          </p:cNvPicPr>
          <p:nvPr/>
        </p:nvPicPr>
        <p:blipFill>
          <a:blip r:embed="rId2" cstate="print"/>
          <a:srcRect l="7246" t="2358"/>
          <a:stretch>
            <a:fillRect/>
          </a:stretch>
        </p:blipFill>
        <p:spPr>
          <a:xfrm>
            <a:off x="4572000" y="3214686"/>
            <a:ext cx="4572000" cy="364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Удовлетворяется потребность ребенка к активной деятельности,</a:t>
            </a:r>
            <a:br>
              <a:rPr lang="ru-RU" sz="3600" dirty="0" smtClean="0"/>
            </a:br>
            <a:r>
              <a:rPr lang="ru-RU" sz="3600" dirty="0" smtClean="0"/>
              <a:t>повышает настроение, а значит укрепляет иммунитет.</a:t>
            </a:r>
            <a:endParaRPr lang="ru-RU" sz="3600" dirty="0"/>
          </a:p>
        </p:txBody>
      </p:sp>
      <p:pic>
        <p:nvPicPr>
          <p:cNvPr id="4" name="Рисунок 3" descr="1235572508_00a613512fa5.jpg"/>
          <p:cNvPicPr>
            <a:picLocks noChangeAspect="1"/>
          </p:cNvPicPr>
          <p:nvPr/>
        </p:nvPicPr>
        <p:blipFill>
          <a:blip r:embed="rId2" cstate="print"/>
          <a:srcRect b="6521"/>
          <a:stretch>
            <a:fillRect/>
          </a:stretch>
        </p:blipFill>
        <p:spPr>
          <a:xfrm>
            <a:off x="5643570" y="3809122"/>
            <a:ext cx="3071802" cy="2773845"/>
          </a:xfrm>
          <a:prstGeom prst="rect">
            <a:avLst/>
          </a:prstGeom>
        </p:spPr>
      </p:pic>
      <p:pic>
        <p:nvPicPr>
          <p:cNvPr id="5" name="Рисунок 4" descr="6e0fc79e73514721fc8f67b04f767b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3929090" cy="279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Обучает:</a:t>
            </a:r>
            <a:br>
              <a:rPr lang="ru-RU" sz="3600" dirty="0" smtClean="0"/>
            </a:br>
            <a:r>
              <a:rPr lang="ru-RU" sz="3600" dirty="0" smtClean="0"/>
              <a:t>в ходе игры ребенок овладевает необходимыми знаниями</a:t>
            </a:r>
            <a:br>
              <a:rPr lang="ru-RU" sz="3600" dirty="0" smtClean="0"/>
            </a:br>
            <a:r>
              <a:rPr lang="ru-RU" sz="3600" dirty="0" smtClean="0"/>
              <a:t>и умениями.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          Особая роль –</a:t>
            </a:r>
          </a:p>
          <a:p>
            <a:pPr marL="0" indent="0">
              <a:buNone/>
            </a:pPr>
            <a:r>
              <a:rPr lang="ru-RU" sz="3600" dirty="0" smtClean="0"/>
              <a:t>     дидактические игры</a:t>
            </a:r>
            <a:endParaRPr lang="ru-RU" sz="3600" dirty="0"/>
          </a:p>
        </p:txBody>
      </p:sp>
      <p:pic>
        <p:nvPicPr>
          <p:cNvPr id="5" name="Рисунок 4" descr="99288461_0_a2e8f_1d8c0a45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429000"/>
            <a:ext cx="2840915" cy="3142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В игре ребенок учится способам общения с взрослыми и сверстниками.</a:t>
            </a:r>
            <a:endParaRPr lang="ru-RU" sz="3600" dirty="0"/>
          </a:p>
        </p:txBody>
      </p:sp>
      <p:pic>
        <p:nvPicPr>
          <p:cNvPr id="4" name="Рисунок 3" descr="0_82094_7a99b0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143248"/>
            <a:ext cx="3503565" cy="3357586"/>
          </a:xfrm>
          <a:prstGeom prst="rect">
            <a:avLst/>
          </a:prstGeom>
        </p:spPr>
      </p:pic>
      <p:pic>
        <p:nvPicPr>
          <p:cNvPr id="5" name="Рисунок 4" descr="1338981236_bezimeni-1.jpg"/>
          <p:cNvPicPr>
            <a:picLocks noChangeAspect="1"/>
          </p:cNvPicPr>
          <p:nvPr/>
        </p:nvPicPr>
        <p:blipFill>
          <a:blip r:embed="rId3" cstate="print"/>
          <a:srcRect l="56040" t="314" r="5918" b="84694"/>
          <a:stretch>
            <a:fillRect/>
          </a:stretch>
        </p:blipFill>
        <p:spPr>
          <a:xfrm>
            <a:off x="285720" y="3357562"/>
            <a:ext cx="454631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взрослых (родителей)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Родители - заинтересованные участники педагогического процесса.</a:t>
            </a:r>
            <a:br>
              <a:rPr lang="ru-RU" dirty="0" smtClean="0"/>
            </a:br>
            <a:r>
              <a:rPr lang="ru-RU" dirty="0" smtClean="0"/>
              <a:t>Родители - авторитет для своих детей.</a:t>
            </a:r>
            <a:br>
              <a:rPr lang="ru-RU" dirty="0" smtClean="0"/>
            </a:br>
            <a:r>
              <a:rPr lang="ru-RU" dirty="0" smtClean="0"/>
              <a:t>Дети подражают своим родителям.</a:t>
            </a:r>
            <a:br>
              <a:rPr lang="ru-RU" dirty="0" smtClean="0"/>
            </a:br>
            <a:r>
              <a:rPr lang="ru-RU" dirty="0" smtClean="0"/>
              <a:t>В игре дети и родители общаются.</a:t>
            </a:r>
            <a:br>
              <a:rPr lang="ru-RU" dirty="0" smtClean="0"/>
            </a:br>
            <a:r>
              <a:rPr lang="ru-RU" dirty="0" smtClean="0"/>
              <a:t>Домашние дела легко можно</a:t>
            </a:r>
            <a:br>
              <a:rPr lang="ru-RU" dirty="0" smtClean="0"/>
            </a:br>
            <a:r>
              <a:rPr lang="ru-RU" dirty="0" smtClean="0"/>
              <a:t>превратить в занимательную игру.</a:t>
            </a:r>
          </a:p>
          <a:p>
            <a:pPr marL="52388" indent="36513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871_html_mb58d8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4" y="4000504"/>
            <a:ext cx="2857496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36513">
              <a:buNone/>
            </a:pPr>
            <a:r>
              <a:rPr lang="ru-RU" sz="3600" dirty="0" smtClean="0"/>
              <a:t>Игра – вещь полезная,</a:t>
            </a:r>
            <a:br>
              <a:rPr lang="ru-RU" sz="3600" dirty="0" smtClean="0"/>
            </a:br>
            <a:r>
              <a:rPr lang="ru-RU" sz="3600" dirty="0" smtClean="0"/>
              <a:t>игра с взрослыми – вещь очень полезная,</a:t>
            </a:r>
            <a:br>
              <a:rPr lang="ru-RU" sz="3600" dirty="0" smtClean="0"/>
            </a:br>
            <a:r>
              <a:rPr lang="ru-RU" sz="3600" dirty="0" smtClean="0"/>
              <a:t>игра с родителями –</a:t>
            </a:r>
            <a:br>
              <a:rPr lang="ru-RU" sz="3600" dirty="0" smtClean="0"/>
            </a:br>
            <a:r>
              <a:rPr lang="ru-RU" sz="3600" dirty="0" smtClean="0"/>
              <a:t>вещь особо полезная!</a:t>
            </a:r>
          </a:p>
          <a:p>
            <a:endParaRPr lang="ru-RU" dirty="0"/>
          </a:p>
        </p:txBody>
      </p:sp>
      <p:pic>
        <p:nvPicPr>
          <p:cNvPr id="4" name="Рисунок 3" descr="03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3045" y="3500439"/>
            <a:ext cx="382095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1083</TotalTime>
  <Words>108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Слайд 1</vt:lpstr>
      <vt:lpstr>Слайд 2</vt:lpstr>
      <vt:lpstr>Значение игры</vt:lpstr>
      <vt:lpstr>Значение игры</vt:lpstr>
      <vt:lpstr>Значение игры</vt:lpstr>
      <vt:lpstr>Значение игры</vt:lpstr>
      <vt:lpstr>Значение игры</vt:lpstr>
      <vt:lpstr>Роль взрослых (родителей)</vt:lpstr>
      <vt:lpstr>Игра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ведущая деятельность дошкольника</dc:title>
  <dc:creator>Nastya</dc:creator>
  <cp:lastModifiedBy>Admin</cp:lastModifiedBy>
  <cp:revision>70</cp:revision>
  <dcterms:created xsi:type="dcterms:W3CDTF">2013-11-10T12:04:02Z</dcterms:created>
  <dcterms:modified xsi:type="dcterms:W3CDTF">2014-11-18T06:31:16Z</dcterms:modified>
</cp:coreProperties>
</file>