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66" r:id="rId3"/>
    <p:sldId id="257" r:id="rId4"/>
    <p:sldId id="267" r:id="rId5"/>
    <p:sldId id="268" r:id="rId6"/>
    <p:sldId id="269" r:id="rId7"/>
    <p:sldId id="270" r:id="rId8"/>
    <p:sldId id="261" r:id="rId9"/>
    <p:sldId id="262" r:id="rId10"/>
    <p:sldId id="263" r:id="rId11"/>
    <p:sldId id="264" r:id="rId12"/>
    <p:sldId id="271" r:id="rId13"/>
    <p:sldId id="272" r:id="rId14"/>
    <p:sldId id="279" r:id="rId15"/>
    <p:sldId id="275" r:id="rId16"/>
    <p:sldId id="277" r:id="rId17"/>
    <p:sldId id="282" r:id="rId18"/>
    <p:sldId id="278" r:id="rId19"/>
    <p:sldId id="302" r:id="rId20"/>
    <p:sldId id="301" r:id="rId21"/>
    <p:sldId id="281" r:id="rId22"/>
    <p:sldId id="280" r:id="rId23"/>
    <p:sldId id="26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66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8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35325-C2BB-46D4-8A9C-86CF529383A6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1D512-763B-44D4-8F5A-45826CE7E9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1493-2768-4CD7-A698-767ED2EC1A79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4779CDA-5FCF-4DF9-BCAE-3F2A305855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1493-2768-4CD7-A698-767ED2EC1A79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9CDA-5FCF-4DF9-BCAE-3F2A305855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1493-2768-4CD7-A698-767ED2EC1A79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9CDA-5FCF-4DF9-BCAE-3F2A305855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1493-2768-4CD7-A698-767ED2EC1A79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4779CDA-5FCF-4DF9-BCAE-3F2A305855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1493-2768-4CD7-A698-767ED2EC1A79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9CDA-5FCF-4DF9-BCAE-3F2A305855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1493-2768-4CD7-A698-767ED2EC1A79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9CDA-5FCF-4DF9-BCAE-3F2A305855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1493-2768-4CD7-A698-767ED2EC1A79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4779CDA-5FCF-4DF9-BCAE-3F2A305855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1493-2768-4CD7-A698-767ED2EC1A79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9CDA-5FCF-4DF9-BCAE-3F2A305855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1493-2768-4CD7-A698-767ED2EC1A79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9CDA-5FCF-4DF9-BCAE-3F2A305855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1493-2768-4CD7-A698-767ED2EC1A79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9CDA-5FCF-4DF9-BCAE-3F2A305855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1493-2768-4CD7-A698-767ED2EC1A79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9CDA-5FCF-4DF9-BCAE-3F2A305855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C731493-2768-4CD7-A698-767ED2EC1A79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4779CDA-5FCF-4DF9-BCAE-3F2A305855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14942" y="5429264"/>
            <a:ext cx="3695696" cy="1222375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Студент (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 3-го курса «ДПП»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Кашкарева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И.А.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000108"/>
            <a:ext cx="8458200" cy="2857520"/>
          </a:xfrm>
        </p:spPr>
        <p:txBody>
          <a:bodyPr>
            <a:noAutofit/>
          </a:bodyPr>
          <a:lstStyle/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Развитие логический операций у детей дошкольного возраста</a:t>
            </a:r>
          </a:p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 (на материале программы «Детство»)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64294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0085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1.Обучить логическим операциям: анализ, синтез, сравнение, умению использовать частичное отрицание (не), классифицировать и упорядочивать.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Обучить умению рассуждать и доказывать; развивать произвольность внимания, познавательный интерес и творческое воображение.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3.Воспитывать коммуникативные навыки, стремление к преодолению трудностей, уверенности в себе.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868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Программа «Детство»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(программа развития и воспитания в детском саду)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286412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Цели программы: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-обогащенное развитие детей дошкольного возраста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-обеспечение единого процесса социализации – индивидуализации личности через осознание ребенком своих потребностей, возможностей и способностей</a:t>
            </a:r>
          </a:p>
          <a:p>
            <a:pPr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Девиз программы:</a:t>
            </a: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«Чувствовать – познавать – творить»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86800" cy="71438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Программа «Детство»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(программа развития и воспитания в детском саду)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00857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Математический блок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«Первые шаги в математику»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(авторы З.А.Михайлова,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Т.Д.Рихтерман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+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пособие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«Математика до школы»:</a:t>
            </a:r>
          </a:p>
          <a:p>
            <a:pPr algn="ctr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часть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(авторы А.А.Смоленцева,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О.В.Пустовойт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методические рекомендации, развивающие игры с дидактическими средствами, варианты работы с моделями и схемами</a:t>
            </a:r>
          </a:p>
          <a:p>
            <a:pPr algn="ctr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часть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(авторы З.А.Михайлова, Р.Л.Непомнящая) 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описание игр-головоломок для работы с детьми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86800" cy="71438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Программа «Детство»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(программа развития и воспитания в детском саду)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00857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Математический блок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«Первые шаги в математику»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младшей группы (2-3 года) до подготовительной группы (6-7 лет)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Разделы:</a:t>
            </a:r>
          </a:p>
          <a:p>
            <a:pPr>
              <a:buFont typeface="Arial" charset="0"/>
              <a:buChar char="•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«Свойства»</a:t>
            </a:r>
          </a:p>
          <a:p>
            <a:pPr>
              <a:buFont typeface="Arial" charset="0"/>
              <a:buChar char="•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«Отношения»</a:t>
            </a:r>
          </a:p>
          <a:p>
            <a:pPr>
              <a:buFont typeface="Arial" charset="0"/>
              <a:buChar char="•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«Числа и цифры»</a:t>
            </a:r>
          </a:p>
          <a:p>
            <a:pPr>
              <a:buFont typeface="Arial" charset="0"/>
              <a:buChar char="•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«Сохранение (неизменность) количества и величин»</a:t>
            </a:r>
          </a:p>
          <a:p>
            <a:pPr>
              <a:buFont typeface="Arial" charset="0"/>
              <a:buChar char="•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«Алгоритмы»</a:t>
            </a:r>
          </a:p>
          <a:p>
            <a:pPr>
              <a:buNone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По каждому разделу сформулированы «представления» и «познавательные и речевые умения», определены основные задачи развития математических знаний и уровни освоения программы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78581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Особенности развивающей среды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008579"/>
          </a:xfrm>
        </p:spPr>
        <p:txBody>
          <a:bodyPr>
            <a:normAutofit/>
          </a:bodyPr>
          <a:lstStyle/>
          <a:p>
            <a:pPr marL="457200" indent="-45720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Игровой материал разного уровня сложности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уровень: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-лото, парные картинки, мозаики: магнитная, геометрическая, плоскостная, кубики: 2-9 шт., игры с моделированием и строительные наборы 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младшая и средняя группы</a:t>
            </a:r>
          </a:p>
          <a:p>
            <a:pPr marL="457200" indent="-45720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уровень: 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-игры на сравнение по разным свойствам (цвет, форма, размер, функции), группировки по свойствам, на воссоздание целого из частей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пазлы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Танграм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», «Волшебный круг», «Головоломка Пифагора»,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Колумбово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яйцо», «Сфинкс», «Листик», «Вьетнамская игра»,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Пентамино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») + 15% игр для детей с опережающим развитием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Игры, развивающие мысль ребенка и приобщающие к умственному труду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572163"/>
          </a:xfrm>
        </p:spPr>
        <p:txBody>
          <a:bodyPr>
            <a:normAutofit/>
          </a:bodyPr>
          <a:lstStyle/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142984"/>
            <a:ext cx="8358246" cy="542928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«Палочки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Кьюизенера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Font typeface="Arial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«Блоки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Дьенеша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Font typeface="Arial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серия «Логические кубики»: «Уголки», «Составь куб», «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Собирайка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Font typeface="Arial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серия «Кубики и цвет»: «Сложи узор», «Хамелеон», «Цветное панно», «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Уникуб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Font typeface="Arial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«Математический планшет»</a:t>
            </a:r>
          </a:p>
          <a:p>
            <a:pPr>
              <a:buFont typeface="Arial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«Логическая мозаика», «Конструктор-мозаика», «Конструктор геометрический» </a:t>
            </a:r>
          </a:p>
          <a:p>
            <a:pPr>
              <a:buFont typeface="Arial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«Логика и цифры» </a:t>
            </a:r>
          </a:p>
          <a:p>
            <a:pPr>
              <a:buFont typeface="Arial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серия «Логический экран»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86800" cy="64294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Занятия с детьми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008579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Проблемно-игровые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подгруппам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Интегративного характера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Комплексные (во взаимосвязи и контексте других содержательных видов деятельности: экология, развитие речи, конструирование, изобразительная)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Содержат игры, творческие задания, практические упражнения, пальчиковую гимнастику, моделирование, элементы драматизации)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Где используется  занимательный и дидактический математический материал?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00857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занятиях;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самостоятельной деятельности детей;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совместной деятельности воспитателя и детей в утренний и вечерний отрезок времени, при подготовке к занятиям;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прогулке;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дома, родителями с детьми;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ходе праздников и развлечений.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Организация совместной и самостоятельной деятельности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1071563"/>
          <a:ext cx="8686800" cy="5486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57423"/>
                <a:gridCol w="3433777"/>
                <a:gridCol w="289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Дни недели</a:t>
                      </a:r>
                      <a:endParaRPr lang="ru-RU" sz="18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Совместная деятельность</a:t>
                      </a:r>
                      <a:endParaRPr lang="ru-RU" sz="18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Самостоятельная</a:t>
                      </a:r>
                      <a:r>
                        <a:rPr lang="ru-RU" sz="180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деятельность</a:t>
                      </a:r>
                      <a:endParaRPr lang="ru-RU" sz="18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Понедельник </a:t>
                      </a:r>
                      <a:endParaRPr lang="ru-RU" sz="18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Настольно-печатные и дидактические игры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Загадки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головоломки, ребусы, лабиринты, задачи – шутки</a:t>
                      </a:r>
                      <a:r>
                        <a:rPr lang="ru-RU" sz="18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Игры для развития моторики,</a:t>
                      </a:r>
                      <a:r>
                        <a:rPr lang="ru-RU" sz="180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шнуровки, мозаики, с пересыпным материалом</a:t>
                      </a:r>
                      <a:endParaRPr lang="ru-RU" sz="18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Вторник </a:t>
                      </a:r>
                      <a:endParaRPr lang="ru-RU" sz="18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Блоки </a:t>
                      </a:r>
                      <a:r>
                        <a:rPr lang="ru-RU" sz="18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Дьенеша</a:t>
                      </a:r>
                      <a:endParaRPr lang="ru-RU" sz="180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серия «Логический экран» </a:t>
                      </a:r>
                      <a:endParaRPr lang="ru-RU" sz="180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Настольно-печатные и дидактические игры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Среда </a:t>
                      </a:r>
                      <a:endParaRPr lang="ru-RU" sz="18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Палочки </a:t>
                      </a:r>
                      <a:r>
                        <a:rPr lang="ru-RU" sz="18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Кьюизенера</a:t>
                      </a:r>
                      <a:endParaRPr lang="ru-RU" sz="180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Математические логические упражнения и задачи</a:t>
                      </a:r>
                      <a:endParaRPr lang="ru-RU" sz="18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Блоки </a:t>
                      </a:r>
                      <a:r>
                        <a:rPr lang="ru-RU" sz="18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Дьенеша</a:t>
                      </a:r>
                      <a:endParaRPr lang="ru-RU" sz="180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Игры в Уголке экспериментирования</a:t>
                      </a:r>
                      <a:endParaRPr lang="ru-RU" sz="18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Четверг </a:t>
                      </a:r>
                      <a:endParaRPr lang="ru-RU" sz="18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Работа  со строительным</a:t>
                      </a:r>
                      <a:r>
                        <a:rPr lang="ru-RU" sz="180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материалом по схеме и без</a:t>
                      </a:r>
                    </a:p>
                    <a:p>
                      <a:pPr algn="ctr"/>
                      <a:r>
                        <a:rPr lang="ru-RU" sz="180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Работа со счетными палочками</a:t>
                      </a:r>
                      <a:endParaRPr lang="ru-RU" sz="18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Палочки </a:t>
                      </a:r>
                      <a:r>
                        <a:rPr lang="ru-RU" sz="18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Кьюизенера</a:t>
                      </a:r>
                      <a:endParaRPr lang="ru-RU" sz="180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Серия «Кубики и цвет», «Логические кубики»</a:t>
                      </a:r>
                      <a:endParaRPr lang="ru-RU" sz="18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Пятница </a:t>
                      </a:r>
                      <a:endParaRPr lang="ru-RU" sz="18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Игры на развитие творческого воображения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Элементы ТРИЗ (</a:t>
                      </a:r>
                      <a:r>
                        <a:rPr lang="ru-RU" sz="18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МПиО</a:t>
                      </a:r>
                      <a:r>
                        <a:rPr lang="ru-RU" sz="18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ММЧ)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новые дидактические игры</a:t>
                      </a:r>
                      <a:endParaRPr lang="ru-RU" sz="18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Работа  со строительным</a:t>
                      </a:r>
                      <a:r>
                        <a:rPr lang="ru-RU" sz="180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материалом по схеме и без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aseline="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трелка вниз 10"/>
          <p:cNvSpPr/>
          <p:nvPr/>
        </p:nvSpPr>
        <p:spPr>
          <a:xfrm>
            <a:off x="4071934" y="2643182"/>
            <a:ext cx="1214446" cy="21431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357166"/>
            <a:ext cx="8286808" cy="8572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с детьми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14612" y="1643050"/>
            <a:ext cx="3643338" cy="9286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86050" y="3071810"/>
            <a:ext cx="3571900" cy="8572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4857760"/>
            <a:ext cx="350046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3857628"/>
            <a:ext cx="2214578" cy="500066"/>
          </a:xfrm>
          <a:prstGeom prst="rect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слабые</a:t>
            </a:r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72264" y="3929066"/>
            <a:ext cx="2214578" cy="500066"/>
          </a:xfrm>
          <a:prstGeom prst="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сильные</a:t>
            </a:r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 rot="7571178">
            <a:off x="1927010" y="4242263"/>
            <a:ext cx="684259" cy="1386481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14003798">
            <a:off x="6776344" y="4281032"/>
            <a:ext cx="684259" cy="1386481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7988453">
            <a:off x="1482765" y="2722481"/>
            <a:ext cx="1285884" cy="6545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7988453">
            <a:off x="1464232" y="2723082"/>
            <a:ext cx="1285884" cy="65455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18710422">
            <a:off x="6831947" y="2381509"/>
            <a:ext cx="684259" cy="1386481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войная стрелка влево/вправо 21"/>
          <p:cNvSpPr/>
          <p:nvPr/>
        </p:nvSpPr>
        <p:spPr>
          <a:xfrm>
            <a:off x="1214414" y="5929330"/>
            <a:ext cx="6643734" cy="428628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57150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Актуальность темы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00108"/>
            <a:ext cx="8686800" cy="53578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Результаты современных педагогических и психологических исследований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Ю.К.Бабанский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Л.А.Венгер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Н.А.Ветлугина,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Н.Н.Поддъяков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И.Я.Лернер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показали: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-навыки и умения, приобретенные в дошкольный период, будут служить фундаментом для получения знаний и развития способностей в школе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-ребенку, не овладевшему приемами логического мышления, труднее будет даваться учеба – решение задач, выполнение упражнений потребует больших затрат, времени и сил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-овладев логическими операциями, ребенок станет более внимательным, научится мыслить ясно и четко, сумеет в нужный момент сконцентрироваться на сути проблемы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-учиться станет легче, а следовательно и процесс учебы и сама школьная жизнь будут приносить радость и удовлетворение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Формы Работы с родителями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4937141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Консультации о разном дидактическом и занимательном математическом материале, рекомендации по подбору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Индивидуальные беседы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Собрание с показом совместной деятельности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Совместные игры с детьми и родителями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половина дня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Математические состязания, викторины между командами родителей и детей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Совместный выбор развивающих игр для группы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Подбор и выставка методической литературы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Разъяснительная и образовательная работа (лекции, семинары, деловые игры)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Вывод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Специальная работа, цель которой  - формирование логических приемов мышления, значительно повышает результативность процесса, независимо от исходного уровня развития ребенка.</a:t>
            </a:r>
          </a:p>
          <a:p>
            <a:pPr>
              <a:lnSpc>
                <a:spcPct val="9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Развитие у дошкольников способности мыслить приводит к определенным изменениям в их поведении и психике:</a:t>
            </a:r>
          </a:p>
          <a:p>
            <a:pPr>
              <a:lnSpc>
                <a:spcPct val="9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*возрастает самоконтроль;</a:t>
            </a:r>
          </a:p>
          <a:p>
            <a:pPr>
              <a:lnSpc>
                <a:spcPct val="9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*появляется самостоятельность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86800" cy="71438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Вывод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00857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Развитие логического мышления, умения классифицировать, анализировать, синтезировать, сравнивать, обобщать, группировать предметы, строить графические модели, развитие интеллектуальных и личностных качеств,  познавательных и творческих способностей, самовыражение и самостоятельность имеет важное значение для успешного умственного развития и последующего школьного обучения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Обучение дошкольников в процессе игры приводит к тому, что стремление к получению радости от игровой деятельности постепенно переходит в радость учения.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714512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071678"/>
            <a:ext cx="8686800" cy="442915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800" b="1" i="1" smtClean="0"/>
              <a:t> 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«Приохотить ученика к учению – гораздо более достойная задача учителя, чем приневолить его.» 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     К.Д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 Ушинский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«Развитие ребенка во многом зависит от той деятельности, которую он выполняет в процессе обучения»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В.В. Давыдов </a:t>
            </a:r>
            <a:endParaRPr lang="ru-RU" dirty="0"/>
          </a:p>
        </p:txBody>
      </p:sp>
      <p:pic>
        <p:nvPicPr>
          <p:cNvPr id="5" name="Picture 4" descr="PPLGP1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8572560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мышление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-высшая форма отражения мозгом окружающего мира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- неразрывно связанный с речью процесс познавательной деятельности индивида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-возникает на основе практической деятельности из чувственного познания и далеко выходит за его пределы</a:t>
            </a:r>
          </a:p>
          <a:p>
            <a:pPr>
              <a:buNone/>
            </a:pPr>
            <a:r>
              <a:rPr lang="ru-RU" sz="2800" dirty="0" smtClean="0"/>
              <a:t>   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является высшим интеллектуальным процессом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68578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Виды мышления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008579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Наглядно (предметно) – действенное мышление 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вид мышления, связанный с практическими действиями над предметами. 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Этот вид мышления применяется при изготовлении разнообразных материальных объектов. Начинает функционировать уже в раннем возрасте, когда дети строят сооружения из песка, лепят фигурки, делают куклы…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71438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Виды мышления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Наглядно – образное мышление 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вид мышления, связанный с практическими действиями над образами предметов. </a:t>
            </a:r>
          </a:p>
          <a:p>
            <a:endParaRPr lang="ru-RU" sz="2800" dirty="0" smtClean="0"/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Является творческим и применяется в  изобразительном искусстве, в литературе и техническом творчестве.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64294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Виды мышления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Словесно-логическое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Абстрактное мышление 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наиболее сложный вид мышления. Оперирует отвлеченными мыслями, возникающими на основе суждений, умозаключений и понятий.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Знания, полученные посредством словесно – логического мышления, всегда истинные, убедительные, доказательные и непротиворечивые.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Недостаточное развитие словесно-логического мышления приводит к трудностям при совершении любых логических действий (анализа, обобщения, выделения главного при построении выводов) и операций со словами.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Чем выше уровень обобщения, тем лучше развита у ребенка способность к абстрагированию.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50006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Логические операции и формы мышления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572164"/>
          </a:xfrm>
        </p:spPr>
        <p:txBody>
          <a:bodyPr>
            <a:normAutofit fontScale="47500" lnSpcReduction="20000"/>
          </a:bodyPr>
          <a:lstStyle/>
          <a:p>
            <a:r>
              <a:rPr lang="ru-RU" sz="3400" b="1" i="1" dirty="0" smtClean="0"/>
              <a:t>Сравнение</a:t>
            </a:r>
            <a:r>
              <a:rPr lang="ru-RU" sz="3400" dirty="0" smtClean="0"/>
              <a:t> -  это сопоставление предметов и явлений с целью найти сходство и различие между ними. Мы познаем любой предмет, только приравнивая его к чему то и отличая от чего-то.</a:t>
            </a:r>
          </a:p>
          <a:p>
            <a:r>
              <a:rPr lang="ru-RU" sz="3400" b="1" i="1" dirty="0" smtClean="0"/>
              <a:t>Анализ</a:t>
            </a:r>
            <a:r>
              <a:rPr lang="ru-RU" sz="3400" dirty="0" smtClean="0"/>
              <a:t> – это мысленное расчленение предмета или явления, на образующие его части.</a:t>
            </a:r>
          </a:p>
          <a:p>
            <a:r>
              <a:rPr lang="ru-RU" sz="3400" b="1" i="1" dirty="0" smtClean="0"/>
              <a:t>Синтез</a:t>
            </a:r>
            <a:r>
              <a:rPr lang="ru-RU" sz="3400" dirty="0" smtClean="0"/>
              <a:t> – это мысленное соединение отдельных элементов частей и признаков в единое целое.</a:t>
            </a:r>
          </a:p>
          <a:p>
            <a:r>
              <a:rPr lang="ru-RU" sz="3400" b="1" i="1" dirty="0" smtClean="0"/>
              <a:t>Понятие</a:t>
            </a:r>
            <a:r>
              <a:rPr lang="ru-RU" sz="3400" dirty="0" smtClean="0"/>
              <a:t> – это форма мышления, в которой отражаются общие и притом существенный свойства предметов и явлений.</a:t>
            </a:r>
          </a:p>
          <a:p>
            <a:r>
              <a:rPr lang="ru-RU" sz="3400" b="1" i="1" dirty="0" smtClean="0"/>
              <a:t>Суждение</a:t>
            </a:r>
            <a:r>
              <a:rPr lang="ru-RU" sz="3400" dirty="0" smtClean="0"/>
              <a:t> – это форма мышления, содержащая утверждение или отрицание какого-либо положения относительно предметов, явлений или их свойств. Суждения бывают общими, частными и единичными.</a:t>
            </a:r>
          </a:p>
          <a:p>
            <a:r>
              <a:rPr lang="ru-RU" sz="3400" u="sng" dirty="0" smtClean="0"/>
              <a:t>Единичное суждение</a:t>
            </a:r>
            <a:r>
              <a:rPr lang="ru-RU" sz="3400" dirty="0" smtClean="0"/>
              <a:t> – это суждение, в котором речь идет о каком то индивидуальном понятии, например: «Москва – столица России».</a:t>
            </a:r>
          </a:p>
          <a:p>
            <a:r>
              <a:rPr lang="ru-RU" sz="3400" u="sng" dirty="0" smtClean="0"/>
              <a:t>Общие суждения</a:t>
            </a:r>
            <a:r>
              <a:rPr lang="ru-RU" sz="3400" dirty="0" smtClean="0"/>
              <a:t> – в них утверждается или отрицается что-то относительно всех предметов и явлений, объединяемых понятием, например: « Все металлы проводят электричество».</a:t>
            </a:r>
          </a:p>
          <a:p>
            <a:r>
              <a:rPr lang="ru-RU" sz="3400" u="sng" dirty="0" smtClean="0"/>
              <a:t>В частном суждении</a:t>
            </a:r>
            <a:r>
              <a:rPr lang="ru-RU" sz="3400" dirty="0" smtClean="0"/>
              <a:t> речь идет только о части предметов и явлений, объединяемых понятием, например: « Некоторые школьники умеют играть в шахматы».</a:t>
            </a:r>
          </a:p>
          <a:p>
            <a:r>
              <a:rPr lang="ru-RU" sz="3400" dirty="0" smtClean="0"/>
              <a:t>Суждение раскрывает содержание понятий. Знать какой-нибудь предмет или явление – значит уметь высказывать о нем правильное содержательное суждение, т.е. уметь судить о нем.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71438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Проблемность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обучения в ДОУ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49371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1.Контрастность в развитии дошкольников: некоторые дети опережают сверстников в развитии. Необходим индивидуальный подход в обучении.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2.Недостаточность занятий по ФЭМП – 1 раз в неделю. Это должно компенсироваться повседневной игровой деятельностью.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3.Уделение игре большей роли: ВВД и формирование взаимоотношений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04350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Цель работы с детьми: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Овладение дошкольниками на элементарном уровне некоторыми приемами логического мышления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519</TotalTime>
  <Words>1446</Words>
  <Application>Microsoft Office PowerPoint</Application>
  <PresentationFormat>Экран (4:3)</PresentationFormat>
  <Paragraphs>154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Трек</vt:lpstr>
      <vt:lpstr>Студент (ка) 3-го курса «ДПП»  Кашкарева И.А.</vt:lpstr>
      <vt:lpstr>Актуальность темы</vt:lpstr>
      <vt:lpstr>мышление</vt:lpstr>
      <vt:lpstr>Виды мышления</vt:lpstr>
      <vt:lpstr>Виды мышления</vt:lpstr>
      <vt:lpstr>Виды мышления</vt:lpstr>
      <vt:lpstr>Логические операции и формы мышления</vt:lpstr>
      <vt:lpstr>Проблемность обучения в ДОУ</vt:lpstr>
      <vt:lpstr>Цель работы с детьми:  Овладение дошкольниками на элементарном уровне некоторыми приемами логического мышления  </vt:lpstr>
      <vt:lpstr>Задачи</vt:lpstr>
      <vt:lpstr>Программа «Детство» (программа развития и воспитания в детском саду)</vt:lpstr>
      <vt:lpstr>Программа «Детство» (программа развития и воспитания в детском саду)</vt:lpstr>
      <vt:lpstr>Программа «Детство» (программа развития и воспитания в детском саду)</vt:lpstr>
      <vt:lpstr>Особенности развивающей среды</vt:lpstr>
      <vt:lpstr>Игры, развивающие мысль ребенка и приобщающие к умственному труду</vt:lpstr>
      <vt:lpstr>Занятия с детьми</vt:lpstr>
      <vt:lpstr>Где используется  занимательный и дидактический математический материал?</vt:lpstr>
      <vt:lpstr>Организация совместной и самостоятельной деятельности</vt:lpstr>
      <vt:lpstr>Слайд 19</vt:lpstr>
      <vt:lpstr>Формы Работы с родителями</vt:lpstr>
      <vt:lpstr>Вывод</vt:lpstr>
      <vt:lpstr>Вывод</vt:lpstr>
      <vt:lpstr>Слайд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Логические операции</dc:title>
  <dc:creator>Андрей</dc:creator>
  <cp:lastModifiedBy>inna</cp:lastModifiedBy>
  <cp:revision>59</cp:revision>
  <dcterms:created xsi:type="dcterms:W3CDTF">2011-03-01T14:40:21Z</dcterms:created>
  <dcterms:modified xsi:type="dcterms:W3CDTF">2012-06-21T14:07:10Z</dcterms:modified>
</cp:coreProperties>
</file>